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335" r:id="rId3"/>
    <p:sldId id="569" r:id="rId4"/>
    <p:sldId id="570" r:id="rId5"/>
    <p:sldId id="623" r:id="rId6"/>
    <p:sldId id="571" r:id="rId7"/>
    <p:sldId id="572" r:id="rId8"/>
    <p:sldId id="624" r:id="rId9"/>
    <p:sldId id="573" r:id="rId10"/>
    <p:sldId id="625" r:id="rId11"/>
    <p:sldId id="619" r:id="rId12"/>
    <p:sldId id="626" r:id="rId13"/>
    <p:sldId id="575" r:id="rId14"/>
    <p:sldId id="627" r:id="rId15"/>
    <p:sldId id="577" r:id="rId16"/>
    <p:sldId id="578" r:id="rId17"/>
    <p:sldId id="579" r:id="rId18"/>
    <p:sldId id="580" r:id="rId19"/>
    <p:sldId id="632" r:id="rId20"/>
    <p:sldId id="620" r:id="rId21"/>
    <p:sldId id="581" r:id="rId22"/>
    <p:sldId id="582" r:id="rId23"/>
    <p:sldId id="629" r:id="rId24"/>
    <p:sldId id="394" r:id="rId25"/>
    <p:sldId id="264" r:id="rId26"/>
    <p:sldId id="357" r:id="rId27"/>
    <p:sldId id="583" r:id="rId28"/>
    <p:sldId id="621" r:id="rId29"/>
    <p:sldId id="584" r:id="rId30"/>
    <p:sldId id="585" r:id="rId31"/>
    <p:sldId id="586" r:id="rId32"/>
    <p:sldId id="622" r:id="rId33"/>
    <p:sldId id="587" r:id="rId34"/>
    <p:sldId id="588" r:id="rId35"/>
    <p:sldId id="490" r:id="rId36"/>
    <p:sldId id="631" r:id="rId37"/>
    <p:sldId id="568" r:id="rId38"/>
  </p:sldIdLst>
  <p:sldSz cx="7556500" cy="5334000"/>
  <p:notesSz cx="7556500" cy="533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2816BF74-A1D9-4F70-9F31-B5C76855C2A0}">
          <p14:sldIdLst>
            <p14:sldId id="256"/>
            <p14:sldId id="335"/>
            <p14:sldId id="569"/>
            <p14:sldId id="570"/>
            <p14:sldId id="623"/>
            <p14:sldId id="571"/>
            <p14:sldId id="572"/>
            <p14:sldId id="624"/>
            <p14:sldId id="573"/>
            <p14:sldId id="625"/>
            <p14:sldId id="619"/>
            <p14:sldId id="626"/>
            <p14:sldId id="575"/>
            <p14:sldId id="627"/>
            <p14:sldId id="577"/>
            <p14:sldId id="578"/>
            <p14:sldId id="579"/>
            <p14:sldId id="580"/>
            <p14:sldId id="632"/>
            <p14:sldId id="620"/>
            <p14:sldId id="581"/>
            <p14:sldId id="582"/>
            <p14:sldId id="629"/>
            <p14:sldId id="394"/>
            <p14:sldId id="264"/>
            <p14:sldId id="357"/>
            <p14:sldId id="583"/>
            <p14:sldId id="621"/>
            <p14:sldId id="584"/>
            <p14:sldId id="585"/>
            <p14:sldId id="586"/>
            <p14:sldId id="622"/>
            <p14:sldId id="587"/>
            <p14:sldId id="588"/>
            <p14:sldId id="490"/>
            <p14:sldId id="631"/>
            <p14:sldId id="568"/>
          </p14:sldIdLst>
        </p14:section>
      </p14:sectionLst>
    </p:ext>
    <p:ext uri="{EFAFB233-063F-42B5-8137-9DF3F51BA10A}">
      <p15:sldGuideLst xmlns:p15="http://schemas.microsoft.com/office/powerpoint/2012/main">
        <p15:guide id="1" orient="horz" pos="2880">
          <p15:clr>
            <a:srgbClr val="A4A3A4"/>
          </p15:clr>
        </p15:guide>
        <p15:guide id="2" pos="21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96247" autoAdjust="0"/>
  </p:normalViewPr>
  <p:slideViewPr>
    <p:cSldViewPr>
      <p:cViewPr varScale="1">
        <p:scale>
          <a:sx n="131" d="100"/>
          <a:sy n="131" d="100"/>
        </p:scale>
        <p:origin x="1476" y="120"/>
      </p:cViewPr>
      <p:guideLst>
        <p:guide orient="horz" pos="2880"/>
        <p:guide pos="21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275013" cy="2667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4279900" y="0"/>
            <a:ext cx="3275013" cy="266700"/>
          </a:xfrm>
          <a:prstGeom prst="rect">
            <a:avLst/>
          </a:prstGeom>
        </p:spPr>
        <p:txBody>
          <a:bodyPr vert="horz" lIns="91440" tIns="45720" rIns="91440" bIns="45720" rtlCol="0"/>
          <a:lstStyle>
            <a:lvl1pPr algn="r">
              <a:defRPr sz="1200"/>
            </a:lvl1pPr>
          </a:lstStyle>
          <a:p>
            <a:fld id="{A7A04A51-26CA-4169-AE34-3DA9FC22BA45}" type="datetimeFigureOut">
              <a:rPr lang="de-DE" smtClean="0"/>
              <a:t>07.09.2026</a:t>
            </a:fld>
            <a:endParaRPr lang="de-DE"/>
          </a:p>
        </p:txBody>
      </p:sp>
      <p:sp>
        <p:nvSpPr>
          <p:cNvPr id="4" name="Folienbildplatzhalter 3"/>
          <p:cNvSpPr>
            <a:spLocks noGrp="1" noRot="1" noChangeAspect="1"/>
          </p:cNvSpPr>
          <p:nvPr>
            <p:ph type="sldImg" idx="2"/>
          </p:nvPr>
        </p:nvSpPr>
        <p:spPr>
          <a:xfrm>
            <a:off x="2503488" y="666750"/>
            <a:ext cx="2549525" cy="18002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755650" y="2566988"/>
            <a:ext cx="6045200" cy="2100262"/>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5067300"/>
            <a:ext cx="3275013" cy="2667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4279900" y="5067300"/>
            <a:ext cx="3275013" cy="266700"/>
          </a:xfrm>
          <a:prstGeom prst="rect">
            <a:avLst/>
          </a:prstGeom>
        </p:spPr>
        <p:txBody>
          <a:bodyPr vert="horz" lIns="91440" tIns="45720" rIns="91440" bIns="45720" rtlCol="0" anchor="b"/>
          <a:lstStyle>
            <a:lvl1pPr algn="r">
              <a:defRPr sz="1200"/>
            </a:lvl1pPr>
          </a:lstStyle>
          <a:p>
            <a:fld id="{B83376E6-375E-4B36-A687-37E11263EFFA}" type="slidenum">
              <a:rPr lang="de-DE" smtClean="0"/>
              <a:t>‹Nr.›</a:t>
            </a:fld>
            <a:endParaRPr lang="de-DE"/>
          </a:p>
        </p:txBody>
      </p:sp>
    </p:spTree>
    <p:extLst>
      <p:ext uri="{BB962C8B-B14F-4D97-AF65-F5344CB8AC3E}">
        <p14:creationId xmlns:p14="http://schemas.microsoft.com/office/powerpoint/2010/main" val="3033835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BE" dirty="0"/>
          </a:p>
        </p:txBody>
      </p:sp>
      <p:sp>
        <p:nvSpPr>
          <p:cNvPr id="4" name="Foliennummernplatzhalter 3"/>
          <p:cNvSpPr>
            <a:spLocks noGrp="1"/>
          </p:cNvSpPr>
          <p:nvPr>
            <p:ph type="sldNum" sz="quarter" idx="5"/>
          </p:nvPr>
        </p:nvSpPr>
        <p:spPr/>
        <p:txBody>
          <a:bodyPr/>
          <a:lstStyle/>
          <a:p>
            <a:fld id="{B83376E6-375E-4B36-A687-37E11263EFFA}" type="slidenum">
              <a:rPr lang="de-DE" smtClean="0"/>
              <a:t>4</a:t>
            </a:fld>
            <a:endParaRPr lang="de-DE"/>
          </a:p>
        </p:txBody>
      </p:sp>
    </p:spTree>
    <p:extLst>
      <p:ext uri="{BB962C8B-B14F-4D97-AF65-F5344CB8AC3E}">
        <p14:creationId xmlns:p14="http://schemas.microsoft.com/office/powerpoint/2010/main" val="463896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AE8A0-83A9-099E-1169-9A225C476D8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8ABBE9C-DF3F-8C13-0F0D-DDC506EDDFE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C199371-C0D4-A270-CD3E-0A016AA8C97B}"/>
              </a:ext>
            </a:extLst>
          </p:cNvPr>
          <p:cNvSpPr>
            <a:spLocks noGrp="1"/>
          </p:cNvSpPr>
          <p:nvPr>
            <p:ph type="body" idx="1"/>
          </p:nvPr>
        </p:nvSpPr>
        <p:spPr/>
        <p:txBody>
          <a:bodyPr/>
          <a:lstStyle/>
          <a:p>
            <a:endParaRPr lang="de-BE" dirty="0"/>
          </a:p>
        </p:txBody>
      </p:sp>
      <p:sp>
        <p:nvSpPr>
          <p:cNvPr id="4" name="Foliennummernplatzhalter 3">
            <a:extLst>
              <a:ext uri="{FF2B5EF4-FFF2-40B4-BE49-F238E27FC236}">
                <a16:creationId xmlns:a16="http://schemas.microsoft.com/office/drawing/2014/main" id="{F376446D-F822-E284-FBC9-CBE0787A8B88}"/>
              </a:ext>
            </a:extLst>
          </p:cNvPr>
          <p:cNvSpPr>
            <a:spLocks noGrp="1"/>
          </p:cNvSpPr>
          <p:nvPr>
            <p:ph type="sldNum" sz="quarter" idx="5"/>
          </p:nvPr>
        </p:nvSpPr>
        <p:spPr/>
        <p:txBody>
          <a:bodyPr/>
          <a:lstStyle/>
          <a:p>
            <a:fld id="{B83376E6-375E-4B36-A687-37E11263EFFA}" type="slidenum">
              <a:rPr lang="de-DE" smtClean="0"/>
              <a:t>5</a:t>
            </a:fld>
            <a:endParaRPr lang="de-DE"/>
          </a:p>
        </p:txBody>
      </p:sp>
    </p:spTree>
    <p:extLst>
      <p:ext uri="{BB962C8B-B14F-4D97-AF65-F5344CB8AC3E}">
        <p14:creationId xmlns:p14="http://schemas.microsoft.com/office/powerpoint/2010/main" val="4074646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BE" dirty="0"/>
          </a:p>
        </p:txBody>
      </p:sp>
      <p:sp>
        <p:nvSpPr>
          <p:cNvPr id="4" name="Foliennummernplatzhalter 3"/>
          <p:cNvSpPr>
            <a:spLocks noGrp="1"/>
          </p:cNvSpPr>
          <p:nvPr>
            <p:ph type="sldNum" sz="quarter" idx="5"/>
          </p:nvPr>
        </p:nvSpPr>
        <p:spPr/>
        <p:txBody>
          <a:bodyPr/>
          <a:lstStyle/>
          <a:p>
            <a:fld id="{B83376E6-375E-4B36-A687-37E11263EFFA}" type="slidenum">
              <a:rPr lang="de-DE" smtClean="0"/>
              <a:t>17</a:t>
            </a:fld>
            <a:endParaRPr lang="de-DE"/>
          </a:p>
        </p:txBody>
      </p:sp>
    </p:spTree>
    <p:extLst>
      <p:ext uri="{BB962C8B-B14F-4D97-AF65-F5344CB8AC3E}">
        <p14:creationId xmlns:p14="http://schemas.microsoft.com/office/powerpoint/2010/main" val="1149249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BE" dirty="0"/>
          </a:p>
        </p:txBody>
      </p:sp>
      <p:sp>
        <p:nvSpPr>
          <p:cNvPr id="4" name="Foliennummernplatzhalter 3"/>
          <p:cNvSpPr>
            <a:spLocks noGrp="1"/>
          </p:cNvSpPr>
          <p:nvPr>
            <p:ph type="sldNum" sz="quarter" idx="5"/>
          </p:nvPr>
        </p:nvSpPr>
        <p:spPr/>
        <p:txBody>
          <a:bodyPr/>
          <a:lstStyle/>
          <a:p>
            <a:fld id="{B83376E6-375E-4B36-A687-37E11263EFFA}" type="slidenum">
              <a:rPr lang="de-DE" smtClean="0"/>
              <a:t>18</a:t>
            </a:fld>
            <a:endParaRPr lang="de-DE"/>
          </a:p>
        </p:txBody>
      </p:sp>
    </p:spTree>
    <p:extLst>
      <p:ext uri="{BB962C8B-B14F-4D97-AF65-F5344CB8AC3E}">
        <p14:creationId xmlns:p14="http://schemas.microsoft.com/office/powerpoint/2010/main" val="4180167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BE" dirty="0"/>
          </a:p>
        </p:txBody>
      </p:sp>
      <p:sp>
        <p:nvSpPr>
          <p:cNvPr id="4" name="Foliennummernplatzhalter 3"/>
          <p:cNvSpPr>
            <a:spLocks noGrp="1"/>
          </p:cNvSpPr>
          <p:nvPr>
            <p:ph type="sldNum" sz="quarter" idx="5"/>
          </p:nvPr>
        </p:nvSpPr>
        <p:spPr/>
        <p:txBody>
          <a:bodyPr/>
          <a:lstStyle/>
          <a:p>
            <a:fld id="{B83376E6-375E-4B36-A687-37E11263EFFA}" type="slidenum">
              <a:rPr lang="de-DE" smtClean="0"/>
              <a:t>27</a:t>
            </a:fld>
            <a:endParaRPr lang="de-DE"/>
          </a:p>
        </p:txBody>
      </p:sp>
    </p:spTree>
    <p:extLst>
      <p:ext uri="{BB962C8B-B14F-4D97-AF65-F5344CB8AC3E}">
        <p14:creationId xmlns:p14="http://schemas.microsoft.com/office/powerpoint/2010/main" val="3331155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1653540"/>
            <a:ext cx="6428422" cy="112014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2987040"/>
            <a:ext cx="5293995" cy="1333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6D6E7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6D6E71"/>
                </a:solidFill>
                <a:latin typeface="Arial"/>
                <a:cs typeface="Arial"/>
              </a:defRPr>
            </a:lvl1pPr>
          </a:lstStyle>
          <a:p>
            <a:endParaRPr/>
          </a:p>
        </p:txBody>
      </p:sp>
      <p:sp>
        <p:nvSpPr>
          <p:cNvPr id="3" name="Holder 3"/>
          <p:cNvSpPr>
            <a:spLocks noGrp="1"/>
          </p:cNvSpPr>
          <p:nvPr>
            <p:ph sz="half" idx="2"/>
          </p:nvPr>
        </p:nvSpPr>
        <p:spPr>
          <a:xfrm>
            <a:off x="378142" y="1226820"/>
            <a:ext cx="3289839" cy="352044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1226820"/>
            <a:ext cx="3289839" cy="352044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9/7/2026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6D6E7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9/7/2026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9/7/2026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3">
            <a:extLst>
              <a:ext uri="{FF2B5EF4-FFF2-40B4-BE49-F238E27FC236}">
                <a16:creationId xmlns:a16="http://schemas.microsoft.com/office/drawing/2014/main" id="{55A0B198-D241-0802-E357-E72D0FF417D8}"/>
              </a:ext>
            </a:extLst>
          </p:cNvPr>
          <p:cNvSpPr txBox="1">
            <a:spLocks noGrp="1"/>
          </p:cNvSpPr>
          <p:nvPr>
            <p:ph idx="1"/>
          </p:nvPr>
        </p:nvSpPr>
        <p:spPr/>
        <p:txBody>
          <a:bodyPr/>
          <a:lstStyle>
            <a:lvl1pPr>
              <a:defRPr/>
            </a:lvl1pPr>
          </a:lstStyle>
          <a:p>
            <a:pPr lvl="0"/>
            <a:endParaRPr lang="de-DE"/>
          </a:p>
        </p:txBody>
      </p:sp>
      <p:sp>
        <p:nvSpPr>
          <p:cNvPr id="3" name="Holder 4">
            <a:extLst>
              <a:ext uri="{FF2B5EF4-FFF2-40B4-BE49-F238E27FC236}">
                <a16:creationId xmlns:a16="http://schemas.microsoft.com/office/drawing/2014/main" id="{6A164FB5-826C-0750-A866-E75D5F78D570}"/>
              </a:ext>
            </a:extLst>
          </p:cNvPr>
          <p:cNvSpPr txBox="1">
            <a:spLocks noGrp="1"/>
          </p:cNvSpPr>
          <p:nvPr>
            <p:ph type="ftr" sz="quarter" idx="9"/>
          </p:nvPr>
        </p:nvSpPr>
        <p:spPr/>
        <p:txBody>
          <a:bodyPr/>
          <a:lstStyle>
            <a:lvl1pPr>
              <a:defRPr/>
            </a:lvl1pPr>
          </a:lstStyle>
          <a:p>
            <a:pPr lvl="0"/>
            <a:endParaRPr lang="de-DE"/>
          </a:p>
        </p:txBody>
      </p:sp>
      <p:sp>
        <p:nvSpPr>
          <p:cNvPr id="4" name="Holder 5">
            <a:extLst>
              <a:ext uri="{FF2B5EF4-FFF2-40B4-BE49-F238E27FC236}">
                <a16:creationId xmlns:a16="http://schemas.microsoft.com/office/drawing/2014/main" id="{5328F327-B842-8CE7-C3BA-504AEA7996A2}"/>
              </a:ext>
            </a:extLst>
          </p:cNvPr>
          <p:cNvSpPr txBox="1">
            <a:spLocks noGrp="1"/>
          </p:cNvSpPr>
          <p:nvPr>
            <p:ph type="dt" sz="half" idx="7"/>
          </p:nvPr>
        </p:nvSpPr>
        <p:spPr/>
        <p:txBody>
          <a:bodyPr/>
          <a:lstStyle>
            <a:lvl1pPr>
              <a:defRPr/>
            </a:lvl1pPr>
          </a:lstStyle>
          <a:p>
            <a:pPr lvl="0"/>
            <a:fld id="{8572D90D-1576-4F9E-9D26-27F35E60A4B9}" type="datetime1">
              <a:rPr lang="en-US"/>
              <a:pPr lvl="0"/>
              <a:t>9/7/2026</a:t>
            </a:fld>
            <a:endParaRPr lang="en-US"/>
          </a:p>
        </p:txBody>
      </p:sp>
      <p:sp>
        <p:nvSpPr>
          <p:cNvPr id="5" name="Holder 6">
            <a:extLst>
              <a:ext uri="{FF2B5EF4-FFF2-40B4-BE49-F238E27FC236}">
                <a16:creationId xmlns:a16="http://schemas.microsoft.com/office/drawing/2014/main" id="{C4B44219-29FC-C38B-4170-7BCB93A2F218}"/>
              </a:ext>
            </a:extLst>
          </p:cNvPr>
          <p:cNvSpPr txBox="1">
            <a:spLocks noGrp="1"/>
          </p:cNvSpPr>
          <p:nvPr>
            <p:ph type="sldNum" sz="quarter" idx="8"/>
          </p:nvPr>
        </p:nvSpPr>
        <p:spPr/>
        <p:txBody>
          <a:bodyPr/>
          <a:lstStyle>
            <a:lvl1pPr>
              <a:defRPr/>
            </a:lvl1pPr>
          </a:lstStyle>
          <a:p>
            <a:pPr lvl="0"/>
            <a:fld id="{9B3D5590-C096-4908-9BA9-B4367D663A5E}" type="slidenum">
              <a:t>‹Nr.›</a:t>
            </a:fld>
            <a:endParaRPr lang="de-DE"/>
          </a:p>
        </p:txBody>
      </p:sp>
    </p:spTree>
    <p:extLst>
      <p:ext uri="{BB962C8B-B14F-4D97-AF65-F5344CB8AC3E}">
        <p14:creationId xmlns:p14="http://schemas.microsoft.com/office/powerpoint/2010/main" val="276736620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08177"/>
            <a:ext cx="7560309" cy="4204335"/>
          </a:xfrm>
          <a:custGeom>
            <a:avLst/>
            <a:gdLst/>
            <a:ahLst/>
            <a:cxnLst/>
            <a:rect l="l" t="t" r="r" b="b"/>
            <a:pathLst>
              <a:path w="7560309" h="4204335">
                <a:moveTo>
                  <a:pt x="7559992" y="0"/>
                </a:moveTo>
                <a:lnTo>
                  <a:pt x="0" y="0"/>
                </a:lnTo>
                <a:lnTo>
                  <a:pt x="0" y="4203814"/>
                </a:lnTo>
                <a:lnTo>
                  <a:pt x="7559992" y="4203814"/>
                </a:lnTo>
                <a:lnTo>
                  <a:pt x="7559992" y="0"/>
                </a:lnTo>
                <a:close/>
              </a:path>
            </a:pathLst>
          </a:custGeom>
          <a:solidFill>
            <a:srgbClr val="EDEDEE"/>
          </a:solidFill>
        </p:spPr>
        <p:txBody>
          <a:bodyPr wrap="square" lIns="0" tIns="0" rIns="0" bIns="0" rtlCol="0"/>
          <a:lstStyle/>
          <a:p>
            <a:endParaRPr/>
          </a:p>
        </p:txBody>
      </p:sp>
      <p:sp>
        <p:nvSpPr>
          <p:cNvPr id="2" name="Holder 2"/>
          <p:cNvSpPr>
            <a:spLocks noGrp="1"/>
          </p:cNvSpPr>
          <p:nvPr>
            <p:ph type="title"/>
          </p:nvPr>
        </p:nvSpPr>
        <p:spPr>
          <a:xfrm>
            <a:off x="1222675" y="1283806"/>
            <a:ext cx="5117498" cy="812800"/>
          </a:xfrm>
          <a:prstGeom prst="rect">
            <a:avLst/>
          </a:prstGeom>
        </p:spPr>
        <p:txBody>
          <a:bodyPr wrap="square" lIns="0" tIns="0" rIns="0" bIns="0">
            <a:spAutoFit/>
          </a:bodyPr>
          <a:lstStyle>
            <a:lvl1pPr>
              <a:defRPr sz="2800" b="0" i="0">
                <a:solidFill>
                  <a:srgbClr val="6D6E71"/>
                </a:solidFill>
                <a:latin typeface="Arial"/>
                <a:cs typeface="Arial"/>
              </a:defRPr>
            </a:lvl1pPr>
          </a:lstStyle>
          <a:p>
            <a:endParaRPr/>
          </a:p>
        </p:txBody>
      </p:sp>
      <p:sp>
        <p:nvSpPr>
          <p:cNvPr id="3" name="Holder 3"/>
          <p:cNvSpPr>
            <a:spLocks noGrp="1"/>
          </p:cNvSpPr>
          <p:nvPr>
            <p:ph type="body" idx="1"/>
          </p:nvPr>
        </p:nvSpPr>
        <p:spPr>
          <a:xfrm>
            <a:off x="1222677" y="2321857"/>
            <a:ext cx="5117495" cy="211327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571369" y="4960620"/>
            <a:ext cx="2420112" cy="2667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4960620"/>
            <a:ext cx="1739455" cy="2667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9/7/2026</a:t>
            </a:fld>
            <a:endParaRPr lang="en-US"/>
          </a:p>
        </p:txBody>
      </p:sp>
      <p:sp>
        <p:nvSpPr>
          <p:cNvPr id="6" name="Holder 6"/>
          <p:cNvSpPr>
            <a:spLocks noGrp="1"/>
          </p:cNvSpPr>
          <p:nvPr>
            <p:ph type="sldNum" sz="quarter" idx="7"/>
          </p:nvPr>
        </p:nvSpPr>
        <p:spPr>
          <a:xfrm>
            <a:off x="5445252" y="4960620"/>
            <a:ext cx="1739455" cy="2667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9.png"/><Relationship Id="rId5" Type="http://schemas.microsoft.com/office/2007/relationships/hdphoto" Target="../media/hdphoto1.wdp"/><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22675" y="1283806"/>
            <a:ext cx="3230245" cy="414216"/>
          </a:xfrm>
          <a:prstGeom prst="rect">
            <a:avLst/>
          </a:prstGeom>
        </p:spPr>
        <p:txBody>
          <a:bodyPr vert="horz" wrap="square" lIns="0" tIns="16510" rIns="0" bIns="0" rtlCol="0">
            <a:spAutoFit/>
          </a:bodyPr>
          <a:lstStyle/>
          <a:p>
            <a:pPr marL="12700">
              <a:lnSpc>
                <a:spcPts val="3080"/>
              </a:lnSpc>
              <a:spcBef>
                <a:spcPts val="130"/>
              </a:spcBef>
              <a:tabLst>
                <a:tab pos="1150620" algn="l"/>
              </a:tabLst>
            </a:pPr>
            <a:r>
              <a:rPr spc="-500" dirty="0"/>
              <a:t> </a:t>
            </a:r>
          </a:p>
        </p:txBody>
      </p:sp>
      <p:sp>
        <p:nvSpPr>
          <p:cNvPr id="4" name="object 4"/>
          <p:cNvSpPr txBox="1"/>
          <p:nvPr/>
        </p:nvSpPr>
        <p:spPr>
          <a:xfrm>
            <a:off x="1630905" y="2057400"/>
            <a:ext cx="4385945" cy="1562479"/>
          </a:xfrm>
          <a:prstGeom prst="rect">
            <a:avLst/>
          </a:prstGeom>
        </p:spPr>
        <p:txBody>
          <a:bodyPr vert="horz" wrap="square" lIns="0" tIns="5080" rIns="0" bIns="0" rtlCol="0">
            <a:spAutoFit/>
          </a:bodyPr>
          <a:lstStyle/>
          <a:p>
            <a:pPr marL="12700" marR="5080" algn="r">
              <a:lnSpc>
                <a:spcPct val="104200"/>
              </a:lnSpc>
              <a:spcBef>
                <a:spcPts val="40"/>
              </a:spcBef>
            </a:pPr>
            <a:r>
              <a:rPr lang="de-DE" sz="4400" b="1" dirty="0"/>
              <a:t>Stadt Eupen</a:t>
            </a:r>
            <a:br>
              <a:rPr lang="de-DE" sz="1200" dirty="0"/>
            </a:br>
            <a:r>
              <a:rPr lang="de-DE" sz="3600" dirty="0"/>
              <a:t>Sitzung des Stadtrates</a:t>
            </a:r>
          </a:p>
          <a:p>
            <a:pPr marL="12700" marR="5080" algn="r">
              <a:lnSpc>
                <a:spcPct val="104200"/>
              </a:lnSpc>
              <a:spcBef>
                <a:spcPts val="40"/>
              </a:spcBef>
            </a:pPr>
            <a:r>
              <a:rPr lang="de-DE" dirty="0">
                <a:cs typeface="Arial"/>
              </a:rPr>
              <a:t>31. August 2026</a:t>
            </a:r>
            <a:endParaRPr dirty="0">
              <a:cs typeface="Arial"/>
            </a:endParaRPr>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45310" y="657267"/>
            <a:ext cx="5362800" cy="320601"/>
          </a:xfrm>
          <a:prstGeom prst="rect">
            <a:avLst/>
          </a:prstGeom>
        </p:spPr>
        <p:txBody>
          <a:bodyPr vert="horz" wrap="square" lIns="0" tIns="12700" rIns="0" bIns="0" rtlCol="0">
            <a:spAutoFit/>
          </a:bodyPr>
          <a:lstStyle/>
          <a:p>
            <a:pPr defTabSz="358775">
              <a:spcBef>
                <a:spcPts val="100"/>
              </a:spcBef>
            </a:pPr>
            <a:r>
              <a:rPr lang="de-DE" sz="2000" b="1" dirty="0"/>
              <a:t>1.	</a:t>
            </a:r>
            <a:r>
              <a:rPr lang="de-DE" b="1" dirty="0"/>
              <a:t>Mitteilungen</a:t>
            </a:r>
            <a:r>
              <a:rPr lang="de-DE" sz="2000" b="1" dirty="0"/>
              <a:t>	</a:t>
            </a:r>
            <a:endParaRPr lang="de-DE" b="1" dirty="0"/>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0EDF6652-EB4D-C0B0-0AB5-8AF92A7CA676}"/>
              </a:ext>
            </a:extLst>
          </p:cNvPr>
          <p:cNvSpPr>
            <a:spLocks noGrp="1"/>
          </p:cNvSpPr>
          <p:nvPr>
            <p:ph type="body" idx="1"/>
          </p:nvPr>
        </p:nvSpPr>
        <p:spPr>
          <a:xfrm>
            <a:off x="458108" y="1524000"/>
            <a:ext cx="6380940" cy="553998"/>
          </a:xfrm>
        </p:spPr>
        <p:txBody>
          <a:bodyPr/>
          <a:lstStyle/>
          <a:p>
            <a:pPr algn="just"/>
            <a:r>
              <a:rPr lang="de-DE" dirty="0">
                <a:latin typeface="Calibri" panose="020F0502020204030204" pitchFamily="34" charset="0"/>
                <a:ea typeface="Times New Roman" panose="02020603050405020304" pitchFamily="18" charset="0"/>
                <a:cs typeface="Times New Roman" panose="02020603050405020304" pitchFamily="18" charset="0"/>
              </a:rPr>
              <a:t>Das Gemeindekollegium hat keine Mitteilungen zu machen.</a:t>
            </a:r>
            <a:endParaRPr lang="de-DE" dirty="0"/>
          </a:p>
          <a:p>
            <a:endParaRPr lang="de-DE" dirty="0"/>
          </a:p>
        </p:txBody>
      </p:sp>
    </p:spTree>
    <p:extLst>
      <p:ext uri="{BB962C8B-B14F-4D97-AF65-F5344CB8AC3E}">
        <p14:creationId xmlns:p14="http://schemas.microsoft.com/office/powerpoint/2010/main" val="3470532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CF5C6-ED82-6836-3600-28636892AEF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E1DBCB25-A56A-46FE-BC8D-CDE6F4AD6BE9}"/>
              </a:ext>
            </a:extLst>
          </p:cNvPr>
          <p:cNvSpPr txBox="1"/>
          <p:nvPr/>
        </p:nvSpPr>
        <p:spPr>
          <a:xfrm>
            <a:off x="400763" y="860916"/>
            <a:ext cx="5999940" cy="918200"/>
          </a:xfrm>
          <a:prstGeom prst="rect">
            <a:avLst/>
          </a:prstGeom>
        </p:spPr>
        <p:txBody>
          <a:bodyPr vert="horz" wrap="square" lIns="0" tIns="12700" rIns="0" bIns="0" rtlCol="0">
            <a:spAutoFit/>
          </a:bodyPr>
          <a:lstStyle/>
          <a:p>
            <a:pPr marL="269875" indent="-269875"/>
            <a:r>
              <a:rPr lang="de-DE" sz="2000" b="1" dirty="0"/>
              <a:t>2.</a:t>
            </a:r>
            <a:r>
              <a:rPr lang="de-BE" b="1" dirty="0"/>
              <a:t> AGR Tilia: Anpassung des Geschäftsführungsvertrags 2026-2028 zwischen der Stadt Eupen und der AGR Tilia</a:t>
            </a:r>
          </a:p>
          <a:p>
            <a:pPr defTabSz="358775">
              <a:spcBef>
                <a:spcPts val="100"/>
              </a:spcBef>
            </a:pPr>
            <a:r>
              <a:rPr lang="de-DE" sz="2000" b="1" dirty="0"/>
              <a:t>	</a:t>
            </a:r>
            <a:endParaRPr lang="de-DE" b="1" dirty="0"/>
          </a:p>
        </p:txBody>
      </p:sp>
      <p:grpSp>
        <p:nvGrpSpPr>
          <p:cNvPr id="5" name="object 5">
            <a:extLst>
              <a:ext uri="{FF2B5EF4-FFF2-40B4-BE49-F238E27FC236}">
                <a16:creationId xmlns:a16="http://schemas.microsoft.com/office/drawing/2014/main" id="{57D2554F-F1B2-C893-823A-0F2FEFCB39EC}"/>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8A479013-D65F-3AA9-C1D0-67B85037E6F1}"/>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57CC501D-015E-E2F1-DC0D-5E97F504B137}"/>
                </a:ext>
              </a:extLst>
            </p:cNvPr>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725933D8-1AC4-51D8-04DA-985315F12C7E}"/>
              </a:ext>
            </a:extLst>
          </p:cNvPr>
          <p:cNvSpPr>
            <a:spLocks noGrp="1"/>
          </p:cNvSpPr>
          <p:nvPr>
            <p:ph type="body" idx="1"/>
          </p:nvPr>
        </p:nvSpPr>
        <p:spPr>
          <a:xfrm>
            <a:off x="418444" y="1680200"/>
            <a:ext cx="6636405" cy="246221"/>
          </a:xfrm>
        </p:spPr>
        <p:txBody>
          <a:bodyPr/>
          <a:lstStyle/>
          <a:p>
            <a:pPr algn="l"/>
            <a:r>
              <a:rPr lang="fr-BE" sz="1600" dirty="0"/>
              <a:t>Dieser </a:t>
            </a:r>
            <a:r>
              <a:rPr lang="fr-BE" sz="1600" dirty="0" err="1"/>
              <a:t>Punkt</a:t>
            </a:r>
            <a:r>
              <a:rPr lang="fr-BE" sz="1600" dirty="0"/>
              <a:t> </a:t>
            </a:r>
            <a:r>
              <a:rPr lang="fr-BE" sz="1600" dirty="0" err="1"/>
              <a:t>wurde</a:t>
            </a:r>
            <a:r>
              <a:rPr lang="fr-BE" sz="1600" dirty="0"/>
              <a:t> </a:t>
            </a:r>
            <a:r>
              <a:rPr lang="fr-BE" sz="1600" dirty="0" err="1"/>
              <a:t>auf</a:t>
            </a:r>
            <a:r>
              <a:rPr lang="fr-BE" sz="1600" dirty="0"/>
              <a:t> die </a:t>
            </a:r>
            <a:r>
              <a:rPr lang="fr-BE" sz="1600" dirty="0" err="1"/>
              <a:t>Sitzung</a:t>
            </a:r>
            <a:r>
              <a:rPr lang="fr-BE" sz="1600" dirty="0"/>
              <a:t> des </a:t>
            </a:r>
            <a:r>
              <a:rPr lang="fr-BE" sz="1600" dirty="0" err="1"/>
              <a:t>Stadtrats</a:t>
            </a:r>
            <a:r>
              <a:rPr lang="fr-BE" sz="1600" dirty="0"/>
              <a:t> </a:t>
            </a:r>
            <a:r>
              <a:rPr lang="fr-BE" sz="1600" dirty="0" err="1"/>
              <a:t>vom</a:t>
            </a:r>
            <a:r>
              <a:rPr lang="fr-BE" sz="1600" dirty="0"/>
              <a:t> 5. Oktober 2026 </a:t>
            </a:r>
            <a:r>
              <a:rPr lang="fr-BE" sz="1600" dirty="0" err="1"/>
              <a:t>vertagt</a:t>
            </a:r>
            <a:r>
              <a:rPr lang="fr-BE" sz="1600" dirty="0"/>
              <a:t>.</a:t>
            </a:r>
            <a:endParaRPr lang="de-DE" dirty="0"/>
          </a:p>
        </p:txBody>
      </p:sp>
    </p:spTree>
    <p:extLst>
      <p:ext uri="{BB962C8B-B14F-4D97-AF65-F5344CB8AC3E}">
        <p14:creationId xmlns:p14="http://schemas.microsoft.com/office/powerpoint/2010/main" val="2600103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604B3-3B40-D7AB-D34A-1194E7DDC283}"/>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F671BB74-36FF-59B0-5465-2847FD168099}"/>
              </a:ext>
            </a:extLst>
          </p:cNvPr>
          <p:cNvSpPr txBox="1"/>
          <p:nvPr/>
        </p:nvSpPr>
        <p:spPr>
          <a:xfrm>
            <a:off x="418445" y="669196"/>
            <a:ext cx="6019800" cy="887422"/>
          </a:xfrm>
          <a:prstGeom prst="rect">
            <a:avLst/>
          </a:prstGeom>
        </p:spPr>
        <p:txBody>
          <a:bodyPr vert="horz" wrap="square" lIns="0" tIns="12700" rIns="0" bIns="0" rtlCol="0">
            <a:spAutoFit/>
          </a:bodyPr>
          <a:lstStyle/>
          <a:p>
            <a:pPr marL="269875" indent="-269875" defTabSz="358775">
              <a:spcBef>
                <a:spcPts val="100"/>
              </a:spcBef>
            </a:pPr>
            <a:r>
              <a:rPr lang="de-DE" sz="2000" b="1" dirty="0"/>
              <a:t>3. </a:t>
            </a:r>
            <a:r>
              <a:rPr lang="de-BE" b="1" dirty="0"/>
              <a:t>Sportkomplex Stockbergerweg: Anschaffung und Lieferung einer Stromkabine - Genehmigung des Vergabeverfahrens</a:t>
            </a:r>
          </a:p>
          <a:p>
            <a:pPr defTabSz="358775">
              <a:spcBef>
                <a:spcPts val="100"/>
              </a:spcBef>
            </a:pPr>
            <a:endParaRPr lang="de-DE" b="1" dirty="0"/>
          </a:p>
        </p:txBody>
      </p:sp>
      <p:grpSp>
        <p:nvGrpSpPr>
          <p:cNvPr id="5" name="object 5">
            <a:extLst>
              <a:ext uri="{FF2B5EF4-FFF2-40B4-BE49-F238E27FC236}">
                <a16:creationId xmlns:a16="http://schemas.microsoft.com/office/drawing/2014/main" id="{59108037-DAF6-F7B7-46DB-BDCD2EED9108}"/>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0571F2F3-30C4-CB41-7F5D-8197E24FBE19}"/>
                </a:ext>
              </a:extLst>
            </p:cNvPr>
            <p:cNvPicPr/>
            <p:nvPr/>
          </p:nvPicPr>
          <p:blipFill>
            <a:blip r:embed="rId3"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F037694F-FCC9-F1C2-748E-86CEA6152BD1}"/>
                </a:ext>
              </a:extLst>
            </p:cNvPr>
            <p:cNvPicPr/>
            <p:nvPr/>
          </p:nvPicPr>
          <p:blipFill>
            <a:blip r:embed="rId4"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923D8F8D-CDF7-E933-DC68-5C434C164635}"/>
              </a:ext>
            </a:extLst>
          </p:cNvPr>
          <p:cNvSpPr>
            <a:spLocks noGrp="1"/>
          </p:cNvSpPr>
          <p:nvPr>
            <p:ph type="body" idx="1"/>
          </p:nvPr>
        </p:nvSpPr>
        <p:spPr>
          <a:xfrm>
            <a:off x="418445" y="1466908"/>
            <a:ext cx="6613085" cy="3231654"/>
          </a:xfrm>
        </p:spPr>
        <p:txBody>
          <a:bodyPr/>
          <a:lstStyle/>
          <a:p>
            <a:pPr algn="l">
              <a:lnSpc>
                <a:spcPts val="1800"/>
              </a:lnSpc>
            </a:pPr>
            <a:r>
              <a:rPr lang="de-BE" sz="1500" dirty="0"/>
              <a:t>Die </a:t>
            </a:r>
            <a:r>
              <a:rPr lang="fr-BE" sz="1500" dirty="0" err="1"/>
              <a:t>Kapazität</a:t>
            </a:r>
            <a:r>
              <a:rPr lang="fr-BE" sz="1500" dirty="0"/>
              <a:t> der </a:t>
            </a:r>
            <a:r>
              <a:rPr lang="de-BE" sz="1500" dirty="0"/>
              <a:t>bisherige</a:t>
            </a:r>
            <a:r>
              <a:rPr lang="fr-BE" sz="1500" dirty="0"/>
              <a:t>n</a:t>
            </a:r>
            <a:r>
              <a:rPr lang="de-BE" sz="1500" dirty="0"/>
              <a:t> Strom</a:t>
            </a:r>
            <a:r>
              <a:rPr lang="fr-BE" sz="1500" dirty="0" err="1"/>
              <a:t>kabine</a:t>
            </a:r>
            <a:r>
              <a:rPr lang="fr-BE" sz="1500" dirty="0"/>
              <a:t> </a:t>
            </a:r>
            <a:r>
              <a:rPr lang="fr-BE" sz="1500" dirty="0" err="1"/>
              <a:t>ist</a:t>
            </a:r>
            <a:r>
              <a:rPr lang="fr-BE" sz="1500" dirty="0"/>
              <a:t> </a:t>
            </a:r>
            <a:r>
              <a:rPr lang="fr-BE" sz="1500" dirty="0" err="1"/>
              <a:t>ausgeschöpft</a:t>
            </a:r>
            <a:r>
              <a:rPr lang="fr-BE" sz="1500" dirty="0"/>
              <a:t> </a:t>
            </a:r>
            <a:r>
              <a:rPr lang="fr-BE" sz="1500" dirty="0" err="1"/>
              <a:t>und</a:t>
            </a:r>
            <a:r>
              <a:rPr lang="fr-BE" sz="1500" dirty="0"/>
              <a:t> </a:t>
            </a:r>
            <a:r>
              <a:rPr lang="fr-BE" sz="1500" dirty="0" err="1"/>
              <a:t>kann</a:t>
            </a:r>
            <a:r>
              <a:rPr lang="fr-BE" sz="1500" dirty="0"/>
              <a:t> </a:t>
            </a:r>
            <a:r>
              <a:rPr lang="fr-BE" sz="1500" dirty="0" err="1"/>
              <a:t>nicht</a:t>
            </a:r>
            <a:r>
              <a:rPr lang="fr-BE" sz="1500" dirty="0"/>
              <a:t> </a:t>
            </a:r>
            <a:r>
              <a:rPr lang="fr-BE" sz="1500" dirty="0" err="1"/>
              <a:t>erweitert</a:t>
            </a:r>
            <a:r>
              <a:rPr lang="fr-BE" sz="1500" dirty="0"/>
              <a:t> </a:t>
            </a:r>
            <a:r>
              <a:rPr lang="fr-BE" sz="1500" dirty="0" err="1"/>
              <a:t>werden</a:t>
            </a:r>
            <a:r>
              <a:rPr lang="fr-BE" sz="1500" dirty="0"/>
              <a:t>.</a:t>
            </a:r>
          </a:p>
          <a:p>
            <a:pPr algn="l">
              <a:lnSpc>
                <a:spcPts val="1800"/>
              </a:lnSpc>
              <a:spcBef>
                <a:spcPts val="900"/>
              </a:spcBef>
            </a:pPr>
            <a:r>
              <a:rPr lang="fr-BE" sz="1500" dirty="0"/>
              <a:t>Für den </a:t>
            </a:r>
            <a:r>
              <a:rPr lang="de-BE" sz="1500" dirty="0"/>
              <a:t>geplanten Rückbau des Schwimmbades sowie die weitere Entwicklung des Standortes Sportkomplex Stockbergerweg </a:t>
            </a:r>
            <a:r>
              <a:rPr lang="fr-BE" sz="1500" dirty="0" err="1"/>
              <a:t>muss</a:t>
            </a:r>
            <a:r>
              <a:rPr lang="fr-BE" sz="1500" dirty="0"/>
              <a:t> </a:t>
            </a:r>
            <a:r>
              <a:rPr lang="fr-BE" sz="1500" dirty="0" err="1"/>
              <a:t>eine</a:t>
            </a:r>
            <a:r>
              <a:rPr lang="fr-BE" sz="1500" dirty="0"/>
              <a:t> </a:t>
            </a:r>
            <a:r>
              <a:rPr lang="fr-BE" sz="1500" dirty="0" err="1"/>
              <a:t>neue</a:t>
            </a:r>
            <a:r>
              <a:rPr lang="fr-BE" sz="1500" dirty="0"/>
              <a:t> </a:t>
            </a:r>
            <a:r>
              <a:rPr lang="de-BE" sz="1500" dirty="0"/>
              <a:t>Stromkabine </a:t>
            </a:r>
            <a:r>
              <a:rPr lang="fr-BE" sz="1500" dirty="0" err="1"/>
              <a:t>errichtet</a:t>
            </a:r>
            <a:r>
              <a:rPr lang="fr-BE" sz="1500" dirty="0"/>
              <a:t> </a:t>
            </a:r>
            <a:r>
              <a:rPr lang="fr-BE" sz="1500" dirty="0" err="1"/>
              <a:t>werden</a:t>
            </a:r>
            <a:r>
              <a:rPr lang="de-BE" sz="1500" dirty="0"/>
              <a:t>. </a:t>
            </a:r>
            <a:endParaRPr lang="fr-BE" sz="1500" dirty="0"/>
          </a:p>
          <a:p>
            <a:pPr algn="l">
              <a:lnSpc>
                <a:spcPts val="1800"/>
              </a:lnSpc>
              <a:spcBef>
                <a:spcPts val="900"/>
              </a:spcBef>
            </a:pPr>
            <a:r>
              <a:rPr lang="fr-BE" sz="1500" dirty="0"/>
              <a:t>Die </a:t>
            </a:r>
            <a:r>
              <a:rPr lang="fr-BE" sz="1500" dirty="0" err="1"/>
              <a:t>neue</a:t>
            </a:r>
            <a:r>
              <a:rPr lang="fr-BE" sz="1500" dirty="0"/>
              <a:t> </a:t>
            </a:r>
            <a:r>
              <a:rPr lang="fr-BE" sz="1500" dirty="0" err="1"/>
              <a:t>Kabine</a:t>
            </a:r>
            <a:r>
              <a:rPr lang="fr-BE" sz="1500" dirty="0"/>
              <a:t> </a:t>
            </a:r>
            <a:r>
              <a:rPr lang="fr-BE" sz="1500" dirty="0" err="1"/>
              <a:t>ermöglicht</a:t>
            </a:r>
            <a:r>
              <a:rPr lang="fr-BE" sz="1500" dirty="0"/>
              <a:t> </a:t>
            </a:r>
            <a:r>
              <a:rPr lang="fr-BE" sz="1500" dirty="0" err="1"/>
              <a:t>auch</a:t>
            </a:r>
            <a:r>
              <a:rPr lang="fr-BE" sz="1500" dirty="0"/>
              <a:t> den </a:t>
            </a:r>
            <a:r>
              <a:rPr lang="de-BE" sz="1500" dirty="0"/>
              <a:t>Anschluss einer Photovoltaikanlage, von Ladesäulen, einer neuen Wärmeversorgung sowie weitere infrastrukturelle Entwicklungen</a:t>
            </a:r>
            <a:r>
              <a:rPr lang="fr-BE" sz="1500" dirty="0"/>
              <a:t> </a:t>
            </a:r>
            <a:r>
              <a:rPr lang="de-BE" sz="1500" dirty="0"/>
              <a:t>und </a:t>
            </a:r>
            <a:r>
              <a:rPr lang="fr-BE" sz="1500" dirty="0" err="1"/>
              <a:t>trägt</a:t>
            </a:r>
            <a:r>
              <a:rPr lang="fr-BE" sz="1500" dirty="0"/>
              <a:t> </a:t>
            </a:r>
            <a:r>
              <a:rPr lang="fr-BE" sz="1500" dirty="0" err="1"/>
              <a:t>somit</a:t>
            </a:r>
            <a:r>
              <a:rPr lang="fr-BE" sz="1500" dirty="0"/>
              <a:t> </a:t>
            </a:r>
            <a:r>
              <a:rPr lang="de-BE" sz="1500" dirty="0"/>
              <a:t>zur Umsetzung der Ziele des Energie- und Klimaplans</a:t>
            </a:r>
            <a:r>
              <a:rPr lang="fr-BE" sz="1500" dirty="0"/>
              <a:t> </a:t>
            </a:r>
            <a:r>
              <a:rPr lang="fr-BE" sz="1500" dirty="0" err="1"/>
              <a:t>bei</a:t>
            </a:r>
            <a:r>
              <a:rPr lang="de-BE" sz="1500" dirty="0"/>
              <a:t>.</a:t>
            </a:r>
          </a:p>
          <a:p>
            <a:pPr algn="l">
              <a:lnSpc>
                <a:spcPts val="1800"/>
              </a:lnSpc>
              <a:spcBef>
                <a:spcPts val="900"/>
              </a:spcBef>
            </a:pPr>
            <a:r>
              <a:rPr lang="de-DE" sz="1500" dirty="0"/>
              <a:t>Finanzierung:  Die Mittel sind im Haushalt 2026 vorgesehen.</a:t>
            </a:r>
          </a:p>
          <a:p>
            <a:pPr algn="l">
              <a:lnSpc>
                <a:spcPts val="1800"/>
              </a:lnSpc>
            </a:pPr>
            <a:r>
              <a:rPr lang="de-DE" sz="1500" dirty="0"/>
              <a:t>Vergabeart:     Vergabe auf angenommene Rechnung</a:t>
            </a:r>
          </a:p>
          <a:p>
            <a:endParaRPr lang="de-DE" sz="1500" dirty="0"/>
          </a:p>
        </p:txBody>
      </p:sp>
    </p:spTree>
    <p:extLst>
      <p:ext uri="{BB962C8B-B14F-4D97-AF65-F5344CB8AC3E}">
        <p14:creationId xmlns:p14="http://schemas.microsoft.com/office/powerpoint/2010/main" val="2550547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1605A-26E7-6D89-FD8C-0A761EFE0E04}"/>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EB1092A8-7E02-4826-D219-72AD555C01FC}"/>
              </a:ext>
            </a:extLst>
          </p:cNvPr>
          <p:cNvPicPr>
            <a:picLocks noChangeAspect="1"/>
          </p:cNvPicPr>
          <p:nvPr/>
        </p:nvPicPr>
        <p:blipFill>
          <a:blip r:embed="rId3"/>
          <a:stretch>
            <a:fillRect/>
          </a:stretch>
        </p:blipFill>
        <p:spPr>
          <a:xfrm>
            <a:off x="349250" y="685800"/>
            <a:ext cx="6096000" cy="4050555"/>
          </a:xfrm>
          <a:prstGeom prst="rect">
            <a:avLst/>
          </a:prstGeom>
        </p:spPr>
      </p:pic>
      <p:grpSp>
        <p:nvGrpSpPr>
          <p:cNvPr id="5" name="object 5">
            <a:extLst>
              <a:ext uri="{FF2B5EF4-FFF2-40B4-BE49-F238E27FC236}">
                <a16:creationId xmlns:a16="http://schemas.microsoft.com/office/drawing/2014/main" id="{1F7F1F69-E015-DCBF-1B22-CEABC377A7CF}"/>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29A8AE56-93CE-CD5E-5492-539B0CEC297D}"/>
                </a:ext>
              </a:extLst>
            </p:cNvPr>
            <p:cNvPicPr/>
            <p:nvPr/>
          </p:nvPicPr>
          <p:blipFill>
            <a:blip r:embed="rId4"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9DF12C07-D693-37F9-31B9-61FDCD3A5D51}"/>
                </a:ext>
              </a:extLst>
            </p:cNvPr>
            <p:cNvPicPr/>
            <p:nvPr/>
          </p:nvPicPr>
          <p:blipFill>
            <a:blip r:embed="rId5" cstate="print"/>
            <a:stretch>
              <a:fillRect/>
            </a:stretch>
          </p:blipFill>
          <p:spPr>
            <a:xfrm>
              <a:off x="6016850" y="2"/>
              <a:ext cx="1543151" cy="1379753"/>
            </a:xfrm>
            <a:prstGeom prst="rect">
              <a:avLst/>
            </a:prstGeom>
          </p:spPr>
        </p:pic>
      </p:grpSp>
    </p:spTree>
    <p:extLst>
      <p:ext uri="{BB962C8B-B14F-4D97-AF65-F5344CB8AC3E}">
        <p14:creationId xmlns:p14="http://schemas.microsoft.com/office/powerpoint/2010/main" val="1602763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14CEF-7C08-6C15-0781-9BCE213DE080}"/>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BE03CC27-ACEB-8567-4878-1FDF776C5FC1}"/>
              </a:ext>
            </a:extLst>
          </p:cNvPr>
          <p:cNvSpPr txBox="1"/>
          <p:nvPr/>
        </p:nvSpPr>
        <p:spPr>
          <a:xfrm>
            <a:off x="489899" y="558548"/>
            <a:ext cx="5771340" cy="887422"/>
          </a:xfrm>
          <a:prstGeom prst="rect">
            <a:avLst/>
          </a:prstGeom>
        </p:spPr>
        <p:txBody>
          <a:bodyPr vert="horz" wrap="square" lIns="0" tIns="12700" rIns="0" bIns="0" rtlCol="0">
            <a:spAutoFit/>
          </a:bodyPr>
          <a:lstStyle/>
          <a:p>
            <a:pPr marL="269875" indent="-269875" defTabSz="358775">
              <a:spcBef>
                <a:spcPts val="100"/>
              </a:spcBef>
            </a:pPr>
            <a:r>
              <a:rPr lang="de-DE" sz="2000" b="1" dirty="0"/>
              <a:t>4. </a:t>
            </a:r>
            <a:r>
              <a:rPr lang="de-BE" b="1" dirty="0"/>
              <a:t>Sportkomplex Stockbergerweg: Ausstattung einer Stromkabine - Genehmigung des Vergabeverfahrens</a:t>
            </a:r>
          </a:p>
          <a:p>
            <a:pPr defTabSz="358775">
              <a:spcBef>
                <a:spcPts val="100"/>
              </a:spcBef>
            </a:pPr>
            <a:endParaRPr lang="de-DE" b="1" dirty="0"/>
          </a:p>
        </p:txBody>
      </p:sp>
      <p:grpSp>
        <p:nvGrpSpPr>
          <p:cNvPr id="5" name="object 5">
            <a:extLst>
              <a:ext uri="{FF2B5EF4-FFF2-40B4-BE49-F238E27FC236}">
                <a16:creationId xmlns:a16="http://schemas.microsoft.com/office/drawing/2014/main" id="{000A35DB-1B3E-1010-02E5-4EFDC174D0A3}"/>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FC85FB8A-16CF-B276-85B0-F114D54226DA}"/>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3CAF3CDA-0B13-E6CD-7382-EFB343FEBEE4}"/>
                </a:ext>
              </a:extLst>
            </p:cNvPr>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2C33779C-802B-DA3C-B2D3-5E21503C329E}"/>
              </a:ext>
            </a:extLst>
          </p:cNvPr>
          <p:cNvSpPr>
            <a:spLocks noGrp="1"/>
          </p:cNvSpPr>
          <p:nvPr>
            <p:ph type="body" idx="1"/>
          </p:nvPr>
        </p:nvSpPr>
        <p:spPr>
          <a:xfrm>
            <a:off x="489899" y="1676400"/>
            <a:ext cx="6521618" cy="1846659"/>
          </a:xfrm>
        </p:spPr>
        <p:txBody>
          <a:bodyPr/>
          <a:lstStyle/>
          <a:p>
            <a:pPr algn="l"/>
            <a:r>
              <a:rPr lang="de-BE" sz="1500" dirty="0"/>
              <a:t>Für die Planung </a:t>
            </a:r>
            <a:r>
              <a:rPr lang="fr-BE" sz="1500" dirty="0" err="1"/>
              <a:t>zur</a:t>
            </a:r>
            <a:r>
              <a:rPr lang="fr-BE" sz="1500" dirty="0"/>
              <a:t> </a:t>
            </a:r>
            <a:r>
              <a:rPr lang="fr-BE" sz="1500" dirty="0" err="1"/>
              <a:t>Ausstattung</a:t>
            </a:r>
            <a:r>
              <a:rPr lang="fr-BE" sz="1500" dirty="0"/>
              <a:t> der </a:t>
            </a:r>
            <a:r>
              <a:rPr lang="fr-BE" sz="1500" dirty="0" err="1"/>
              <a:t>Stromkabine</a:t>
            </a:r>
            <a:r>
              <a:rPr lang="fr-BE" sz="1500" dirty="0"/>
              <a:t> </a:t>
            </a:r>
            <a:r>
              <a:rPr lang="de-BE" sz="1500" dirty="0"/>
              <a:t>wurde das Büro BICE aus </a:t>
            </a:r>
            <a:r>
              <a:rPr lang="de-BE" sz="1500" dirty="0" err="1"/>
              <a:t>Neupré</a:t>
            </a:r>
            <a:r>
              <a:rPr lang="de-BE" sz="1500" dirty="0"/>
              <a:t> hinzugezogen.</a:t>
            </a:r>
            <a:endParaRPr lang="fr-BE" sz="1500" dirty="0"/>
          </a:p>
          <a:p>
            <a:pPr algn="l">
              <a:spcBef>
                <a:spcPts val="900"/>
              </a:spcBef>
            </a:pPr>
            <a:r>
              <a:rPr lang="fr-BE" sz="1500" dirty="0"/>
              <a:t>Zur</a:t>
            </a:r>
            <a:r>
              <a:rPr lang="de-BE" sz="1500" dirty="0"/>
              <a:t> </a:t>
            </a:r>
            <a:r>
              <a:rPr lang="fr-BE" sz="1500" dirty="0" err="1"/>
              <a:t>Reduzierung</a:t>
            </a:r>
            <a:r>
              <a:rPr lang="fr-BE" sz="1500" dirty="0"/>
              <a:t> der </a:t>
            </a:r>
            <a:r>
              <a:rPr lang="de-BE" sz="1500" dirty="0"/>
              <a:t>Kosten </a:t>
            </a:r>
            <a:r>
              <a:rPr lang="fr-BE" sz="1500" dirty="0" err="1"/>
              <a:t>werden</a:t>
            </a:r>
            <a:r>
              <a:rPr lang="fr-BE" sz="1500" dirty="0"/>
              <a:t> </a:t>
            </a:r>
            <a:r>
              <a:rPr lang="de-BE" sz="1500" dirty="0"/>
              <a:t>das Kabinengehäuse und die Elektroarbeiten getrennt vergeben</a:t>
            </a:r>
            <a:r>
              <a:rPr lang="fr-BE" sz="1500" dirty="0"/>
              <a:t> </a:t>
            </a:r>
            <a:r>
              <a:rPr lang="fr-BE" sz="1500" dirty="0" err="1"/>
              <a:t>und</a:t>
            </a:r>
            <a:r>
              <a:rPr lang="fr-BE" sz="1500" dirty="0"/>
              <a:t> </a:t>
            </a:r>
            <a:r>
              <a:rPr lang="de-BE" sz="1500" dirty="0"/>
              <a:t>die Erd-, Pflaster- und Gartenbauerarbeiten durch den städtischen Bauhof aus</a:t>
            </a:r>
            <a:r>
              <a:rPr lang="fr-BE" sz="1500" dirty="0" err="1"/>
              <a:t>ge</a:t>
            </a:r>
            <a:r>
              <a:rPr lang="de-BE" sz="1500" dirty="0"/>
              <a:t>führ</a:t>
            </a:r>
            <a:r>
              <a:rPr lang="fr-BE" sz="1500" dirty="0"/>
              <a:t>t</a:t>
            </a:r>
            <a:r>
              <a:rPr lang="de-BE" sz="1500" dirty="0"/>
              <a:t>.</a:t>
            </a:r>
          </a:p>
          <a:p>
            <a:pPr>
              <a:spcBef>
                <a:spcPts val="900"/>
              </a:spcBef>
              <a:tabLst>
                <a:tab pos="1258888" algn="l"/>
              </a:tabLst>
            </a:pPr>
            <a:r>
              <a:rPr lang="de-DE" sz="1500" dirty="0"/>
              <a:t>Finanzierung: 	Die Mittel sollen bei der 2. Haushaltsanpassung aufgestockt werden</a:t>
            </a:r>
          </a:p>
          <a:p>
            <a:pPr>
              <a:tabLst>
                <a:tab pos="1258888" algn="l"/>
              </a:tabLst>
            </a:pPr>
            <a:r>
              <a:rPr lang="de-BE" sz="1500" dirty="0"/>
              <a:t>Vergabeart:</a:t>
            </a:r>
            <a:r>
              <a:rPr lang="de-DE" sz="1500" dirty="0"/>
              <a:t> 	</a:t>
            </a:r>
            <a:r>
              <a:rPr lang="de-BE" sz="1500" dirty="0"/>
              <a:t>Verhandlungsverfahren ohne vorherige</a:t>
            </a:r>
            <a:r>
              <a:rPr lang="de-DE" sz="1500" dirty="0"/>
              <a:t> </a:t>
            </a:r>
            <a:r>
              <a:rPr lang="de-BE" sz="1500" dirty="0"/>
              <a:t>Bekanntmachung</a:t>
            </a:r>
            <a:endParaRPr lang="de-DE" dirty="0"/>
          </a:p>
        </p:txBody>
      </p:sp>
    </p:spTree>
    <p:extLst>
      <p:ext uri="{BB962C8B-B14F-4D97-AF65-F5344CB8AC3E}">
        <p14:creationId xmlns:p14="http://schemas.microsoft.com/office/powerpoint/2010/main" val="233522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6DF1B-5A05-C975-C4A2-640E7FDC9EAE}"/>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57CADD7F-9BBB-7BCC-417C-962A59742D5E}"/>
              </a:ext>
            </a:extLst>
          </p:cNvPr>
          <p:cNvSpPr txBox="1"/>
          <p:nvPr/>
        </p:nvSpPr>
        <p:spPr>
          <a:xfrm>
            <a:off x="356645" y="556846"/>
            <a:ext cx="5722006" cy="887422"/>
          </a:xfrm>
          <a:prstGeom prst="rect">
            <a:avLst/>
          </a:prstGeom>
        </p:spPr>
        <p:txBody>
          <a:bodyPr vert="horz" wrap="square" lIns="0" tIns="12700" rIns="0" bIns="0" rtlCol="0">
            <a:spAutoFit/>
          </a:bodyPr>
          <a:lstStyle/>
          <a:p>
            <a:pPr marL="269875" indent="-269875" defTabSz="358775">
              <a:spcBef>
                <a:spcPts val="100"/>
              </a:spcBef>
            </a:pPr>
            <a:r>
              <a:rPr lang="de-DE" sz="2000" b="1" dirty="0"/>
              <a:t>5. </a:t>
            </a:r>
            <a:r>
              <a:rPr lang="de-BE" b="1" dirty="0"/>
              <a:t>Ankauf einer neuen Kehrmaschine (Ersatz): Genehmigung der Vergabeart und des Lastenheftes</a:t>
            </a:r>
          </a:p>
          <a:p>
            <a:pPr defTabSz="358775">
              <a:spcBef>
                <a:spcPts val="100"/>
              </a:spcBef>
            </a:pPr>
            <a:endParaRPr lang="de-DE" b="1" dirty="0"/>
          </a:p>
        </p:txBody>
      </p:sp>
      <p:grpSp>
        <p:nvGrpSpPr>
          <p:cNvPr id="5" name="object 5">
            <a:extLst>
              <a:ext uri="{FF2B5EF4-FFF2-40B4-BE49-F238E27FC236}">
                <a16:creationId xmlns:a16="http://schemas.microsoft.com/office/drawing/2014/main" id="{290A2F42-87C9-188E-C00A-F7380EF7CFC9}"/>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6DA8DD65-CE27-5780-0733-1C84CA735EB9}"/>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1D0D10B2-7CF2-81D1-189B-8B9FBCF2B327}"/>
                </a:ext>
              </a:extLst>
            </p:cNvPr>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7A889784-75C4-F9F9-F0A1-0FC7D07EBE4E}"/>
              </a:ext>
            </a:extLst>
          </p:cNvPr>
          <p:cNvSpPr>
            <a:spLocks noGrp="1"/>
          </p:cNvSpPr>
          <p:nvPr>
            <p:ph type="body" idx="1"/>
          </p:nvPr>
        </p:nvSpPr>
        <p:spPr>
          <a:xfrm>
            <a:off x="577850" y="1407989"/>
            <a:ext cx="6096000" cy="2931572"/>
          </a:xfrm>
        </p:spPr>
        <p:txBody>
          <a:bodyPr/>
          <a:lstStyle/>
          <a:p>
            <a:pPr algn="just">
              <a:spcBef>
                <a:spcPts val="900"/>
              </a:spcBef>
            </a:pPr>
            <a:r>
              <a:rPr lang="de-BE" sz="1350" dirty="0"/>
              <a:t>Die Kompaktkehrmaschine für die tägliche Reinigung der Straßen</a:t>
            </a:r>
            <a:r>
              <a:rPr lang="fr-BE" sz="1350" dirty="0"/>
              <a:t> </a:t>
            </a:r>
            <a:r>
              <a:rPr lang="de-BE" sz="1350" dirty="0"/>
              <a:t>und die Laubbeseitigung </a:t>
            </a:r>
            <a:r>
              <a:rPr lang="fr-BE" sz="1350" dirty="0" err="1"/>
              <a:t>stammt</a:t>
            </a:r>
            <a:r>
              <a:rPr lang="de-BE" sz="1350" dirty="0"/>
              <a:t> aus dem Jahr 2018</a:t>
            </a:r>
            <a:r>
              <a:rPr lang="fr-BE" sz="1350" dirty="0"/>
              <a:t> </a:t>
            </a:r>
            <a:r>
              <a:rPr lang="fr-BE" sz="1350" dirty="0" err="1"/>
              <a:t>und</a:t>
            </a:r>
            <a:r>
              <a:rPr lang="fr-BE" sz="1350" dirty="0"/>
              <a:t> </a:t>
            </a:r>
            <a:r>
              <a:rPr lang="fr-BE" sz="1350" dirty="0" err="1"/>
              <a:t>hat</a:t>
            </a:r>
            <a:r>
              <a:rPr lang="de-BE" sz="1350" dirty="0"/>
              <a:t> 9.230 Betriebsstunden geleistet.</a:t>
            </a:r>
            <a:r>
              <a:rPr lang="de-DE" sz="1350" dirty="0"/>
              <a:t> </a:t>
            </a:r>
            <a:r>
              <a:rPr lang="de-BE" sz="1350" dirty="0"/>
              <a:t>Sie hat das Ende ihrer Lebensdauer erreicht</a:t>
            </a:r>
            <a:r>
              <a:rPr lang="fr-BE" sz="1350" dirty="0"/>
              <a:t>. Da es </a:t>
            </a:r>
            <a:r>
              <a:rPr lang="fr-BE" sz="1350" dirty="0" err="1"/>
              <a:t>immer</a:t>
            </a:r>
            <a:r>
              <a:rPr lang="fr-BE" sz="1350" dirty="0"/>
              <a:t> </a:t>
            </a:r>
            <a:r>
              <a:rPr lang="fr-BE" sz="1350" dirty="0" err="1"/>
              <a:t>wieder</a:t>
            </a:r>
            <a:r>
              <a:rPr lang="de-BE" sz="1350" dirty="0"/>
              <a:t> zu Betriebsunterbrechungen</a:t>
            </a:r>
            <a:r>
              <a:rPr lang="fr-BE" sz="1350" dirty="0"/>
              <a:t> </a:t>
            </a:r>
            <a:r>
              <a:rPr lang="fr-BE" sz="1350" dirty="0" err="1"/>
              <a:t>kommt</a:t>
            </a:r>
            <a:r>
              <a:rPr lang="fr-BE" sz="1350" dirty="0"/>
              <a:t>, </a:t>
            </a:r>
            <a:r>
              <a:rPr lang="fr-BE" sz="1350" dirty="0" err="1"/>
              <a:t>soll</a:t>
            </a:r>
            <a:r>
              <a:rPr lang="fr-BE" sz="1350" dirty="0"/>
              <a:t> </a:t>
            </a:r>
            <a:r>
              <a:rPr lang="fr-BE" sz="1350" dirty="0" err="1"/>
              <a:t>sie</a:t>
            </a:r>
            <a:r>
              <a:rPr lang="fr-BE" sz="1350" dirty="0"/>
              <a:t> </a:t>
            </a:r>
            <a:r>
              <a:rPr lang="fr-BE" sz="1350" dirty="0" err="1"/>
              <a:t>ersetzt</a:t>
            </a:r>
            <a:r>
              <a:rPr lang="fr-BE" sz="1350" dirty="0"/>
              <a:t> </a:t>
            </a:r>
            <a:r>
              <a:rPr lang="fr-BE" sz="1350" dirty="0" err="1"/>
              <a:t>werden</a:t>
            </a:r>
            <a:r>
              <a:rPr lang="fr-BE" sz="1350" dirty="0"/>
              <a:t>.</a:t>
            </a:r>
            <a:endParaRPr lang="de-DE" sz="1350" dirty="0"/>
          </a:p>
          <a:p>
            <a:pPr algn="just">
              <a:spcBef>
                <a:spcPts val="900"/>
              </a:spcBef>
            </a:pPr>
            <a:r>
              <a:rPr lang="fr-BE" sz="1350" dirty="0" err="1"/>
              <a:t>Merkmale</a:t>
            </a:r>
            <a:r>
              <a:rPr lang="fr-BE" sz="1350" dirty="0"/>
              <a:t> </a:t>
            </a:r>
            <a:r>
              <a:rPr lang="fr-BE" sz="1350" dirty="0" err="1"/>
              <a:t>einer</a:t>
            </a:r>
            <a:r>
              <a:rPr lang="fr-BE" sz="1350" dirty="0"/>
              <a:t> </a:t>
            </a:r>
            <a:r>
              <a:rPr lang="fr-BE" sz="1350" dirty="0" err="1"/>
              <a:t>neuen</a:t>
            </a:r>
            <a:r>
              <a:rPr lang="fr-BE" sz="1350" dirty="0"/>
              <a:t>, </a:t>
            </a:r>
            <a:r>
              <a:rPr lang="fr-BE" sz="1350" dirty="0" err="1"/>
              <a:t>vergleichbaren</a:t>
            </a:r>
            <a:r>
              <a:rPr lang="fr-BE" sz="1350" dirty="0"/>
              <a:t> </a:t>
            </a:r>
            <a:r>
              <a:rPr lang="fr-BE" sz="1350" dirty="0" err="1"/>
              <a:t>Kehrmaschine</a:t>
            </a:r>
            <a:r>
              <a:rPr lang="de-BE" sz="1350" dirty="0"/>
              <a:t>:</a:t>
            </a:r>
          </a:p>
          <a:p>
            <a:pPr marL="358775" lvl="0" indent="-176213" algn="just">
              <a:buFont typeface="Arial" panose="020B0604020202020204" pitchFamily="34" charset="0"/>
              <a:buChar char="•"/>
            </a:pPr>
            <a:r>
              <a:rPr lang="de-BE" sz="1350" dirty="0"/>
              <a:t>Dieselantrieb Euro6</a:t>
            </a:r>
          </a:p>
          <a:p>
            <a:pPr marL="358775" lvl="0" indent="-176213" algn="just">
              <a:buFont typeface="Arial" panose="020B0604020202020204" pitchFamily="34" charset="0"/>
              <a:buChar char="•"/>
            </a:pPr>
            <a:r>
              <a:rPr lang="de-BE" sz="1350" dirty="0"/>
              <a:t>Volumen Auffangbehälter: +/ -  4 m³</a:t>
            </a:r>
          </a:p>
          <a:p>
            <a:pPr marL="358775" lvl="0" indent="-176213" algn="just">
              <a:buFont typeface="Arial" panose="020B0604020202020204" pitchFamily="34" charset="0"/>
              <a:buChar char="•"/>
            </a:pPr>
            <a:r>
              <a:rPr lang="de-BE" sz="1350" dirty="0"/>
              <a:t>3. vordere Unkrautbürste</a:t>
            </a:r>
          </a:p>
          <a:p>
            <a:pPr marL="358775" lvl="0" indent="-176213" algn="just">
              <a:buFont typeface="Arial" panose="020B0604020202020204" pitchFamily="34" charset="0"/>
              <a:buChar char="•"/>
            </a:pPr>
            <a:r>
              <a:rPr lang="de-BE" sz="1350" dirty="0"/>
              <a:t>Klimatisierte Fahrerkabine ausgestattet mit Rückfahrkamera und Kamera am </a:t>
            </a:r>
            <a:r>
              <a:rPr lang="de-BE" sz="1350" dirty="0" err="1"/>
              <a:t>Saugmund</a:t>
            </a:r>
            <a:endParaRPr lang="de-BE" sz="1350" dirty="0"/>
          </a:p>
          <a:p>
            <a:pPr marL="358775" lvl="0" indent="-176213" algn="just">
              <a:buFont typeface="Arial" panose="020B0604020202020204" pitchFamily="34" charset="0"/>
              <a:buChar char="•"/>
            </a:pPr>
            <a:r>
              <a:rPr lang="de-BE" sz="1350" dirty="0"/>
              <a:t>Speziell geformte Saugdüse für Kies</a:t>
            </a:r>
            <a:endParaRPr lang="de-DE" sz="1350" dirty="0"/>
          </a:p>
          <a:p>
            <a:pPr lvl="0" algn="just">
              <a:spcBef>
                <a:spcPts val="900"/>
              </a:spcBef>
            </a:pPr>
            <a:r>
              <a:rPr lang="de-DE" sz="1350" dirty="0"/>
              <a:t>Finanzierung:         Die Mittel sind im Haushalt 2026 vorgesehen.</a:t>
            </a:r>
          </a:p>
          <a:p>
            <a:pPr algn="just"/>
            <a:r>
              <a:rPr lang="de-BE" sz="1350" dirty="0"/>
              <a:t>Vergabeart:  </a:t>
            </a:r>
            <a:r>
              <a:rPr lang="de-DE" sz="1350" dirty="0"/>
              <a:t>	          </a:t>
            </a:r>
            <a:r>
              <a:rPr lang="de-BE" sz="1350" dirty="0"/>
              <a:t>Offenes Verfahren mit europaweiter</a:t>
            </a:r>
            <a:r>
              <a:rPr lang="de-DE" sz="1350" dirty="0"/>
              <a:t> </a:t>
            </a:r>
            <a:r>
              <a:rPr lang="de-BE" sz="1350" dirty="0"/>
              <a:t>Veröffentlichung</a:t>
            </a:r>
            <a:endParaRPr lang="de-DE" b="1" dirty="0"/>
          </a:p>
        </p:txBody>
      </p:sp>
    </p:spTree>
    <p:extLst>
      <p:ext uri="{BB962C8B-B14F-4D97-AF65-F5344CB8AC3E}">
        <p14:creationId xmlns:p14="http://schemas.microsoft.com/office/powerpoint/2010/main" val="1508513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DA40E-4B0A-DB0A-46D0-1938F7E2897E}"/>
            </a:ext>
          </a:extLst>
        </p:cNvPr>
        <p:cNvGrpSpPr/>
        <p:nvPr/>
      </p:nvGrpSpPr>
      <p:grpSpPr>
        <a:xfrm>
          <a:off x="0" y="0"/>
          <a:ext cx="0" cy="0"/>
          <a:chOff x="0" y="0"/>
          <a:chExt cx="0" cy="0"/>
        </a:xfrm>
      </p:grpSpPr>
      <p:pic>
        <p:nvPicPr>
          <p:cNvPr id="10" name="Grafik 9">
            <a:extLst>
              <a:ext uri="{FF2B5EF4-FFF2-40B4-BE49-F238E27FC236}">
                <a16:creationId xmlns:a16="http://schemas.microsoft.com/office/drawing/2014/main" id="{FF403CC3-7A46-C592-307C-A40CF306C2A8}"/>
              </a:ext>
            </a:extLst>
          </p:cNvPr>
          <p:cNvPicPr>
            <a:picLocks noChangeAspect="1"/>
          </p:cNvPicPr>
          <p:nvPr/>
        </p:nvPicPr>
        <p:blipFill>
          <a:blip r:embed="rId2"/>
          <a:stretch>
            <a:fillRect/>
          </a:stretch>
        </p:blipFill>
        <p:spPr>
          <a:xfrm>
            <a:off x="2178050" y="609600"/>
            <a:ext cx="2360381" cy="4191000"/>
          </a:xfrm>
          <a:prstGeom prst="rect">
            <a:avLst/>
          </a:prstGeom>
        </p:spPr>
      </p:pic>
      <p:grpSp>
        <p:nvGrpSpPr>
          <p:cNvPr id="5" name="object 5">
            <a:extLst>
              <a:ext uri="{FF2B5EF4-FFF2-40B4-BE49-F238E27FC236}">
                <a16:creationId xmlns:a16="http://schemas.microsoft.com/office/drawing/2014/main" id="{FEEA098A-CA96-8921-6F55-30D364ACD0B5}"/>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C35DE090-2EDF-EC41-7409-7A60B48DE789}"/>
                </a:ext>
              </a:extLst>
            </p:cNvPr>
            <p:cNvPicPr/>
            <p:nvPr/>
          </p:nvPicPr>
          <p:blipFill>
            <a:blip r:embed="rId3"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F23348A8-958C-16BA-8A82-F093CE2F6A8D}"/>
                </a:ext>
              </a:extLst>
            </p:cNvPr>
            <p:cNvPicPr/>
            <p:nvPr/>
          </p:nvPicPr>
          <p:blipFill>
            <a:blip r:embed="rId4" cstate="print"/>
            <a:stretch>
              <a:fillRect/>
            </a:stretch>
          </p:blipFill>
          <p:spPr>
            <a:xfrm>
              <a:off x="6016850" y="2"/>
              <a:ext cx="1543151" cy="1379753"/>
            </a:xfrm>
            <a:prstGeom prst="rect">
              <a:avLst/>
            </a:prstGeom>
          </p:spPr>
        </p:pic>
      </p:grpSp>
    </p:spTree>
    <p:extLst>
      <p:ext uri="{BB962C8B-B14F-4D97-AF65-F5344CB8AC3E}">
        <p14:creationId xmlns:p14="http://schemas.microsoft.com/office/powerpoint/2010/main" val="2512730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42698-DEFA-F38A-A72B-D7A14CD70717}"/>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4F340059-7FCC-C351-03C1-3E72EC807F20}"/>
              </a:ext>
            </a:extLst>
          </p:cNvPr>
          <p:cNvSpPr txBox="1"/>
          <p:nvPr/>
        </p:nvSpPr>
        <p:spPr>
          <a:xfrm>
            <a:off x="577850" y="592910"/>
            <a:ext cx="5591469" cy="597599"/>
          </a:xfrm>
          <a:prstGeom prst="rect">
            <a:avLst/>
          </a:prstGeom>
        </p:spPr>
        <p:txBody>
          <a:bodyPr vert="horz" wrap="square" lIns="0" tIns="12700" rIns="0" bIns="0" rtlCol="0">
            <a:spAutoFit/>
          </a:bodyPr>
          <a:lstStyle/>
          <a:p>
            <a:pPr marL="269875" indent="-269875" defTabSz="358775">
              <a:spcBef>
                <a:spcPts val="100"/>
              </a:spcBef>
            </a:pPr>
            <a:r>
              <a:rPr lang="de-DE" sz="2000" b="1" dirty="0"/>
              <a:t>6. </a:t>
            </a:r>
            <a:r>
              <a:rPr lang="de-DE" b="1" dirty="0"/>
              <a:t>Ankauf eines Müllpresscontainers (Ersatz): Genehmigung der Vergabeart und des Lastenheftes</a:t>
            </a:r>
          </a:p>
        </p:txBody>
      </p:sp>
      <p:grpSp>
        <p:nvGrpSpPr>
          <p:cNvPr id="5" name="object 5">
            <a:extLst>
              <a:ext uri="{FF2B5EF4-FFF2-40B4-BE49-F238E27FC236}">
                <a16:creationId xmlns:a16="http://schemas.microsoft.com/office/drawing/2014/main" id="{97CE0814-139F-4A14-0B1D-30964353C779}"/>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BB8534D0-4622-4078-DF43-92F8B054E379}"/>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7A67375E-F253-ACE4-7331-049DE0398C7E}"/>
                </a:ext>
              </a:extLst>
            </p:cNvPr>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3D902607-6814-C474-DCC6-93CD4AF1BE9B}"/>
              </a:ext>
            </a:extLst>
          </p:cNvPr>
          <p:cNvSpPr>
            <a:spLocks noGrp="1"/>
          </p:cNvSpPr>
          <p:nvPr>
            <p:ph type="body" idx="1"/>
          </p:nvPr>
        </p:nvSpPr>
        <p:spPr>
          <a:xfrm>
            <a:off x="577850" y="1377886"/>
            <a:ext cx="6248400" cy="3000821"/>
          </a:xfrm>
        </p:spPr>
        <p:txBody>
          <a:bodyPr/>
          <a:lstStyle/>
          <a:p>
            <a:r>
              <a:rPr lang="de-BE" sz="1500" dirty="0"/>
              <a:t>Der Müllpresscontainer aus dem Jahr 2005, der auf einem Klein-LKW montiert ist, ist </a:t>
            </a:r>
            <a:r>
              <a:rPr lang="fr-BE" sz="1500" dirty="0" err="1"/>
              <a:t>sehr</a:t>
            </a:r>
            <a:r>
              <a:rPr lang="fr-BE" sz="1500" dirty="0"/>
              <a:t> </a:t>
            </a:r>
            <a:r>
              <a:rPr lang="fr-BE" sz="1500" dirty="0" err="1"/>
              <a:t>pannenanfällig</a:t>
            </a:r>
            <a:r>
              <a:rPr lang="fr-BE" sz="1500" dirty="0"/>
              <a:t> </a:t>
            </a:r>
            <a:r>
              <a:rPr lang="fr-BE" sz="1500" dirty="0" err="1"/>
              <a:t>geworden</a:t>
            </a:r>
            <a:r>
              <a:rPr lang="fr-BE" sz="1500" dirty="0"/>
              <a:t>. </a:t>
            </a:r>
            <a:r>
              <a:rPr lang="fr-BE" sz="1500" dirty="0" err="1"/>
              <a:t>Weitere</a:t>
            </a:r>
            <a:r>
              <a:rPr lang="fr-BE" sz="1500" dirty="0"/>
              <a:t> </a:t>
            </a:r>
            <a:r>
              <a:rPr lang="fr-BE" sz="1500" dirty="0" err="1"/>
              <a:t>Reparaturen</a:t>
            </a:r>
            <a:r>
              <a:rPr lang="fr-BE" sz="1500" dirty="0"/>
              <a:t> </a:t>
            </a:r>
            <a:r>
              <a:rPr lang="fr-BE" sz="1500" dirty="0" err="1"/>
              <a:t>lohnen</a:t>
            </a:r>
            <a:r>
              <a:rPr lang="fr-BE" sz="1500" dirty="0"/>
              <a:t> </a:t>
            </a:r>
            <a:r>
              <a:rPr lang="fr-BE" sz="1500" dirty="0" err="1"/>
              <a:t>sich</a:t>
            </a:r>
            <a:r>
              <a:rPr lang="fr-BE" sz="1500" dirty="0"/>
              <a:t> </a:t>
            </a:r>
            <a:r>
              <a:rPr lang="fr-BE" sz="1500" dirty="0" err="1"/>
              <a:t>nicht</a:t>
            </a:r>
            <a:r>
              <a:rPr lang="fr-BE" sz="1500" dirty="0"/>
              <a:t>, </a:t>
            </a:r>
            <a:r>
              <a:rPr lang="fr-BE" sz="1500" dirty="0" err="1"/>
              <a:t>daher</a:t>
            </a:r>
            <a:r>
              <a:rPr lang="fr-BE" sz="1500" dirty="0"/>
              <a:t> </a:t>
            </a:r>
            <a:r>
              <a:rPr lang="fr-BE" sz="1500" dirty="0" err="1"/>
              <a:t>soll</a:t>
            </a:r>
            <a:r>
              <a:rPr lang="fr-BE" sz="1500" dirty="0"/>
              <a:t> </a:t>
            </a:r>
            <a:r>
              <a:rPr lang="fr-BE" sz="1500" dirty="0" err="1"/>
              <a:t>ein</a:t>
            </a:r>
            <a:r>
              <a:rPr lang="fr-BE" sz="1500" dirty="0"/>
              <a:t> </a:t>
            </a:r>
            <a:r>
              <a:rPr lang="fr-BE" sz="1500" dirty="0" err="1"/>
              <a:t>neuer</a:t>
            </a:r>
            <a:r>
              <a:rPr lang="fr-BE" sz="1500" dirty="0"/>
              <a:t> Container </a:t>
            </a:r>
            <a:r>
              <a:rPr lang="fr-BE" sz="1500" dirty="0" err="1"/>
              <a:t>angeschafft</a:t>
            </a:r>
            <a:r>
              <a:rPr lang="fr-BE" sz="1500" dirty="0"/>
              <a:t> </a:t>
            </a:r>
            <a:r>
              <a:rPr lang="fr-BE" sz="1500" dirty="0" err="1"/>
              <a:t>werden</a:t>
            </a:r>
            <a:r>
              <a:rPr lang="fr-BE" sz="1500" dirty="0"/>
              <a:t>.</a:t>
            </a:r>
          </a:p>
          <a:p>
            <a:endParaRPr lang="fr-BE" sz="1500" dirty="0"/>
          </a:p>
          <a:p>
            <a:r>
              <a:rPr lang="fr-BE" sz="1500" dirty="0"/>
              <a:t>Ein </a:t>
            </a:r>
            <a:r>
              <a:rPr lang="fr-BE" sz="1500" dirty="0" err="1"/>
              <a:t>vergleichares</a:t>
            </a:r>
            <a:r>
              <a:rPr lang="fr-BE" sz="1500" dirty="0"/>
              <a:t> </a:t>
            </a:r>
            <a:r>
              <a:rPr lang="fr-BE" sz="1500" dirty="0" err="1"/>
              <a:t>Gerät</a:t>
            </a:r>
            <a:r>
              <a:rPr lang="fr-BE" sz="1500" dirty="0"/>
              <a:t> </a:t>
            </a:r>
            <a:r>
              <a:rPr lang="fr-BE" sz="1500" dirty="0" err="1"/>
              <a:t>sollte</a:t>
            </a:r>
            <a:r>
              <a:rPr lang="fr-BE" sz="1500" dirty="0"/>
              <a:t> </a:t>
            </a:r>
            <a:r>
              <a:rPr lang="fr-BE" sz="1500" dirty="0" err="1"/>
              <a:t>folgende</a:t>
            </a:r>
            <a:r>
              <a:rPr lang="fr-BE" sz="1500" dirty="0"/>
              <a:t> </a:t>
            </a:r>
            <a:r>
              <a:rPr lang="fr-BE" sz="1500" dirty="0" err="1"/>
              <a:t>Bedingungen</a:t>
            </a:r>
            <a:r>
              <a:rPr lang="fr-BE" sz="1500" dirty="0"/>
              <a:t> </a:t>
            </a:r>
            <a:r>
              <a:rPr lang="fr-BE" sz="1500" dirty="0" err="1"/>
              <a:t>erfüllen</a:t>
            </a:r>
            <a:r>
              <a:rPr lang="fr-BE" sz="1500" dirty="0"/>
              <a:t>:</a:t>
            </a:r>
            <a:endParaRPr lang="de-DE" sz="1500" dirty="0"/>
          </a:p>
          <a:p>
            <a:pPr marL="285750" lvl="0" indent="-198438">
              <a:buFont typeface="Arial" panose="020B0604020202020204" pitchFamily="34" charset="0"/>
              <a:buChar char="•"/>
            </a:pPr>
            <a:r>
              <a:rPr lang="de-BE" sz="1500" dirty="0"/>
              <a:t>Volumen: 4 -4,5 m³</a:t>
            </a:r>
          </a:p>
          <a:p>
            <a:pPr marL="285750" lvl="0" indent="-198438">
              <a:buFont typeface="Arial" panose="020B0604020202020204" pitchFamily="34" charset="0"/>
              <a:buChar char="•"/>
            </a:pPr>
            <a:r>
              <a:rPr lang="de-BE" sz="1500" dirty="0"/>
              <a:t>Verdichtung: ca. 5: 1</a:t>
            </a:r>
          </a:p>
          <a:p>
            <a:pPr marL="285750" lvl="0" indent="-198438">
              <a:buFont typeface="Arial" panose="020B0604020202020204" pitchFamily="34" charset="0"/>
              <a:buChar char="•"/>
            </a:pPr>
            <a:r>
              <a:rPr lang="de-BE" sz="1500" dirty="0"/>
              <a:t>Kapazität: 20 - 22,5 m³ Papierkorbabfälle</a:t>
            </a:r>
          </a:p>
          <a:p>
            <a:pPr marL="285750" lvl="0" indent="-198438">
              <a:buFont typeface="Arial" panose="020B0604020202020204" pitchFamily="34" charset="0"/>
              <a:buChar char="•"/>
            </a:pPr>
            <a:r>
              <a:rPr lang="de-BE" sz="1500" dirty="0"/>
              <a:t>Seitliche hydraulische Hub-Kippvorrichtung zur Leerung von</a:t>
            </a:r>
            <a:r>
              <a:rPr lang="fr-BE" sz="1500" dirty="0"/>
              <a:t> M</a:t>
            </a:r>
            <a:r>
              <a:rPr lang="de-BE" sz="1500" dirty="0" err="1"/>
              <a:t>ülltonnen</a:t>
            </a:r>
            <a:endParaRPr lang="de-BE" sz="1500" dirty="0"/>
          </a:p>
          <a:p>
            <a:pPr marL="285750" lvl="0" indent="-198438">
              <a:buFont typeface="Arial" panose="020B0604020202020204" pitchFamily="34" charset="0"/>
              <a:buChar char="•"/>
            </a:pPr>
            <a:r>
              <a:rPr lang="de-BE" sz="1500" dirty="0"/>
              <a:t>Seitliche Schiebetür mit Anschlagleisten zum Entleeren von Kleinstbehälter</a:t>
            </a:r>
            <a:endParaRPr lang="de-DE" sz="1500" dirty="0"/>
          </a:p>
          <a:p>
            <a:pPr marL="285750" lvl="0" indent="-285750">
              <a:buFont typeface="Arial" panose="020B0604020202020204" pitchFamily="34" charset="0"/>
              <a:buChar char="•"/>
            </a:pPr>
            <a:endParaRPr lang="de-BE" sz="1500" dirty="0"/>
          </a:p>
          <a:p>
            <a:r>
              <a:rPr lang="de-BE" sz="1500" u="sng" dirty="0"/>
              <a:t>Finanzierung</a:t>
            </a:r>
            <a:r>
              <a:rPr lang="de-BE" sz="1500" dirty="0"/>
              <a:t>:</a:t>
            </a:r>
            <a:r>
              <a:rPr lang="de-DE" sz="1500" dirty="0"/>
              <a:t>  </a:t>
            </a:r>
            <a:r>
              <a:rPr lang="de-BE" sz="1500" dirty="0"/>
              <a:t>Die Mittel sind im Haushalt 2026 vorgesehen.</a:t>
            </a:r>
            <a:endParaRPr lang="de-DE" sz="1500" u="sng" dirty="0"/>
          </a:p>
          <a:p>
            <a:r>
              <a:rPr lang="de-BE" sz="1500" u="sng" dirty="0"/>
              <a:t>Vergabeart</a:t>
            </a:r>
            <a:r>
              <a:rPr lang="de-BE" sz="1500" dirty="0"/>
              <a:t>: </a:t>
            </a:r>
            <a:r>
              <a:rPr lang="de-DE" sz="1500" dirty="0"/>
              <a:t>    </a:t>
            </a:r>
            <a:r>
              <a:rPr lang="de-BE" sz="1500" dirty="0"/>
              <a:t>Verhandlungsverfahren ohne vorherige</a:t>
            </a:r>
            <a:r>
              <a:rPr lang="de-DE" sz="1500" dirty="0"/>
              <a:t> </a:t>
            </a:r>
            <a:r>
              <a:rPr lang="de-BE" sz="1500" dirty="0"/>
              <a:t>Veröffentlichung</a:t>
            </a:r>
            <a:endParaRPr lang="de-DE" dirty="0"/>
          </a:p>
        </p:txBody>
      </p:sp>
    </p:spTree>
    <p:extLst>
      <p:ext uri="{BB962C8B-B14F-4D97-AF65-F5344CB8AC3E}">
        <p14:creationId xmlns:p14="http://schemas.microsoft.com/office/powerpoint/2010/main" val="3492225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33341-E7C7-17CF-2972-ECAA3412D680}"/>
            </a:ext>
          </a:extLst>
        </p:cNvPr>
        <p:cNvGrpSpPr/>
        <p:nvPr/>
      </p:nvGrpSpPr>
      <p:grpSpPr>
        <a:xfrm>
          <a:off x="0" y="0"/>
          <a:ext cx="0" cy="0"/>
          <a:chOff x="0" y="0"/>
          <a:chExt cx="0" cy="0"/>
        </a:xfrm>
      </p:grpSpPr>
      <p:pic>
        <p:nvPicPr>
          <p:cNvPr id="12" name="Grafik 11">
            <a:extLst>
              <a:ext uri="{FF2B5EF4-FFF2-40B4-BE49-F238E27FC236}">
                <a16:creationId xmlns:a16="http://schemas.microsoft.com/office/drawing/2014/main" id="{A2AD8793-B31F-B435-EA9B-2FC549AF05BD}"/>
              </a:ext>
            </a:extLst>
          </p:cNvPr>
          <p:cNvPicPr>
            <a:picLocks noChangeAspect="1"/>
          </p:cNvPicPr>
          <p:nvPr/>
        </p:nvPicPr>
        <p:blipFill>
          <a:blip r:embed="rId2"/>
          <a:stretch>
            <a:fillRect/>
          </a:stretch>
        </p:blipFill>
        <p:spPr>
          <a:xfrm>
            <a:off x="3953999" y="2438400"/>
            <a:ext cx="3625849" cy="2722523"/>
          </a:xfrm>
          <a:prstGeom prst="rect">
            <a:avLst/>
          </a:prstGeom>
        </p:spPr>
      </p:pic>
      <p:grpSp>
        <p:nvGrpSpPr>
          <p:cNvPr id="5" name="object 5">
            <a:extLst>
              <a:ext uri="{FF2B5EF4-FFF2-40B4-BE49-F238E27FC236}">
                <a16:creationId xmlns:a16="http://schemas.microsoft.com/office/drawing/2014/main" id="{2108E225-58D2-A6E0-31A7-6DEA55450D16}"/>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26E0118D-6541-A1EB-81C9-0825A8C95CED}"/>
                </a:ext>
              </a:extLst>
            </p:cNvPr>
            <p:cNvPicPr/>
            <p:nvPr/>
          </p:nvPicPr>
          <p:blipFill>
            <a:blip r:embed="rId3"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ED1E799A-F5C0-652C-E068-BDF7C87F5CE0}"/>
                </a:ext>
              </a:extLst>
            </p:cNvPr>
            <p:cNvPicPr/>
            <p:nvPr/>
          </p:nvPicPr>
          <p:blipFill>
            <a:blip r:embed="rId4" cstate="print"/>
            <a:stretch>
              <a:fillRect/>
            </a:stretch>
          </p:blipFill>
          <p:spPr>
            <a:xfrm>
              <a:off x="6016850" y="2"/>
              <a:ext cx="1543151" cy="1379753"/>
            </a:xfrm>
            <a:prstGeom prst="rect">
              <a:avLst/>
            </a:prstGeom>
          </p:spPr>
        </p:pic>
      </p:grpSp>
      <p:pic>
        <p:nvPicPr>
          <p:cNvPr id="10" name="Grafik 9">
            <a:extLst>
              <a:ext uri="{FF2B5EF4-FFF2-40B4-BE49-F238E27FC236}">
                <a16:creationId xmlns:a16="http://schemas.microsoft.com/office/drawing/2014/main" id="{585FDD73-3A1E-2EBE-A6A9-A5B8490FD243}"/>
              </a:ext>
            </a:extLst>
          </p:cNvPr>
          <p:cNvPicPr>
            <a:picLocks noChangeAspect="1"/>
          </p:cNvPicPr>
          <p:nvPr/>
        </p:nvPicPr>
        <p:blipFill>
          <a:blip r:embed="rId5"/>
          <a:stretch>
            <a:fillRect/>
          </a:stretch>
        </p:blipFill>
        <p:spPr>
          <a:xfrm>
            <a:off x="120650" y="609600"/>
            <a:ext cx="4662328" cy="2286000"/>
          </a:xfrm>
          <a:prstGeom prst="rect">
            <a:avLst/>
          </a:prstGeom>
        </p:spPr>
      </p:pic>
    </p:spTree>
    <p:extLst>
      <p:ext uri="{BB962C8B-B14F-4D97-AF65-F5344CB8AC3E}">
        <p14:creationId xmlns:p14="http://schemas.microsoft.com/office/powerpoint/2010/main" val="2780407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2A007-CD17-CD4E-8A6C-6346136C4162}"/>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E7A3C752-6EF4-327D-AC5B-4202D115DC4D}"/>
              </a:ext>
            </a:extLst>
          </p:cNvPr>
          <p:cNvSpPr txBox="1"/>
          <p:nvPr/>
        </p:nvSpPr>
        <p:spPr>
          <a:xfrm>
            <a:off x="445310" y="689878"/>
            <a:ext cx="5999940" cy="597599"/>
          </a:xfrm>
          <a:prstGeom prst="rect">
            <a:avLst/>
          </a:prstGeom>
        </p:spPr>
        <p:txBody>
          <a:bodyPr vert="horz" wrap="square" lIns="0" tIns="12700" rIns="0" bIns="0" rtlCol="0">
            <a:spAutoFit/>
          </a:bodyPr>
          <a:lstStyle/>
          <a:p>
            <a:pPr marL="269875" indent="-269875" defTabSz="358775">
              <a:spcBef>
                <a:spcPts val="100"/>
              </a:spcBef>
            </a:pPr>
            <a:r>
              <a:rPr lang="de-DE" sz="2000" b="1" dirty="0"/>
              <a:t>7. </a:t>
            </a:r>
            <a:r>
              <a:rPr lang="de-DE" b="1" dirty="0"/>
              <a:t>Anmietung und Unterhalt von Arbeitskleidung: Genehmigung der Vergabeart und des Lastenheftes</a:t>
            </a:r>
          </a:p>
        </p:txBody>
      </p:sp>
      <p:grpSp>
        <p:nvGrpSpPr>
          <p:cNvPr id="5" name="object 5">
            <a:extLst>
              <a:ext uri="{FF2B5EF4-FFF2-40B4-BE49-F238E27FC236}">
                <a16:creationId xmlns:a16="http://schemas.microsoft.com/office/drawing/2014/main" id="{4BF4603C-16E8-BEF9-3C39-0D930612970B}"/>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7946E330-978C-12CA-95EB-736172E7E220}"/>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8DE5EC4E-2A08-123C-5E9C-F6D694E1C1F3}"/>
                </a:ext>
              </a:extLst>
            </p:cNvPr>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6C73B6DB-8617-A358-0E7A-1641B7392BAD}"/>
              </a:ext>
            </a:extLst>
          </p:cNvPr>
          <p:cNvSpPr>
            <a:spLocks noGrp="1"/>
          </p:cNvSpPr>
          <p:nvPr>
            <p:ph type="body" idx="1"/>
          </p:nvPr>
        </p:nvSpPr>
        <p:spPr>
          <a:xfrm>
            <a:off x="587780" y="2236113"/>
            <a:ext cx="6380940" cy="430887"/>
          </a:xfrm>
        </p:spPr>
        <p:txBody>
          <a:bodyPr/>
          <a:lstStyle/>
          <a:p>
            <a:endParaRPr lang="de-DE" sz="1000" dirty="0"/>
          </a:p>
          <a:p>
            <a:r>
              <a:rPr lang="de-DE" dirty="0"/>
              <a:t> </a:t>
            </a:r>
          </a:p>
        </p:txBody>
      </p:sp>
      <p:sp>
        <p:nvSpPr>
          <p:cNvPr id="10" name="Textfeld 9">
            <a:extLst>
              <a:ext uri="{FF2B5EF4-FFF2-40B4-BE49-F238E27FC236}">
                <a16:creationId xmlns:a16="http://schemas.microsoft.com/office/drawing/2014/main" id="{46C159AF-F9D2-3E06-F1CE-B8924B81F0AD}"/>
              </a:ext>
            </a:extLst>
          </p:cNvPr>
          <p:cNvSpPr txBox="1"/>
          <p:nvPr/>
        </p:nvSpPr>
        <p:spPr>
          <a:xfrm>
            <a:off x="418445" y="1598071"/>
            <a:ext cx="6901508" cy="2677656"/>
          </a:xfrm>
          <a:prstGeom prst="rect">
            <a:avLst/>
          </a:prstGeom>
          <a:noFill/>
        </p:spPr>
        <p:txBody>
          <a:bodyPr wrap="square" rtlCol="0">
            <a:spAutoFit/>
          </a:bodyPr>
          <a:lstStyle/>
          <a:p>
            <a:r>
              <a:rPr lang="de-BE" sz="1500" dirty="0"/>
              <a:t>Der dreijährige Dienstleistungsvertrag zur Miete und zum Unterhalt der Arbeitskleidung der rund 100 Mitarbeiter des Bauhofs läuft am 1. November 2026 aus</a:t>
            </a:r>
            <a:r>
              <a:rPr lang="fr-BE" sz="1500" dirty="0"/>
              <a:t> </a:t>
            </a:r>
            <a:r>
              <a:rPr lang="fr-BE" sz="1500" dirty="0" err="1"/>
              <a:t>und</a:t>
            </a:r>
            <a:r>
              <a:rPr lang="fr-BE" sz="1500" dirty="0"/>
              <a:t> </a:t>
            </a:r>
            <a:r>
              <a:rPr lang="fr-BE" sz="1500" dirty="0" err="1"/>
              <a:t>soll</a:t>
            </a:r>
            <a:r>
              <a:rPr lang="fr-BE" sz="1500" dirty="0"/>
              <a:t> </a:t>
            </a:r>
            <a:r>
              <a:rPr lang="fr-BE" sz="1500" dirty="0" err="1"/>
              <a:t>neu</a:t>
            </a:r>
            <a:r>
              <a:rPr lang="fr-BE" sz="1500" dirty="0"/>
              <a:t> </a:t>
            </a:r>
            <a:r>
              <a:rPr lang="fr-BE" sz="1500" dirty="0" err="1"/>
              <a:t>vergeben</a:t>
            </a:r>
            <a:r>
              <a:rPr lang="fr-BE" sz="1500" dirty="0"/>
              <a:t> </a:t>
            </a:r>
            <a:r>
              <a:rPr lang="fr-BE" sz="1500" dirty="0" err="1"/>
              <a:t>werden</a:t>
            </a:r>
            <a:r>
              <a:rPr lang="de-BE" sz="1500" dirty="0"/>
              <a:t>.</a:t>
            </a:r>
            <a:r>
              <a:rPr lang="de-DE" sz="1500" dirty="0"/>
              <a:t> </a:t>
            </a:r>
          </a:p>
          <a:p>
            <a:endParaRPr lang="de-BE" sz="1500" dirty="0"/>
          </a:p>
          <a:p>
            <a:r>
              <a:rPr lang="de-BE" sz="1500" dirty="0"/>
              <a:t>Der Vertrag</a:t>
            </a:r>
            <a:r>
              <a:rPr lang="fr-BE" sz="1500" dirty="0" err="1"/>
              <a:t>sentwurf</a:t>
            </a:r>
            <a:r>
              <a:rPr lang="de-BE" sz="1500" dirty="0"/>
              <a:t> umfasst die Bereitstellung von Arbeitskleidung einschließlich Reinigung und Reparatur sowie die Bereitstellung von Schränken für die Aufbewahrung und Sammlung der gebrauchten Kleidung.</a:t>
            </a:r>
            <a:endParaRPr lang="de-DE" sz="1500" dirty="0"/>
          </a:p>
          <a:p>
            <a:endParaRPr lang="de-BE" sz="1500" dirty="0"/>
          </a:p>
          <a:p>
            <a:pPr>
              <a:tabLst>
                <a:tab pos="1074738" algn="l"/>
              </a:tabLst>
            </a:pPr>
            <a:r>
              <a:rPr lang="de-BE" sz="1500" u="sng" dirty="0"/>
              <a:t>Finanzierung</a:t>
            </a:r>
            <a:r>
              <a:rPr lang="de-BE" sz="1500" dirty="0"/>
              <a:t>: Die Mittel sind im ordentlichen Haushalt 2026 vorgesehen.</a:t>
            </a:r>
          </a:p>
          <a:p>
            <a:pPr>
              <a:tabLst>
                <a:tab pos="1074738" algn="l"/>
              </a:tabLst>
            </a:pPr>
            <a:r>
              <a:rPr lang="de-BE" sz="1500" u="sng" dirty="0"/>
              <a:t>Vergabeart</a:t>
            </a:r>
            <a:r>
              <a:rPr lang="de-BE" sz="1500" dirty="0"/>
              <a:t>: </a:t>
            </a:r>
            <a:r>
              <a:rPr lang="de-DE" sz="1500" dirty="0"/>
              <a:t> 	</a:t>
            </a:r>
            <a:r>
              <a:rPr lang="de-BE" sz="1500" dirty="0"/>
              <a:t>Verhandlungsverfahren ohne vorherige Veröffentlichung</a:t>
            </a:r>
          </a:p>
          <a:p>
            <a:endParaRPr lang="de-BE" dirty="0"/>
          </a:p>
        </p:txBody>
      </p:sp>
    </p:spTree>
    <p:extLst>
      <p:ext uri="{BB962C8B-B14F-4D97-AF65-F5344CB8AC3E}">
        <p14:creationId xmlns:p14="http://schemas.microsoft.com/office/powerpoint/2010/main" val="3470108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8A711-84C7-BE18-D4C2-8CC2F71AE698}"/>
            </a:ext>
          </a:extLst>
        </p:cNvPr>
        <p:cNvGrpSpPr/>
        <p:nvPr/>
      </p:nvGrpSpPr>
      <p:grpSpPr>
        <a:xfrm>
          <a:off x="0" y="0"/>
          <a:ext cx="0" cy="0"/>
          <a:chOff x="0" y="0"/>
          <a:chExt cx="0" cy="0"/>
        </a:xfrm>
      </p:grpSpPr>
      <p:pic>
        <p:nvPicPr>
          <p:cNvPr id="4" name="Grafik 3">
            <a:extLst>
              <a:ext uri="{FF2B5EF4-FFF2-40B4-BE49-F238E27FC236}">
                <a16:creationId xmlns:a16="http://schemas.microsoft.com/office/drawing/2014/main" id="{F4DB62F3-E388-2355-04A8-D21F5101E686}"/>
              </a:ext>
            </a:extLst>
          </p:cNvPr>
          <p:cNvPicPr>
            <a:picLocks noChangeAspect="1"/>
          </p:cNvPicPr>
          <p:nvPr/>
        </p:nvPicPr>
        <p:blipFill>
          <a:blip r:embed="rId2"/>
          <a:stretch>
            <a:fillRect/>
          </a:stretch>
        </p:blipFill>
        <p:spPr>
          <a:xfrm>
            <a:off x="654050" y="716756"/>
            <a:ext cx="5847268" cy="3900487"/>
          </a:xfrm>
          <a:prstGeom prst="rect">
            <a:avLst/>
          </a:prstGeom>
        </p:spPr>
      </p:pic>
      <p:grpSp>
        <p:nvGrpSpPr>
          <p:cNvPr id="5" name="object 5">
            <a:extLst>
              <a:ext uri="{FF2B5EF4-FFF2-40B4-BE49-F238E27FC236}">
                <a16:creationId xmlns:a16="http://schemas.microsoft.com/office/drawing/2014/main" id="{4199F33F-7456-D5B8-A23C-4C625FCD7BC1}"/>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361C28E8-EC49-301C-0B62-C3BCD60DF8B6}"/>
                </a:ext>
              </a:extLst>
            </p:cNvPr>
            <p:cNvPicPr/>
            <p:nvPr/>
          </p:nvPicPr>
          <p:blipFill>
            <a:blip r:embed="rId3"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B3E4B4E0-E831-1EF6-C546-F4A823D13EF9}"/>
                </a:ext>
              </a:extLst>
            </p:cNvPr>
            <p:cNvPicPr/>
            <p:nvPr/>
          </p:nvPicPr>
          <p:blipFill>
            <a:blip r:embed="rId4"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18DF5E6D-85DE-E33C-876B-355DE72534C4}"/>
              </a:ext>
            </a:extLst>
          </p:cNvPr>
          <p:cNvSpPr>
            <a:spLocks noGrp="1"/>
          </p:cNvSpPr>
          <p:nvPr>
            <p:ph type="body" idx="1"/>
          </p:nvPr>
        </p:nvSpPr>
        <p:spPr>
          <a:xfrm>
            <a:off x="587780" y="2236113"/>
            <a:ext cx="6380940" cy="430887"/>
          </a:xfrm>
        </p:spPr>
        <p:txBody>
          <a:bodyPr/>
          <a:lstStyle/>
          <a:p>
            <a:endParaRPr lang="de-DE" sz="1000" dirty="0"/>
          </a:p>
          <a:p>
            <a:r>
              <a:rPr lang="de-DE" dirty="0"/>
              <a:t> </a:t>
            </a:r>
          </a:p>
        </p:txBody>
      </p:sp>
    </p:spTree>
    <p:extLst>
      <p:ext uri="{BB962C8B-B14F-4D97-AF65-F5344CB8AC3E}">
        <p14:creationId xmlns:p14="http://schemas.microsoft.com/office/powerpoint/2010/main" val="2401050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886FB-7418-A6D2-333C-4F8707F18632}"/>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D036C57A-861B-0205-5996-0AD1F125610C}"/>
              </a:ext>
            </a:extLst>
          </p:cNvPr>
          <p:cNvSpPr txBox="1"/>
          <p:nvPr/>
        </p:nvSpPr>
        <p:spPr>
          <a:xfrm>
            <a:off x="418445" y="742401"/>
            <a:ext cx="6172200" cy="1274708"/>
          </a:xfrm>
          <a:prstGeom prst="rect">
            <a:avLst/>
          </a:prstGeom>
        </p:spPr>
        <p:txBody>
          <a:bodyPr vert="horz" wrap="square" lIns="0" tIns="12700" rIns="0" bIns="0" rtlCol="0">
            <a:spAutoFit/>
          </a:bodyPr>
          <a:lstStyle/>
          <a:p>
            <a:pPr marL="269875" indent="-269875" defTabSz="358775">
              <a:spcBef>
                <a:spcPts val="100"/>
              </a:spcBef>
              <a:tabLst>
                <a:tab pos="269875" algn="l"/>
              </a:tabLst>
            </a:pPr>
            <a:r>
              <a:rPr lang="de-DE" b="1" dirty="0"/>
              <a:t>8. 	</a:t>
            </a:r>
            <a:r>
              <a:rPr lang="de-DE" sz="1600" b="1" dirty="0"/>
              <a:t>Zur Nohn: Aufhebung der Ergänzungsverordnung vom 6. Oktober 2004 betreffend die Einrichtung eines kombinierten Fuß- und Fahrradweges</a:t>
            </a:r>
          </a:p>
          <a:p>
            <a:pPr marL="269875" indent="-269875"/>
            <a:r>
              <a:rPr lang="de-DE" sz="1600" b="1" dirty="0"/>
              <a:t>9. 	</a:t>
            </a:r>
            <a:r>
              <a:rPr lang="de-BE" sz="1600" b="1" dirty="0"/>
              <a:t>Zur Nohn</a:t>
            </a:r>
            <a:r>
              <a:rPr lang="fr-BE" sz="1600" b="1" dirty="0"/>
              <a:t>: </a:t>
            </a:r>
            <a:r>
              <a:rPr lang="de-BE" sz="1600" b="1" dirty="0"/>
              <a:t>Genehmigung der Ergänzungsverordnung betreffend die Einrichtung eines reservierten Fuß- und Fahrradweges</a:t>
            </a:r>
            <a:endParaRPr lang="de-DE" sz="1600" b="1" dirty="0"/>
          </a:p>
        </p:txBody>
      </p:sp>
      <p:grpSp>
        <p:nvGrpSpPr>
          <p:cNvPr id="5" name="object 5">
            <a:extLst>
              <a:ext uri="{FF2B5EF4-FFF2-40B4-BE49-F238E27FC236}">
                <a16:creationId xmlns:a16="http://schemas.microsoft.com/office/drawing/2014/main" id="{3A5DDC3F-1487-2E7D-98DC-17CE82E28A12}"/>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C9817614-DD07-E6CE-71ED-D86E415CA138}"/>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758C1786-770B-1625-448E-8B876641BDB0}"/>
                </a:ext>
              </a:extLst>
            </p:cNvPr>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50914F0D-1C3A-DAA9-A18C-0CC0C657FC82}"/>
              </a:ext>
            </a:extLst>
          </p:cNvPr>
          <p:cNvSpPr>
            <a:spLocks noGrp="1"/>
          </p:cNvSpPr>
          <p:nvPr>
            <p:ph type="body" idx="1"/>
          </p:nvPr>
        </p:nvSpPr>
        <p:spPr>
          <a:xfrm>
            <a:off x="666779" y="2297489"/>
            <a:ext cx="6083271" cy="1292662"/>
          </a:xfrm>
        </p:spPr>
        <p:txBody>
          <a:bodyPr/>
          <a:lstStyle/>
          <a:p>
            <a:r>
              <a:rPr lang="de-BE" sz="1400" dirty="0"/>
              <a:t>Auf Empfehlung des ÖDW </a:t>
            </a:r>
            <a:r>
              <a:rPr lang="fr-BE" sz="1400" dirty="0" err="1"/>
              <a:t>wird</a:t>
            </a:r>
            <a:r>
              <a:rPr lang="de-BE" sz="1400" dirty="0"/>
              <a:t> der verpflichtende kombinierte Fuß- und Fahrradweg in der Straße Zur Nohn in einen empfohlenen Fuß- und Fahrradweg umgewandelt, damit der trainierte Fahrradfahrer die Straße nutzen darf und nicht vom touristisch fahrenden Fahrer behindert wird.</a:t>
            </a:r>
          </a:p>
          <a:p>
            <a:r>
              <a:rPr lang="de-BE" sz="1400" dirty="0"/>
              <a:t> </a:t>
            </a:r>
          </a:p>
          <a:p>
            <a:r>
              <a:rPr lang="de-BE" sz="1400" dirty="0"/>
              <a:t>Die Ergänzungsverordnung vom 06. Oktober 2004 </a:t>
            </a:r>
            <a:r>
              <a:rPr lang="fr-BE" sz="1400" dirty="0" err="1"/>
              <a:t>wird</a:t>
            </a:r>
            <a:r>
              <a:rPr lang="de-BE" sz="1400" dirty="0"/>
              <a:t> aufgehoben und </a:t>
            </a:r>
            <a:r>
              <a:rPr lang="fr-BE" sz="1400" dirty="0" err="1"/>
              <a:t>ersetzt</a:t>
            </a:r>
            <a:r>
              <a:rPr lang="fr-BE" sz="1400" dirty="0"/>
              <a:t>.</a:t>
            </a:r>
            <a:r>
              <a:rPr lang="de-BE" sz="1400" dirty="0"/>
              <a:t> </a:t>
            </a:r>
            <a:endParaRPr lang="de-DE" dirty="0"/>
          </a:p>
        </p:txBody>
      </p:sp>
    </p:spTree>
    <p:extLst>
      <p:ext uri="{BB962C8B-B14F-4D97-AF65-F5344CB8AC3E}">
        <p14:creationId xmlns:p14="http://schemas.microsoft.com/office/powerpoint/2010/main" val="3466520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CA41A-2860-58B5-22D3-AEEBB0D4201E}"/>
            </a:ext>
          </a:extLst>
        </p:cNvPr>
        <p:cNvGrpSpPr/>
        <p:nvPr/>
      </p:nvGrpSpPr>
      <p:grpSpPr>
        <a:xfrm>
          <a:off x="0" y="0"/>
          <a:ext cx="0" cy="0"/>
          <a:chOff x="0" y="0"/>
          <a:chExt cx="0" cy="0"/>
        </a:xfrm>
      </p:grpSpPr>
      <p:pic>
        <p:nvPicPr>
          <p:cNvPr id="12" name="Grafik 11">
            <a:extLst>
              <a:ext uri="{FF2B5EF4-FFF2-40B4-BE49-F238E27FC236}">
                <a16:creationId xmlns:a16="http://schemas.microsoft.com/office/drawing/2014/main" id="{1BC59F0F-03F7-2CCF-B384-D2743CB84D8E}"/>
              </a:ext>
            </a:extLst>
          </p:cNvPr>
          <p:cNvPicPr>
            <a:picLocks noChangeAspect="1"/>
          </p:cNvPicPr>
          <p:nvPr/>
        </p:nvPicPr>
        <p:blipFill>
          <a:blip r:embed="rId2"/>
          <a:stretch>
            <a:fillRect/>
          </a:stretch>
        </p:blipFill>
        <p:spPr>
          <a:xfrm>
            <a:off x="2834765" y="1143000"/>
            <a:ext cx="4626123" cy="3399121"/>
          </a:xfrm>
          <a:prstGeom prst="rect">
            <a:avLst/>
          </a:prstGeom>
        </p:spPr>
      </p:pic>
      <p:grpSp>
        <p:nvGrpSpPr>
          <p:cNvPr id="5" name="object 5">
            <a:extLst>
              <a:ext uri="{FF2B5EF4-FFF2-40B4-BE49-F238E27FC236}">
                <a16:creationId xmlns:a16="http://schemas.microsoft.com/office/drawing/2014/main" id="{8635A485-5B06-3495-F974-6DBC49819B90}"/>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AC8D0592-D937-0043-998D-0A2A57D62E72}"/>
                </a:ext>
              </a:extLst>
            </p:cNvPr>
            <p:cNvPicPr/>
            <p:nvPr/>
          </p:nvPicPr>
          <p:blipFill>
            <a:blip r:embed="rId3"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1582BBB1-08BA-C798-EBB5-E1DDF1803FF7}"/>
                </a:ext>
              </a:extLst>
            </p:cNvPr>
            <p:cNvPicPr/>
            <p:nvPr/>
          </p:nvPicPr>
          <p:blipFill>
            <a:blip r:embed="rId4" cstate="print"/>
            <a:stretch>
              <a:fillRect/>
            </a:stretch>
          </p:blipFill>
          <p:spPr>
            <a:xfrm>
              <a:off x="6016850" y="2"/>
              <a:ext cx="1543151" cy="1379753"/>
            </a:xfrm>
            <a:prstGeom prst="rect">
              <a:avLst/>
            </a:prstGeom>
          </p:spPr>
        </p:pic>
      </p:grpSp>
      <p:pic>
        <p:nvPicPr>
          <p:cNvPr id="10" name="Grafik 9">
            <a:extLst>
              <a:ext uri="{FF2B5EF4-FFF2-40B4-BE49-F238E27FC236}">
                <a16:creationId xmlns:a16="http://schemas.microsoft.com/office/drawing/2014/main" id="{756B4632-C083-91F1-91D2-9FEA6C42D70B}"/>
              </a:ext>
            </a:extLst>
          </p:cNvPr>
          <p:cNvPicPr>
            <a:picLocks noChangeAspect="1"/>
          </p:cNvPicPr>
          <p:nvPr/>
        </p:nvPicPr>
        <p:blipFill>
          <a:blip r:embed="rId5"/>
          <a:stretch>
            <a:fillRect/>
          </a:stretch>
        </p:blipFill>
        <p:spPr>
          <a:xfrm>
            <a:off x="1" y="689878"/>
            <a:ext cx="2834764" cy="2586722"/>
          </a:xfrm>
          <a:prstGeom prst="rect">
            <a:avLst/>
          </a:prstGeom>
        </p:spPr>
      </p:pic>
    </p:spTree>
    <p:extLst>
      <p:ext uri="{BB962C8B-B14F-4D97-AF65-F5344CB8AC3E}">
        <p14:creationId xmlns:p14="http://schemas.microsoft.com/office/powerpoint/2010/main" val="2085254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2B3F8-97C4-84E2-17D8-830804DB1E7B}"/>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E63833CC-7613-FE0F-CFF4-F1775B0A98C3}"/>
              </a:ext>
            </a:extLst>
          </p:cNvPr>
          <p:cNvSpPr txBox="1"/>
          <p:nvPr/>
        </p:nvSpPr>
        <p:spPr>
          <a:xfrm>
            <a:off x="358624" y="850123"/>
            <a:ext cx="6407805" cy="1059264"/>
          </a:xfrm>
          <a:prstGeom prst="rect">
            <a:avLst/>
          </a:prstGeom>
        </p:spPr>
        <p:txBody>
          <a:bodyPr vert="horz" wrap="square" lIns="0" tIns="12700" rIns="0" bIns="0" rtlCol="0">
            <a:spAutoFit/>
          </a:bodyPr>
          <a:lstStyle/>
          <a:p>
            <a:pPr marL="358775" indent="-358775"/>
            <a:r>
              <a:rPr lang="de-DE" sz="1600" b="1" dirty="0"/>
              <a:t>10. 	</a:t>
            </a:r>
            <a:r>
              <a:rPr lang="de-BE" sz="1600" b="1" dirty="0"/>
              <a:t>Zur Nohn/Rothfeld: Genehmigung der Ergänzungsverordnung betreffend die Einrichtung eines reservierten Fuß- und</a:t>
            </a:r>
            <a:r>
              <a:rPr lang="fr-BE" sz="1600" b="1" dirty="0"/>
              <a:t> </a:t>
            </a:r>
            <a:r>
              <a:rPr lang="de-BE" sz="1600" b="1" dirty="0"/>
              <a:t>Fahrradweges</a:t>
            </a:r>
          </a:p>
          <a:p>
            <a:r>
              <a:rPr lang="de-DE" b="1" dirty="0"/>
              <a:t>  </a:t>
            </a:r>
            <a:br>
              <a:rPr lang="de-BE" dirty="0"/>
            </a:br>
            <a:endParaRPr lang="de-DE" b="1" dirty="0"/>
          </a:p>
        </p:txBody>
      </p:sp>
      <p:grpSp>
        <p:nvGrpSpPr>
          <p:cNvPr id="5" name="object 5">
            <a:extLst>
              <a:ext uri="{FF2B5EF4-FFF2-40B4-BE49-F238E27FC236}">
                <a16:creationId xmlns:a16="http://schemas.microsoft.com/office/drawing/2014/main" id="{332C9BDE-60C5-246C-D062-1FBC280FBA9F}"/>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006F1BA4-E701-D690-CB83-48EF34AAA7A5}"/>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8C1C61B6-F348-42BF-F3A5-A8DDD3194BCB}"/>
                </a:ext>
              </a:extLst>
            </p:cNvPr>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24735598-6E44-9E95-D176-AB4920131AD9}"/>
              </a:ext>
            </a:extLst>
          </p:cNvPr>
          <p:cNvSpPr>
            <a:spLocks noGrp="1"/>
          </p:cNvSpPr>
          <p:nvPr>
            <p:ph type="body" idx="1"/>
          </p:nvPr>
        </p:nvSpPr>
        <p:spPr>
          <a:xfrm>
            <a:off x="726059" y="1424805"/>
            <a:ext cx="6104381" cy="738664"/>
          </a:xfrm>
        </p:spPr>
        <p:txBody>
          <a:bodyPr/>
          <a:lstStyle/>
          <a:p>
            <a:r>
              <a:rPr lang="de-BE" sz="1500" dirty="0"/>
              <a:t>Auf Empfehlung des ÖDW </a:t>
            </a:r>
            <a:r>
              <a:rPr lang="fr-BE" sz="1500" dirty="0" err="1"/>
              <a:t>wird</a:t>
            </a:r>
            <a:r>
              <a:rPr lang="de-BE" sz="1500" dirty="0"/>
              <a:t> der Weg zwischen den Straßen Zur Nohn und Rothfeld </a:t>
            </a:r>
            <a:r>
              <a:rPr lang="de-DE" sz="1500" dirty="0"/>
              <a:t>a</a:t>
            </a:r>
            <a:r>
              <a:rPr lang="de-BE" sz="1500" dirty="0" err="1"/>
              <a:t>ls</a:t>
            </a:r>
            <a:r>
              <a:rPr lang="de-BE" sz="1500" dirty="0"/>
              <a:t> reservierter Fuß- und Fahrradweg eingerichtet. </a:t>
            </a:r>
          </a:p>
          <a:p>
            <a:endParaRPr lang="de-DE" dirty="0"/>
          </a:p>
        </p:txBody>
      </p:sp>
      <p:pic>
        <p:nvPicPr>
          <p:cNvPr id="4" name="Grafik 3">
            <a:extLst>
              <a:ext uri="{FF2B5EF4-FFF2-40B4-BE49-F238E27FC236}">
                <a16:creationId xmlns:a16="http://schemas.microsoft.com/office/drawing/2014/main" id="{418C18A6-B6D3-79A6-02CA-11DE53EA3DDC}"/>
              </a:ext>
            </a:extLst>
          </p:cNvPr>
          <p:cNvPicPr>
            <a:picLocks noChangeAspect="1"/>
          </p:cNvPicPr>
          <p:nvPr/>
        </p:nvPicPr>
        <p:blipFill>
          <a:blip r:embed="rId4"/>
          <a:stretch>
            <a:fillRect/>
          </a:stretch>
        </p:blipFill>
        <p:spPr>
          <a:xfrm>
            <a:off x="1492250" y="2004690"/>
            <a:ext cx="4038600" cy="2839848"/>
          </a:xfrm>
          <a:prstGeom prst="rect">
            <a:avLst/>
          </a:prstGeom>
        </p:spPr>
      </p:pic>
    </p:spTree>
    <p:extLst>
      <p:ext uri="{BB962C8B-B14F-4D97-AF65-F5344CB8AC3E}">
        <p14:creationId xmlns:p14="http://schemas.microsoft.com/office/powerpoint/2010/main" val="2156530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F8859-0751-2CD5-F23E-5A388D8AEE77}"/>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EB9EA4C7-8B72-89F0-4B82-378C4698DFA7}"/>
              </a:ext>
            </a:extLst>
          </p:cNvPr>
          <p:cNvSpPr txBox="1"/>
          <p:nvPr/>
        </p:nvSpPr>
        <p:spPr>
          <a:xfrm>
            <a:off x="273050" y="609600"/>
            <a:ext cx="6019800" cy="566822"/>
          </a:xfrm>
          <a:prstGeom prst="rect">
            <a:avLst/>
          </a:prstGeom>
        </p:spPr>
        <p:txBody>
          <a:bodyPr vert="horz" wrap="square" lIns="0" tIns="12700" rIns="0" bIns="0" rtlCol="0">
            <a:spAutoFit/>
          </a:bodyPr>
          <a:lstStyle/>
          <a:p>
            <a:pPr marL="358775" indent="-358775" defTabSz="358775">
              <a:spcBef>
                <a:spcPts val="100"/>
              </a:spcBef>
            </a:pPr>
            <a:r>
              <a:rPr lang="de-DE" b="1" dirty="0"/>
              <a:t>11. Stendrich 88: Genehmigung der Ergänzungsverordnung betreffend die Einrichtung eines Behindertenparkplatzes	</a:t>
            </a:r>
          </a:p>
        </p:txBody>
      </p:sp>
      <p:grpSp>
        <p:nvGrpSpPr>
          <p:cNvPr id="5" name="object 5">
            <a:extLst>
              <a:ext uri="{FF2B5EF4-FFF2-40B4-BE49-F238E27FC236}">
                <a16:creationId xmlns:a16="http://schemas.microsoft.com/office/drawing/2014/main" id="{D2544525-B3B6-FF86-5392-9D72434CE5AB}"/>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43ABAEA5-B7B2-EE64-A874-B29F41B14195}"/>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46B610D4-DD2C-7AE1-DE43-264AD9EBB43F}"/>
                </a:ext>
              </a:extLst>
            </p:cNvPr>
            <p:cNvPicPr/>
            <p:nvPr/>
          </p:nvPicPr>
          <p:blipFill>
            <a:blip r:embed="rId3" cstate="print"/>
            <a:stretch>
              <a:fillRect/>
            </a:stretch>
          </p:blipFill>
          <p:spPr>
            <a:xfrm>
              <a:off x="6016850" y="2"/>
              <a:ext cx="1543151" cy="1379753"/>
            </a:xfrm>
            <a:prstGeom prst="rect">
              <a:avLst/>
            </a:prstGeom>
          </p:spPr>
        </p:pic>
      </p:grpSp>
      <p:pic>
        <p:nvPicPr>
          <p:cNvPr id="4" name="Grafik 3">
            <a:extLst>
              <a:ext uri="{FF2B5EF4-FFF2-40B4-BE49-F238E27FC236}">
                <a16:creationId xmlns:a16="http://schemas.microsoft.com/office/drawing/2014/main" id="{E09A345B-CD2D-DB70-F2B2-039BFD675231}"/>
              </a:ext>
            </a:extLst>
          </p:cNvPr>
          <p:cNvPicPr>
            <a:picLocks noChangeAspect="1"/>
          </p:cNvPicPr>
          <p:nvPr/>
        </p:nvPicPr>
        <p:blipFill>
          <a:blip r:embed="rId4"/>
          <a:stretch>
            <a:fillRect/>
          </a:stretch>
        </p:blipFill>
        <p:spPr>
          <a:xfrm>
            <a:off x="1101446" y="1295400"/>
            <a:ext cx="4905600" cy="3690383"/>
          </a:xfrm>
          <a:prstGeom prst="rect">
            <a:avLst/>
          </a:prstGeom>
        </p:spPr>
      </p:pic>
    </p:spTree>
    <p:extLst>
      <p:ext uri="{BB962C8B-B14F-4D97-AF65-F5344CB8AC3E}">
        <p14:creationId xmlns:p14="http://schemas.microsoft.com/office/powerpoint/2010/main" val="2308774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F7A6A-72AF-6094-14E5-B16DA19E44AA}"/>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C836DB21-1E2B-8E55-038B-6615D1A99CF6}"/>
              </a:ext>
            </a:extLst>
          </p:cNvPr>
          <p:cNvSpPr txBox="1"/>
          <p:nvPr/>
        </p:nvSpPr>
        <p:spPr>
          <a:xfrm>
            <a:off x="418445" y="592838"/>
            <a:ext cx="5847540" cy="918200"/>
          </a:xfrm>
          <a:prstGeom prst="rect">
            <a:avLst/>
          </a:prstGeom>
        </p:spPr>
        <p:txBody>
          <a:bodyPr vert="horz" wrap="square" lIns="0" tIns="12700" rIns="0" bIns="0" rtlCol="0">
            <a:spAutoFit/>
          </a:bodyPr>
          <a:lstStyle/>
          <a:p>
            <a:pPr marL="358775" indent="-358775" defTabSz="358775">
              <a:spcBef>
                <a:spcPts val="100"/>
              </a:spcBef>
            </a:pPr>
            <a:r>
              <a:rPr lang="de-DE" sz="2000" b="1" dirty="0"/>
              <a:t>12.</a:t>
            </a:r>
            <a:r>
              <a:rPr lang="de-BE" b="1" dirty="0"/>
              <a:t> </a:t>
            </a:r>
            <a:r>
              <a:rPr lang="de-BE" b="1" dirty="0" err="1"/>
              <a:t>Gemehret</a:t>
            </a:r>
            <a:r>
              <a:rPr lang="de-BE" b="1" dirty="0"/>
              <a:t>: Genehmigung der Ergänzungsverordnung betreffend die Erweiterung der geschlossenen Ortschaft</a:t>
            </a:r>
          </a:p>
          <a:p>
            <a:pPr defTabSz="358775">
              <a:spcBef>
                <a:spcPts val="100"/>
              </a:spcBef>
            </a:pPr>
            <a:r>
              <a:rPr lang="de-DE" sz="2000" b="1" dirty="0"/>
              <a:t>	</a:t>
            </a:r>
            <a:endParaRPr lang="de-DE" b="1" dirty="0"/>
          </a:p>
        </p:txBody>
      </p:sp>
      <p:grpSp>
        <p:nvGrpSpPr>
          <p:cNvPr id="5" name="object 5">
            <a:extLst>
              <a:ext uri="{FF2B5EF4-FFF2-40B4-BE49-F238E27FC236}">
                <a16:creationId xmlns:a16="http://schemas.microsoft.com/office/drawing/2014/main" id="{2B94B9E5-DFD2-4FAF-273C-99000F0F3E5C}"/>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E20B1695-4326-B608-52F2-F30DDED350EA}"/>
                </a:ext>
              </a:extLst>
            </p:cNvPr>
            <p:cNvPicPr/>
            <p:nvPr/>
          </p:nvPicPr>
          <p:blipFill>
            <a:blip r:embed="rId3"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5CD93546-C8FA-7A52-9FB1-054F79E5864E}"/>
                </a:ext>
              </a:extLst>
            </p:cNvPr>
            <p:cNvPicPr/>
            <p:nvPr/>
          </p:nvPicPr>
          <p:blipFill>
            <a:blip r:embed="rId4"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7807AA99-02B3-B953-2AD5-FCEA0CBCE23F}"/>
              </a:ext>
            </a:extLst>
          </p:cNvPr>
          <p:cNvSpPr>
            <a:spLocks noGrp="1"/>
          </p:cNvSpPr>
          <p:nvPr>
            <p:ph type="body" idx="1"/>
          </p:nvPr>
        </p:nvSpPr>
        <p:spPr>
          <a:xfrm>
            <a:off x="806450" y="1343747"/>
            <a:ext cx="5847540" cy="677108"/>
          </a:xfrm>
        </p:spPr>
        <p:txBody>
          <a:bodyPr/>
          <a:lstStyle/>
          <a:p>
            <a:r>
              <a:rPr lang="de-BE" sz="1400" dirty="0"/>
              <a:t>Die </a:t>
            </a:r>
            <a:r>
              <a:rPr lang="fr-BE" sz="1400" dirty="0"/>
              <a:t>«</a:t>
            </a:r>
            <a:r>
              <a:rPr lang="de-BE" sz="1400" dirty="0"/>
              <a:t>geschlossene Ortschaft</a:t>
            </a:r>
            <a:r>
              <a:rPr lang="fr-BE" sz="1400" dirty="0"/>
              <a:t>»</a:t>
            </a:r>
            <a:r>
              <a:rPr lang="de-BE" sz="1400" dirty="0"/>
              <a:t> </a:t>
            </a:r>
            <a:r>
              <a:rPr lang="fr-BE" sz="1400" dirty="0" err="1"/>
              <a:t>wird</a:t>
            </a:r>
            <a:r>
              <a:rPr lang="fr-BE" sz="1400" dirty="0"/>
              <a:t> bis </a:t>
            </a:r>
            <a:r>
              <a:rPr lang="fr-BE" sz="1400" dirty="0" err="1"/>
              <a:t>zum</a:t>
            </a:r>
            <a:r>
              <a:rPr lang="fr-BE" sz="1400" dirty="0"/>
              <a:t> </a:t>
            </a:r>
            <a:r>
              <a:rPr lang="fr-BE" sz="1400" dirty="0" err="1"/>
              <a:t>Anwesen</a:t>
            </a:r>
            <a:r>
              <a:rPr lang="fr-BE" sz="1400" dirty="0"/>
              <a:t> </a:t>
            </a:r>
            <a:r>
              <a:rPr lang="fr-BE" sz="1400" dirty="0" err="1"/>
              <a:t>Gemehret</a:t>
            </a:r>
            <a:r>
              <a:rPr lang="fr-BE" sz="1400" dirty="0"/>
              <a:t> 16 </a:t>
            </a:r>
            <a:r>
              <a:rPr lang="fr-BE" sz="1400" dirty="0" err="1"/>
              <a:t>ausgedehnt</a:t>
            </a:r>
            <a:r>
              <a:rPr lang="fr-BE" sz="1400" dirty="0"/>
              <a:t>, um die </a:t>
            </a:r>
            <a:r>
              <a:rPr lang="fr-BE" sz="1400" dirty="0" err="1"/>
              <a:t>Geschwindigkeit</a:t>
            </a:r>
            <a:r>
              <a:rPr lang="fr-BE" sz="1400" dirty="0"/>
              <a:t> </a:t>
            </a:r>
            <a:r>
              <a:rPr lang="fr-BE" sz="1400" dirty="0" err="1"/>
              <a:t>früher</a:t>
            </a:r>
            <a:r>
              <a:rPr lang="fr-BE" sz="1400" dirty="0"/>
              <a:t> </a:t>
            </a:r>
            <a:r>
              <a:rPr lang="fr-BE" sz="1400" dirty="0" err="1"/>
              <a:t>auf</a:t>
            </a:r>
            <a:r>
              <a:rPr lang="fr-BE" sz="1400" dirty="0"/>
              <a:t> 50 </a:t>
            </a:r>
            <a:r>
              <a:rPr lang="de-BE" sz="1400" dirty="0" err="1"/>
              <a:t>Km/H</a:t>
            </a:r>
            <a:r>
              <a:rPr lang="de-BE" sz="1400" dirty="0"/>
              <a:t> zu drosseln.</a:t>
            </a:r>
          </a:p>
          <a:p>
            <a:endParaRPr lang="de-DE" sz="1600" dirty="0"/>
          </a:p>
        </p:txBody>
      </p:sp>
      <p:pic>
        <p:nvPicPr>
          <p:cNvPr id="4" name="Grafik 3">
            <a:extLst>
              <a:ext uri="{FF2B5EF4-FFF2-40B4-BE49-F238E27FC236}">
                <a16:creationId xmlns:a16="http://schemas.microsoft.com/office/drawing/2014/main" id="{EC6B7B4F-DA97-BEAA-8C94-F9DA8E27BCCF}"/>
              </a:ext>
            </a:extLst>
          </p:cNvPr>
          <p:cNvPicPr>
            <a:picLocks noChangeAspect="1"/>
          </p:cNvPicPr>
          <p:nvPr/>
        </p:nvPicPr>
        <p:blipFill>
          <a:blip r:embed="rId5"/>
          <a:stretch>
            <a:fillRect/>
          </a:stretch>
        </p:blipFill>
        <p:spPr>
          <a:xfrm>
            <a:off x="1597852" y="1908655"/>
            <a:ext cx="3810000" cy="2911890"/>
          </a:xfrm>
          <a:prstGeom prst="rect">
            <a:avLst/>
          </a:prstGeom>
        </p:spPr>
      </p:pic>
      <p:cxnSp>
        <p:nvCxnSpPr>
          <p:cNvPr id="10" name="Gerader Verbinder 9">
            <a:extLst>
              <a:ext uri="{FF2B5EF4-FFF2-40B4-BE49-F238E27FC236}">
                <a16:creationId xmlns:a16="http://schemas.microsoft.com/office/drawing/2014/main" id="{74FA8AE4-F263-0781-6E51-13CE182A849D}"/>
              </a:ext>
            </a:extLst>
          </p:cNvPr>
          <p:cNvCxnSpPr>
            <a:cxnSpLocks/>
          </p:cNvCxnSpPr>
          <p:nvPr/>
        </p:nvCxnSpPr>
        <p:spPr>
          <a:xfrm flipH="1">
            <a:off x="5422533" y="3753284"/>
            <a:ext cx="108000" cy="16651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Gerader Verbinder 10">
            <a:extLst>
              <a:ext uri="{FF2B5EF4-FFF2-40B4-BE49-F238E27FC236}">
                <a16:creationId xmlns:a16="http://schemas.microsoft.com/office/drawing/2014/main" id="{F2B35CD8-8763-0754-9245-3A75C5DC93FC}"/>
              </a:ext>
            </a:extLst>
          </p:cNvPr>
          <p:cNvCxnSpPr>
            <a:cxnSpLocks/>
          </p:cNvCxnSpPr>
          <p:nvPr/>
        </p:nvCxnSpPr>
        <p:spPr>
          <a:xfrm>
            <a:off x="5422533" y="3778858"/>
            <a:ext cx="108000" cy="1584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94729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31A0F-BC1F-7B1F-4B13-6A18D1E265A9}"/>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64BB7F06-976E-3AD2-082D-C88A6AB9515D}"/>
              </a:ext>
            </a:extLst>
          </p:cNvPr>
          <p:cNvSpPr txBox="1"/>
          <p:nvPr/>
        </p:nvSpPr>
        <p:spPr>
          <a:xfrm>
            <a:off x="577850" y="569501"/>
            <a:ext cx="6019800" cy="1502976"/>
          </a:xfrm>
          <a:prstGeom prst="rect">
            <a:avLst/>
          </a:prstGeom>
        </p:spPr>
        <p:txBody>
          <a:bodyPr vert="horz" wrap="square" lIns="0" tIns="12700" rIns="0" bIns="0" rtlCol="0">
            <a:spAutoFit/>
          </a:bodyPr>
          <a:lstStyle/>
          <a:p>
            <a:pPr marL="358775" indent="-358775" defTabSz="358775">
              <a:spcBef>
                <a:spcPts val="100"/>
              </a:spcBef>
              <a:buAutoNum type="arabicPeriod" startAt="13"/>
            </a:pPr>
            <a:r>
              <a:rPr lang="de-DE" sz="1600" b="1" dirty="0"/>
              <a:t>Untere </a:t>
            </a:r>
            <a:r>
              <a:rPr lang="de-DE" sz="1600" b="1" dirty="0" err="1"/>
              <a:t>Rottergasse</a:t>
            </a:r>
            <a:r>
              <a:rPr lang="de-DE" sz="1600" b="1" dirty="0"/>
              <a:t>, </a:t>
            </a:r>
            <a:r>
              <a:rPr lang="de-DE" sz="1600" b="1" dirty="0" err="1"/>
              <a:t>Langesthal</a:t>
            </a:r>
            <a:r>
              <a:rPr lang="de-DE" sz="1600" b="1" dirty="0"/>
              <a:t>, </a:t>
            </a:r>
            <a:r>
              <a:rPr lang="de-DE" sz="1600" b="1" dirty="0" err="1"/>
              <a:t>Kehrweg</a:t>
            </a:r>
            <a:r>
              <a:rPr lang="de-DE" sz="1600" b="1" dirty="0"/>
              <a:t>, Eichenberg: Genehmigung der Ergänzungsverordnung betreffend die Einrichtung einer 30 km/h-Zone</a:t>
            </a:r>
          </a:p>
          <a:p>
            <a:pPr marL="358775" indent="-358775" defTabSz="358775">
              <a:spcBef>
                <a:spcPts val="100"/>
              </a:spcBef>
            </a:pPr>
            <a:r>
              <a:rPr lang="de-DE" sz="1600" b="1" dirty="0"/>
              <a:t>14. 	S</a:t>
            </a:r>
            <a:r>
              <a:rPr lang="de-BE" sz="1600" b="1" dirty="0" err="1"/>
              <a:t>chilsweg</a:t>
            </a:r>
            <a:r>
              <a:rPr lang="de-BE" sz="1600" b="1" dirty="0"/>
              <a:t>, Monschauer Straße, Hütte, </a:t>
            </a:r>
            <a:r>
              <a:rPr lang="de-BE" sz="1600" b="1" dirty="0" err="1"/>
              <a:t>Selterschlag</a:t>
            </a:r>
            <a:r>
              <a:rPr lang="de-BE" sz="1600" b="1" dirty="0"/>
              <a:t>: </a:t>
            </a:r>
            <a:r>
              <a:rPr lang="fr-BE" sz="1600" b="1" dirty="0"/>
              <a:t>	</a:t>
            </a:r>
            <a:br>
              <a:rPr lang="fr-BE" sz="1600" b="1" dirty="0"/>
            </a:br>
            <a:r>
              <a:rPr lang="de-BE" sz="1600" b="1" dirty="0"/>
              <a:t>Genehmigung</a:t>
            </a:r>
            <a:r>
              <a:rPr lang="de-DE" sz="1600" b="1" dirty="0"/>
              <a:t> </a:t>
            </a:r>
            <a:r>
              <a:rPr lang="de-BE" sz="1600" b="1" dirty="0"/>
              <a:t>der Ergänzungsverordnung betreffend die</a:t>
            </a:r>
            <a:r>
              <a:rPr lang="de-DE" sz="1600" b="1" dirty="0"/>
              <a:t> E</a:t>
            </a:r>
            <a:r>
              <a:rPr lang="de-BE" sz="1600" b="1" dirty="0" err="1"/>
              <a:t>inrichtung</a:t>
            </a:r>
            <a:r>
              <a:rPr lang="de-BE" sz="1600" b="1" dirty="0"/>
              <a:t> einer 30 km/h-Zone</a:t>
            </a:r>
            <a:endParaRPr lang="de-DE" sz="1600" b="1" dirty="0"/>
          </a:p>
        </p:txBody>
      </p:sp>
      <p:grpSp>
        <p:nvGrpSpPr>
          <p:cNvPr id="5" name="object 5">
            <a:extLst>
              <a:ext uri="{FF2B5EF4-FFF2-40B4-BE49-F238E27FC236}">
                <a16:creationId xmlns:a16="http://schemas.microsoft.com/office/drawing/2014/main" id="{9072A621-A750-AECF-4BE6-68CC11D4F674}"/>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4CEA62ED-A4DA-FCD3-C440-2CCF67CA559F}"/>
                </a:ext>
              </a:extLst>
            </p:cNvPr>
            <p:cNvPicPr/>
            <p:nvPr/>
          </p:nvPicPr>
          <p:blipFill>
            <a:blip r:embed="rId3"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AD0693A1-179A-6732-5312-7085F02A0C06}"/>
                </a:ext>
              </a:extLst>
            </p:cNvPr>
            <p:cNvPicPr/>
            <p:nvPr/>
          </p:nvPicPr>
          <p:blipFill>
            <a:blip r:embed="rId4"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B1C71A79-4AF3-95FC-1673-350DB50C08D3}"/>
              </a:ext>
            </a:extLst>
          </p:cNvPr>
          <p:cNvSpPr>
            <a:spLocks noGrp="1"/>
          </p:cNvSpPr>
          <p:nvPr>
            <p:ph type="body" idx="1"/>
          </p:nvPr>
        </p:nvSpPr>
        <p:spPr>
          <a:xfrm>
            <a:off x="867320" y="2323580"/>
            <a:ext cx="5866665" cy="1292662"/>
          </a:xfrm>
        </p:spPr>
        <p:txBody>
          <a:bodyPr/>
          <a:lstStyle/>
          <a:p>
            <a:r>
              <a:rPr lang="de-BE" sz="1400" dirty="0"/>
              <a:t>Der Öffentliche Dienst der Wallonie hat die Ergänzungsverordnung vom 20. April 2026 </a:t>
            </a:r>
            <a:r>
              <a:rPr lang="fr-BE" sz="1400" dirty="0" err="1"/>
              <a:t>zur</a:t>
            </a:r>
            <a:r>
              <a:rPr lang="de-BE" sz="1400" dirty="0"/>
              <a:t> Einrichtung einer 30 Km/H-Zone im gesamten Bereich zwischen </a:t>
            </a:r>
            <a:r>
              <a:rPr lang="de-BE" sz="1400" dirty="0" err="1"/>
              <a:t>Schilsweg</a:t>
            </a:r>
            <a:r>
              <a:rPr lang="de-BE" sz="1400" dirty="0"/>
              <a:t> und </a:t>
            </a:r>
            <a:r>
              <a:rPr lang="de-BE" sz="1400" dirty="0" err="1"/>
              <a:t>Kehrweg</a:t>
            </a:r>
            <a:r>
              <a:rPr lang="de-BE" sz="1400" dirty="0"/>
              <a:t>, einschließlich des Bereichs Hütte, abgelehnt und darauf hingewiesen, dass hier zwei Zonen zu erstellen sind, da sich diese beiden Zonen zwischen der AHS (Monschauer Straße) und der Unteren </a:t>
            </a:r>
            <a:r>
              <a:rPr lang="de-BE" sz="1400" dirty="0" err="1"/>
              <a:t>Rottergasse</a:t>
            </a:r>
            <a:r>
              <a:rPr lang="de-BE" sz="1400" dirty="0"/>
              <a:t> nicht berühren.</a:t>
            </a:r>
            <a:endParaRPr lang="de-DE" sz="1600" dirty="0"/>
          </a:p>
        </p:txBody>
      </p:sp>
      <p:sp>
        <p:nvSpPr>
          <p:cNvPr id="4" name="object 3">
            <a:extLst>
              <a:ext uri="{FF2B5EF4-FFF2-40B4-BE49-F238E27FC236}">
                <a16:creationId xmlns:a16="http://schemas.microsoft.com/office/drawing/2014/main" id="{F7E0DACC-76AD-F0DF-6366-882737082875}"/>
              </a:ext>
            </a:extLst>
          </p:cNvPr>
          <p:cNvSpPr txBox="1"/>
          <p:nvPr/>
        </p:nvSpPr>
        <p:spPr>
          <a:xfrm>
            <a:off x="577850" y="1706756"/>
            <a:ext cx="6086690" cy="289823"/>
          </a:xfrm>
          <a:prstGeom prst="rect">
            <a:avLst/>
          </a:prstGeom>
        </p:spPr>
        <p:txBody>
          <a:bodyPr vert="horz" wrap="square" lIns="0" tIns="12700" rIns="0" bIns="0" rtlCol="0">
            <a:spAutoFit/>
          </a:bodyPr>
          <a:lstStyle/>
          <a:p>
            <a:pPr defTabSz="358775">
              <a:spcBef>
                <a:spcPts val="100"/>
              </a:spcBef>
            </a:pPr>
            <a:endParaRPr lang="de-DE" b="1" dirty="0"/>
          </a:p>
        </p:txBody>
      </p:sp>
    </p:spTree>
    <p:extLst>
      <p:ext uri="{BB962C8B-B14F-4D97-AF65-F5344CB8AC3E}">
        <p14:creationId xmlns:p14="http://schemas.microsoft.com/office/powerpoint/2010/main" val="2181740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7">
            <a:extLst>
              <a:ext uri="{FF2B5EF4-FFF2-40B4-BE49-F238E27FC236}">
                <a16:creationId xmlns:a16="http://schemas.microsoft.com/office/drawing/2014/main" id="{5BCB308F-B3FF-45FA-C104-08C0B48E94D2}"/>
              </a:ext>
            </a:extLst>
          </p:cNvPr>
          <p:cNvSpPr txBox="1">
            <a:spLocks/>
          </p:cNvSpPr>
          <p:nvPr/>
        </p:nvSpPr>
        <p:spPr>
          <a:xfrm>
            <a:off x="273050" y="609600"/>
            <a:ext cx="7010400" cy="1508105"/>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fr-BE" sz="1400" kern="0" dirty="0"/>
              <a:t>Somit </a:t>
            </a:r>
            <a:r>
              <a:rPr lang="fr-BE" sz="1400" kern="0" dirty="0" err="1"/>
              <a:t>wird</a:t>
            </a:r>
            <a:r>
              <a:rPr lang="fr-BE" sz="1400" kern="0" dirty="0"/>
              <a:t> e</a:t>
            </a:r>
            <a:r>
              <a:rPr lang="de-BE" sz="1400" kern="0" dirty="0" err="1"/>
              <a:t>ine</a:t>
            </a:r>
            <a:r>
              <a:rPr lang="de-BE" sz="1400" kern="0" dirty="0"/>
              <a:t> 30 Km/H-Zone zwischen folgenden Punkten geschaffen:</a:t>
            </a:r>
          </a:p>
          <a:p>
            <a:pPr marL="182563" indent="-182563">
              <a:buFont typeface="Arial" panose="020B0604020202020204" pitchFamily="34" charset="0"/>
              <a:buChar char="•"/>
            </a:pPr>
            <a:r>
              <a:rPr lang="de-BE" sz="1400" kern="0" dirty="0" err="1"/>
              <a:t>Langesthal</a:t>
            </a:r>
            <a:r>
              <a:rPr lang="de-BE" sz="1400" kern="0" dirty="0"/>
              <a:t> 58;</a:t>
            </a:r>
          </a:p>
          <a:p>
            <a:pPr marL="182563" indent="-182563">
              <a:buFont typeface="Arial" panose="020B0604020202020204" pitchFamily="34" charset="0"/>
              <a:buChar char="•"/>
            </a:pPr>
            <a:r>
              <a:rPr lang="de-BE" sz="1400" kern="0" dirty="0"/>
              <a:t>beide Teilbereiche der Straße Eichenberg, auf Höhe der Kreuzung mit dem </a:t>
            </a:r>
            <a:r>
              <a:rPr lang="de-BE" sz="1400" kern="0" dirty="0" err="1"/>
              <a:t>Schönefelderweg</a:t>
            </a:r>
            <a:r>
              <a:rPr lang="de-BE" sz="1400" kern="0" dirty="0"/>
              <a:t>;</a:t>
            </a:r>
          </a:p>
          <a:p>
            <a:pPr marL="182563" indent="-182563">
              <a:buFont typeface="Arial" panose="020B0604020202020204" pitchFamily="34" charset="0"/>
              <a:buChar char="•"/>
            </a:pPr>
            <a:r>
              <a:rPr lang="de-BE" sz="1400" kern="0" dirty="0" err="1"/>
              <a:t>Kehrweg</a:t>
            </a:r>
            <a:r>
              <a:rPr lang="de-BE" sz="1400" kern="0" dirty="0"/>
              <a:t>, auf Höhe des Kreisverkehrs mit der Frankendelle;</a:t>
            </a:r>
          </a:p>
          <a:p>
            <a:pPr marL="182563" indent="-182563">
              <a:buFont typeface="Arial" panose="020B0604020202020204" pitchFamily="34" charset="0"/>
              <a:buChar char="•"/>
            </a:pPr>
            <a:r>
              <a:rPr lang="de-BE" sz="1400" kern="0" dirty="0" err="1"/>
              <a:t>Bellmerin</a:t>
            </a:r>
            <a:r>
              <a:rPr lang="de-BE" sz="1400" kern="0" dirty="0"/>
              <a:t>, auf Höhe des Kreisverkehrs am Anwesen </a:t>
            </a:r>
            <a:r>
              <a:rPr lang="de-BE" sz="1400" kern="0" dirty="0" err="1"/>
              <a:t>Bellmerin</a:t>
            </a:r>
            <a:r>
              <a:rPr lang="de-BE" sz="1400" kern="0" dirty="0"/>
              <a:t> 89;</a:t>
            </a:r>
          </a:p>
          <a:p>
            <a:pPr marL="182563" indent="-182563">
              <a:buFont typeface="Arial" panose="020B0604020202020204" pitchFamily="34" charset="0"/>
              <a:buChar char="•"/>
            </a:pPr>
            <a:r>
              <a:rPr lang="de-BE" sz="1400" kern="0" dirty="0" err="1"/>
              <a:t>Bellmerin</a:t>
            </a:r>
            <a:r>
              <a:rPr lang="de-BE" sz="1400" kern="0" dirty="0"/>
              <a:t>, auf Höhe des Kreisverkehrs am Anwesen </a:t>
            </a:r>
            <a:r>
              <a:rPr lang="de-BE" sz="1400" kern="0" dirty="0" err="1"/>
              <a:t>Bellmerin</a:t>
            </a:r>
            <a:r>
              <a:rPr lang="de-BE" sz="1400" kern="0" dirty="0"/>
              <a:t> 41;</a:t>
            </a:r>
          </a:p>
          <a:p>
            <a:pPr marL="182563" indent="-182563">
              <a:buFont typeface="Arial" panose="020B0604020202020204" pitchFamily="34" charset="0"/>
              <a:buChar char="•"/>
            </a:pPr>
            <a:r>
              <a:rPr lang="de-BE" sz="1400" kern="0" dirty="0"/>
              <a:t>Untere </a:t>
            </a:r>
            <a:r>
              <a:rPr lang="de-BE" sz="1400" kern="0" dirty="0" err="1"/>
              <a:t>Rottergasse</a:t>
            </a:r>
            <a:r>
              <a:rPr lang="de-BE" sz="1400" kern="0" dirty="0"/>
              <a:t>, auf Höhe der Kreuzung mit der Monschauer Straße.</a:t>
            </a:r>
            <a:endParaRPr lang="de-DE" sz="1600" kern="0" dirty="0"/>
          </a:p>
        </p:txBody>
      </p:sp>
      <p:pic>
        <p:nvPicPr>
          <p:cNvPr id="6" name="Grafik 5">
            <a:extLst>
              <a:ext uri="{FF2B5EF4-FFF2-40B4-BE49-F238E27FC236}">
                <a16:creationId xmlns:a16="http://schemas.microsoft.com/office/drawing/2014/main" id="{2F4BE924-7DE2-8240-5957-EA5B3A2BE7DF}"/>
              </a:ext>
            </a:extLst>
          </p:cNvPr>
          <p:cNvPicPr>
            <a:picLocks noChangeAspect="1"/>
          </p:cNvPicPr>
          <p:nvPr/>
        </p:nvPicPr>
        <p:blipFill>
          <a:blip r:embed="rId2"/>
          <a:stretch>
            <a:fillRect/>
          </a:stretch>
        </p:blipFill>
        <p:spPr>
          <a:xfrm>
            <a:off x="1644650" y="2110390"/>
            <a:ext cx="3813530" cy="3107631"/>
          </a:xfrm>
          <a:prstGeom prst="rect">
            <a:avLst/>
          </a:prstGeom>
        </p:spPr>
      </p:pic>
    </p:spTree>
    <p:extLst>
      <p:ext uri="{BB962C8B-B14F-4D97-AF65-F5344CB8AC3E}">
        <p14:creationId xmlns:p14="http://schemas.microsoft.com/office/powerpoint/2010/main" val="1496078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0A965-F9C1-5FC5-8E96-F2B07891074A}"/>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1FBDEF64-9BC0-F805-A17F-BCA2536B9E6C}"/>
              </a:ext>
            </a:extLst>
          </p:cNvPr>
          <p:cNvGrpSpPr/>
          <p:nvPr/>
        </p:nvGrpSpPr>
        <p:grpSpPr>
          <a:xfrm>
            <a:off x="0" y="2"/>
            <a:ext cx="7560001" cy="5284451"/>
            <a:chOff x="0" y="2"/>
            <a:chExt cx="7560001" cy="5284451"/>
          </a:xfrm>
        </p:grpSpPr>
        <p:pic>
          <p:nvPicPr>
            <p:cNvPr id="6" name="object 6">
              <a:extLst>
                <a:ext uri="{FF2B5EF4-FFF2-40B4-BE49-F238E27FC236}">
                  <a16:creationId xmlns:a16="http://schemas.microsoft.com/office/drawing/2014/main" id="{C12F2EA1-93FB-1172-AC05-EDDA505D4D8E}"/>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D08E3CD9-CD36-2970-28D5-EF18E4EAB76A}"/>
                </a:ext>
              </a:extLst>
            </p:cNvPr>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44AAF646-4832-86BE-F5E7-7166AA45723A}"/>
              </a:ext>
            </a:extLst>
          </p:cNvPr>
          <p:cNvSpPr>
            <a:spLocks noGrp="1"/>
          </p:cNvSpPr>
          <p:nvPr>
            <p:ph type="body" idx="1"/>
          </p:nvPr>
        </p:nvSpPr>
        <p:spPr>
          <a:xfrm>
            <a:off x="551597" y="912673"/>
            <a:ext cx="6453306" cy="3508653"/>
          </a:xfrm>
        </p:spPr>
        <p:txBody>
          <a:bodyPr/>
          <a:lstStyle/>
          <a:p>
            <a:r>
              <a:rPr lang="de-BE" sz="1400" dirty="0"/>
              <a:t> </a:t>
            </a:r>
          </a:p>
          <a:p>
            <a:r>
              <a:rPr lang="fr-BE" sz="1400" dirty="0" err="1"/>
              <a:t>Eine</a:t>
            </a:r>
            <a:r>
              <a:rPr lang="fr-BE" sz="1400" dirty="0"/>
              <a:t> </a:t>
            </a:r>
            <a:r>
              <a:rPr lang="fr-BE" sz="1400" dirty="0" err="1"/>
              <a:t>zweite</a:t>
            </a:r>
            <a:r>
              <a:rPr lang="fr-BE" sz="1400" dirty="0"/>
              <a:t> </a:t>
            </a:r>
            <a:r>
              <a:rPr lang="de-BE" sz="1400" dirty="0"/>
              <a:t>30 Km/H-Zone </a:t>
            </a:r>
            <a:r>
              <a:rPr lang="fr-BE" sz="1400" dirty="0" err="1"/>
              <a:t>wird</a:t>
            </a:r>
            <a:r>
              <a:rPr lang="fr-BE" sz="1400" dirty="0"/>
              <a:t> </a:t>
            </a:r>
            <a:r>
              <a:rPr lang="de-BE" sz="1400" dirty="0"/>
              <a:t>zwischen folgenden Punkten </a:t>
            </a:r>
            <a:r>
              <a:rPr lang="fr-BE" sz="1400" dirty="0" err="1"/>
              <a:t>eingerichtet</a:t>
            </a:r>
            <a:r>
              <a:rPr lang="de-BE" sz="1400" dirty="0"/>
              <a:t>:</a:t>
            </a:r>
            <a:endParaRPr lang="de-DE" sz="1400" dirty="0"/>
          </a:p>
          <a:p>
            <a:pPr marL="182563" lvl="0" indent="-182563">
              <a:buFont typeface="Arial" panose="020B0604020202020204" pitchFamily="34" charset="0"/>
              <a:buChar char="•"/>
            </a:pPr>
            <a:r>
              <a:rPr lang="de-BE" sz="1400" dirty="0"/>
              <a:t>Hütte 60;</a:t>
            </a:r>
          </a:p>
          <a:p>
            <a:pPr marL="182563" lvl="0" indent="-182563">
              <a:buFont typeface="Arial" panose="020B0604020202020204" pitchFamily="34" charset="0"/>
              <a:buChar char="•"/>
            </a:pPr>
            <a:r>
              <a:rPr lang="de-BE" sz="1400" dirty="0" err="1"/>
              <a:t>Binsterweg</a:t>
            </a:r>
            <a:r>
              <a:rPr lang="de-BE" sz="1400" dirty="0"/>
              <a:t>, auf Höhe der Kreuzung mit dem Mühlenweg;</a:t>
            </a:r>
          </a:p>
          <a:p>
            <a:pPr marL="182563" lvl="0" indent="-182563">
              <a:buFont typeface="Arial" panose="020B0604020202020204" pitchFamily="34" charset="0"/>
              <a:buChar char="•"/>
            </a:pPr>
            <a:r>
              <a:rPr lang="de-BE" sz="1400" dirty="0"/>
              <a:t>Monschauer Straße, vor der Kreuzung mit dem </a:t>
            </a:r>
            <a:r>
              <a:rPr lang="de-BE" sz="1400" dirty="0" err="1"/>
              <a:t>Rotterweg</a:t>
            </a:r>
            <a:r>
              <a:rPr lang="de-BE" sz="1400" dirty="0"/>
              <a:t>, von </a:t>
            </a:r>
            <a:r>
              <a:rPr lang="de-BE" sz="1400" dirty="0" err="1"/>
              <a:t>Langesthal</a:t>
            </a:r>
            <a:r>
              <a:rPr lang="de-BE" sz="1400" dirty="0"/>
              <a:t> kommend;</a:t>
            </a:r>
          </a:p>
          <a:p>
            <a:pPr marL="182563" lvl="0" indent="-182563">
              <a:buFont typeface="Arial" panose="020B0604020202020204" pitchFamily="34" charset="0"/>
              <a:buChar char="•"/>
            </a:pPr>
            <a:r>
              <a:rPr lang="de-BE" sz="1400" dirty="0" err="1"/>
              <a:t>Haagenstraße</a:t>
            </a:r>
            <a:r>
              <a:rPr lang="de-BE" sz="1400" dirty="0"/>
              <a:t>, auf Höhe der Kreuzung mit dem </a:t>
            </a:r>
            <a:r>
              <a:rPr lang="de-BE" sz="1400" dirty="0" err="1"/>
              <a:t>Schilsweg</a:t>
            </a:r>
            <a:r>
              <a:rPr lang="de-BE" sz="1400" dirty="0"/>
              <a:t>;</a:t>
            </a:r>
          </a:p>
          <a:p>
            <a:pPr marL="182563" lvl="0" indent="-182563">
              <a:buFont typeface="Arial" panose="020B0604020202020204" pitchFamily="34" charset="0"/>
              <a:buChar char="•"/>
            </a:pPr>
            <a:r>
              <a:rPr lang="de-BE" sz="1400" dirty="0" err="1"/>
              <a:t>Bellmerin</a:t>
            </a:r>
            <a:r>
              <a:rPr lang="de-BE" sz="1400" dirty="0"/>
              <a:t>, auf Höhe der Kreuzung mit dem </a:t>
            </a:r>
            <a:r>
              <a:rPr lang="de-BE" sz="1400" dirty="0" err="1"/>
              <a:t>Schilsweg</a:t>
            </a:r>
            <a:r>
              <a:rPr lang="de-BE" sz="1400" dirty="0"/>
              <a:t>;</a:t>
            </a:r>
          </a:p>
          <a:p>
            <a:pPr marL="182563" lvl="0" indent="-182563">
              <a:buFont typeface="Arial" panose="020B0604020202020204" pitchFamily="34" charset="0"/>
              <a:buChar char="•"/>
            </a:pPr>
            <a:r>
              <a:rPr lang="de-BE" sz="1400" dirty="0" err="1"/>
              <a:t>Haasstraße</a:t>
            </a:r>
            <a:r>
              <a:rPr lang="de-BE" sz="1400" dirty="0"/>
              <a:t>, ab dem Kreisverkehr und dem Übergang in den </a:t>
            </a:r>
            <a:r>
              <a:rPr lang="de-BE" sz="1400" dirty="0" err="1"/>
              <a:t>Schilsweg</a:t>
            </a:r>
            <a:endParaRPr lang="de-BE" sz="1400" dirty="0"/>
          </a:p>
          <a:p>
            <a:pPr marL="182563" lvl="0" indent="-182563">
              <a:buFont typeface="Arial" panose="020B0604020202020204" pitchFamily="34" charset="0"/>
              <a:buChar char="•"/>
            </a:pPr>
            <a:r>
              <a:rPr lang="de-BE" sz="1400" dirty="0" err="1"/>
              <a:t>Hillstraße</a:t>
            </a:r>
            <a:r>
              <a:rPr lang="de-BE" sz="1400" dirty="0"/>
              <a:t>, auf Höhe der Kreuzung mit dem </a:t>
            </a:r>
            <a:r>
              <a:rPr lang="de-BE" sz="1400" dirty="0" err="1"/>
              <a:t>Schilsweg</a:t>
            </a:r>
            <a:r>
              <a:rPr lang="de-BE" sz="1400" dirty="0"/>
              <a:t>;</a:t>
            </a:r>
          </a:p>
          <a:p>
            <a:pPr marL="182563" lvl="0" indent="-182563">
              <a:buFont typeface="Arial" panose="020B0604020202020204" pitchFamily="34" charset="0"/>
              <a:buChar char="•"/>
            </a:pPr>
            <a:r>
              <a:rPr lang="de-BE" sz="1400" dirty="0" err="1"/>
              <a:t>Fremereygasse</a:t>
            </a:r>
            <a:r>
              <a:rPr lang="de-BE" sz="1400" dirty="0"/>
              <a:t>, auf Höhe des Anwesens Nr. 3;</a:t>
            </a:r>
          </a:p>
          <a:p>
            <a:pPr marL="182563" lvl="0" indent="-182563">
              <a:buFont typeface="Arial" panose="020B0604020202020204" pitchFamily="34" charset="0"/>
              <a:buChar char="•"/>
            </a:pPr>
            <a:r>
              <a:rPr lang="de-BE" sz="1400" dirty="0" err="1"/>
              <a:t>Venntor</a:t>
            </a:r>
            <a:r>
              <a:rPr lang="de-BE" sz="1400" dirty="0"/>
              <a:t>, auf Höhe der Kreuzung mit dem </a:t>
            </a:r>
            <a:r>
              <a:rPr lang="de-BE" sz="1400" dirty="0" err="1"/>
              <a:t>Schilsweg</a:t>
            </a:r>
            <a:r>
              <a:rPr lang="de-BE" sz="1400" dirty="0"/>
              <a:t>;</a:t>
            </a:r>
          </a:p>
          <a:p>
            <a:pPr marL="182563" lvl="0" indent="-182563">
              <a:buFont typeface="Arial" panose="020B0604020202020204" pitchFamily="34" charset="0"/>
              <a:buChar char="•"/>
            </a:pPr>
            <a:r>
              <a:rPr lang="de-BE" sz="1400" dirty="0"/>
              <a:t>Gülcherstraße, auf Höhe der Kreuzung mit dem </a:t>
            </a:r>
            <a:r>
              <a:rPr lang="de-BE" sz="1400" dirty="0" err="1"/>
              <a:t>Schilsweg</a:t>
            </a:r>
            <a:r>
              <a:rPr lang="de-BE" sz="1400" dirty="0"/>
              <a:t>;</a:t>
            </a:r>
          </a:p>
          <a:p>
            <a:pPr marL="182563" lvl="0" indent="-182563">
              <a:buFont typeface="Arial" panose="020B0604020202020204" pitchFamily="34" charset="0"/>
              <a:buChar char="•"/>
            </a:pPr>
            <a:r>
              <a:rPr lang="de-BE" sz="1400" dirty="0"/>
              <a:t>Mühlenweg, auf Höhe der Kreuzung mit der Gülcherstraße;</a:t>
            </a:r>
          </a:p>
          <a:p>
            <a:pPr marL="182563" lvl="0" indent="-182563">
              <a:buFont typeface="Arial" panose="020B0604020202020204" pitchFamily="34" charset="0"/>
              <a:buChar char="•"/>
            </a:pPr>
            <a:r>
              <a:rPr lang="de-BE" sz="1400" dirty="0"/>
              <a:t>Gülcherstraße, auf Höhe der Kreuzung mit der Hütte;</a:t>
            </a:r>
          </a:p>
          <a:p>
            <a:pPr marL="182563" lvl="0" indent="-182563">
              <a:buFont typeface="Arial" panose="020B0604020202020204" pitchFamily="34" charset="0"/>
              <a:buChar char="•"/>
            </a:pPr>
            <a:r>
              <a:rPr lang="de-BE" sz="1400" dirty="0" err="1"/>
              <a:t>Selterschlag</a:t>
            </a:r>
            <a:r>
              <a:rPr lang="de-BE" sz="1400" dirty="0"/>
              <a:t>, auf Höhe der Kreuzung mit der </a:t>
            </a:r>
            <a:r>
              <a:rPr lang="de-BE" sz="1400" dirty="0" err="1"/>
              <a:t>Kügelgasse</a:t>
            </a:r>
            <a:r>
              <a:rPr lang="de-BE" sz="1400" dirty="0"/>
              <a:t>.</a:t>
            </a:r>
          </a:p>
          <a:p>
            <a:endParaRPr lang="de-DE" dirty="0"/>
          </a:p>
        </p:txBody>
      </p:sp>
    </p:spTree>
    <p:extLst>
      <p:ext uri="{BB962C8B-B14F-4D97-AF65-F5344CB8AC3E}">
        <p14:creationId xmlns:p14="http://schemas.microsoft.com/office/powerpoint/2010/main" val="1684639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45F33-F736-EFEC-B185-DA65A0546F26}"/>
            </a:ext>
          </a:extLst>
        </p:cNvPr>
        <p:cNvGrpSpPr/>
        <p:nvPr/>
      </p:nvGrpSpPr>
      <p:grpSpPr>
        <a:xfrm>
          <a:off x="0" y="0"/>
          <a:ext cx="0" cy="0"/>
          <a:chOff x="0" y="0"/>
          <a:chExt cx="0" cy="0"/>
        </a:xfrm>
      </p:grpSpPr>
      <p:pic>
        <p:nvPicPr>
          <p:cNvPr id="10" name="Grafik 9">
            <a:extLst>
              <a:ext uri="{FF2B5EF4-FFF2-40B4-BE49-F238E27FC236}">
                <a16:creationId xmlns:a16="http://schemas.microsoft.com/office/drawing/2014/main" id="{3DBF3997-1C79-147D-247C-603DE9D4D09E}"/>
              </a:ext>
            </a:extLst>
          </p:cNvPr>
          <p:cNvPicPr>
            <a:picLocks noChangeAspect="1"/>
          </p:cNvPicPr>
          <p:nvPr/>
        </p:nvPicPr>
        <p:blipFill>
          <a:blip r:embed="rId2"/>
          <a:stretch>
            <a:fillRect/>
          </a:stretch>
        </p:blipFill>
        <p:spPr>
          <a:xfrm>
            <a:off x="1187450" y="838200"/>
            <a:ext cx="4545265" cy="3886200"/>
          </a:xfrm>
          <a:prstGeom prst="rect">
            <a:avLst/>
          </a:prstGeom>
        </p:spPr>
      </p:pic>
      <p:grpSp>
        <p:nvGrpSpPr>
          <p:cNvPr id="5" name="object 5">
            <a:extLst>
              <a:ext uri="{FF2B5EF4-FFF2-40B4-BE49-F238E27FC236}">
                <a16:creationId xmlns:a16="http://schemas.microsoft.com/office/drawing/2014/main" id="{48A2B566-86C0-E18C-37A4-4F1D00F5938E}"/>
              </a:ext>
            </a:extLst>
          </p:cNvPr>
          <p:cNvGrpSpPr/>
          <p:nvPr/>
        </p:nvGrpSpPr>
        <p:grpSpPr>
          <a:xfrm>
            <a:off x="0" y="2"/>
            <a:ext cx="7560001" cy="5284451"/>
            <a:chOff x="0" y="2"/>
            <a:chExt cx="7560001" cy="5284451"/>
          </a:xfrm>
        </p:grpSpPr>
        <p:pic>
          <p:nvPicPr>
            <p:cNvPr id="6" name="object 6">
              <a:extLst>
                <a:ext uri="{FF2B5EF4-FFF2-40B4-BE49-F238E27FC236}">
                  <a16:creationId xmlns:a16="http://schemas.microsoft.com/office/drawing/2014/main" id="{4B64DBEF-4675-28F1-B750-3E3EAF0AAB84}"/>
                </a:ext>
              </a:extLst>
            </p:cNvPr>
            <p:cNvPicPr/>
            <p:nvPr/>
          </p:nvPicPr>
          <p:blipFill>
            <a:blip r:embed="rId3"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DAFA8017-EC16-7835-2154-16FE17EEE511}"/>
                </a:ext>
              </a:extLst>
            </p:cNvPr>
            <p:cNvPicPr/>
            <p:nvPr/>
          </p:nvPicPr>
          <p:blipFill>
            <a:blip r:embed="rId4" cstate="print"/>
            <a:stretch>
              <a:fillRect/>
            </a:stretch>
          </p:blipFill>
          <p:spPr>
            <a:xfrm>
              <a:off x="6016850" y="2"/>
              <a:ext cx="1543151" cy="1379753"/>
            </a:xfrm>
            <a:prstGeom prst="rect">
              <a:avLst/>
            </a:prstGeom>
          </p:spPr>
        </p:pic>
      </p:grpSp>
    </p:spTree>
    <p:extLst>
      <p:ext uri="{BB962C8B-B14F-4D97-AF65-F5344CB8AC3E}">
        <p14:creationId xmlns:p14="http://schemas.microsoft.com/office/powerpoint/2010/main" val="2409799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F77F0-77E7-FD40-3976-7BA6FC37A52D}"/>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43DDE57F-C2F0-6864-05D7-561DC8C87328}"/>
              </a:ext>
            </a:extLst>
          </p:cNvPr>
          <p:cNvSpPr txBox="1"/>
          <p:nvPr/>
        </p:nvSpPr>
        <p:spPr>
          <a:xfrm>
            <a:off x="349250" y="609600"/>
            <a:ext cx="6380939" cy="536044"/>
          </a:xfrm>
          <a:prstGeom prst="rect">
            <a:avLst/>
          </a:prstGeom>
        </p:spPr>
        <p:txBody>
          <a:bodyPr vert="horz" wrap="square" lIns="0" tIns="12700" rIns="0" bIns="0" rtlCol="0">
            <a:spAutoFit/>
          </a:bodyPr>
          <a:lstStyle/>
          <a:p>
            <a:pPr marL="358775" indent="-358775"/>
            <a:r>
              <a:rPr lang="de-DE" b="1" dirty="0"/>
              <a:t>15.</a:t>
            </a:r>
            <a:r>
              <a:rPr lang="de-BE" b="1" dirty="0"/>
              <a:t> </a:t>
            </a:r>
            <a:r>
              <a:rPr lang="de-BE" sz="1600" b="1" dirty="0"/>
              <a:t>Unterhalt Regenrückhaltebecken - Jahr 2026 –</a:t>
            </a:r>
            <a:r>
              <a:rPr lang="fr-BE" sz="1600" b="1" dirty="0"/>
              <a:t> </a:t>
            </a:r>
            <a:r>
              <a:rPr lang="de-BE" sz="1600" b="1" dirty="0"/>
              <a:t>Genehmigung des Vergabeverfahrens</a:t>
            </a:r>
            <a:endParaRPr lang="de-DE" b="1" dirty="0"/>
          </a:p>
        </p:txBody>
      </p:sp>
      <p:grpSp>
        <p:nvGrpSpPr>
          <p:cNvPr id="5" name="object 5">
            <a:extLst>
              <a:ext uri="{FF2B5EF4-FFF2-40B4-BE49-F238E27FC236}">
                <a16:creationId xmlns:a16="http://schemas.microsoft.com/office/drawing/2014/main" id="{AF41A1DD-B836-4B53-DFA4-DFF6BDE626C0}"/>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AA754C69-7ECB-7569-33BA-982E0C82C581}"/>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7B3B497F-E60F-67BF-0C06-87D4BC54BAF9}"/>
                </a:ext>
              </a:extLst>
            </p:cNvPr>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8A243042-E074-863C-070A-893F82A24A09}"/>
              </a:ext>
            </a:extLst>
          </p:cNvPr>
          <p:cNvSpPr>
            <a:spLocks noGrp="1"/>
          </p:cNvSpPr>
          <p:nvPr>
            <p:ph type="body" idx="1"/>
          </p:nvPr>
        </p:nvSpPr>
        <p:spPr>
          <a:xfrm>
            <a:off x="730250" y="1308044"/>
            <a:ext cx="6380939" cy="3162404"/>
          </a:xfrm>
        </p:spPr>
        <p:txBody>
          <a:bodyPr/>
          <a:lstStyle/>
          <a:p>
            <a:pPr>
              <a:lnSpc>
                <a:spcPts val="1800"/>
              </a:lnSpc>
              <a:spcBef>
                <a:spcPts val="900"/>
              </a:spcBef>
            </a:pPr>
            <a:r>
              <a:rPr lang="de-BE" sz="1500" dirty="0"/>
              <a:t>Die Stadt ist Eigentümerin und Betreiberin mehrerer ober- und unterirdischer Regenrückhaltebecken auf </a:t>
            </a:r>
            <a:r>
              <a:rPr lang="fr-BE" sz="1500" dirty="0" err="1"/>
              <a:t>dem</a:t>
            </a:r>
            <a:r>
              <a:rPr lang="de-BE" sz="1500" dirty="0"/>
              <a:t> Stadtgebiet. Diese Anlagen leisten einen wesentlichen Beitrag zur Regenwasserbewirtschaftung, zum Hochwasserschutz sowie zum ordnungsgemäßen Betrieb der Kanalisation.</a:t>
            </a:r>
          </a:p>
          <a:p>
            <a:pPr>
              <a:lnSpc>
                <a:spcPts val="1800"/>
              </a:lnSpc>
              <a:spcBef>
                <a:spcPts val="900"/>
              </a:spcBef>
            </a:pPr>
            <a:r>
              <a:rPr lang="fr-BE" sz="1500" dirty="0" err="1"/>
              <a:t>Zum</a:t>
            </a:r>
            <a:r>
              <a:rPr lang="fr-BE" sz="1500" dirty="0"/>
              <a:t> </a:t>
            </a:r>
            <a:r>
              <a:rPr lang="fr-BE" sz="1500" dirty="0" err="1"/>
              <a:t>Erhalt</a:t>
            </a:r>
            <a:r>
              <a:rPr lang="fr-BE" sz="1500" dirty="0"/>
              <a:t> der</a:t>
            </a:r>
            <a:r>
              <a:rPr lang="de-BE" sz="1500" dirty="0"/>
              <a:t> Funktionsfähigkeit sind regelmäßige Unterhalts- und </a:t>
            </a:r>
            <a:r>
              <a:rPr lang="de-BE" sz="1500" dirty="0" err="1"/>
              <a:t>Reinigungs</a:t>
            </a:r>
            <a:r>
              <a:rPr lang="fr-BE" sz="1500" dirty="0"/>
              <a:t>-</a:t>
            </a:r>
            <a:r>
              <a:rPr lang="de-BE" sz="1500" dirty="0"/>
              <a:t>arbeiten erforderlich. </a:t>
            </a:r>
            <a:endParaRPr lang="fr-BE" sz="1500" dirty="0"/>
          </a:p>
          <a:p>
            <a:pPr>
              <a:lnSpc>
                <a:spcPts val="1800"/>
              </a:lnSpc>
              <a:spcBef>
                <a:spcPts val="900"/>
              </a:spcBef>
            </a:pPr>
            <a:r>
              <a:rPr lang="de-BE" sz="1500" dirty="0"/>
              <a:t>Die im Haushalt vorgesehenen Mittel sollen vorrangig für </a:t>
            </a:r>
            <a:r>
              <a:rPr lang="fr-BE" sz="1500" dirty="0"/>
              <a:t>die </a:t>
            </a:r>
            <a:r>
              <a:rPr lang="de-BE" sz="1500" dirty="0"/>
              <a:t>unterirdischen Regenrückhaltebecken verwendet werden, deren Unterhalt, Reinigung und Entschlammung mit erhöhtem Aufwand verbunden sind.</a:t>
            </a:r>
            <a:endParaRPr lang="de-DE" sz="1500" dirty="0"/>
          </a:p>
          <a:p>
            <a:pPr>
              <a:lnSpc>
                <a:spcPts val="1800"/>
              </a:lnSpc>
              <a:spcBef>
                <a:spcPts val="900"/>
              </a:spcBef>
            </a:pPr>
            <a:r>
              <a:rPr lang="de-DE" sz="1500" dirty="0"/>
              <a:t>Finanzierung:   Die Mittel sind im Haushalt 2026 vorgesehen.</a:t>
            </a:r>
          </a:p>
          <a:p>
            <a:pPr>
              <a:lnSpc>
                <a:spcPts val="1800"/>
              </a:lnSpc>
            </a:pPr>
            <a:r>
              <a:rPr lang="de-BE" sz="1500" dirty="0"/>
              <a:t>Vergabeart:</a:t>
            </a:r>
            <a:r>
              <a:rPr lang="de-DE" sz="1500" dirty="0"/>
              <a:t>      </a:t>
            </a:r>
            <a:r>
              <a:rPr lang="de-BE" sz="1500" dirty="0"/>
              <a:t>Vergabe auf angenommene Rechnung</a:t>
            </a:r>
          </a:p>
          <a:p>
            <a:endParaRPr lang="de-DE" dirty="0"/>
          </a:p>
        </p:txBody>
      </p:sp>
    </p:spTree>
    <p:extLst>
      <p:ext uri="{BB962C8B-B14F-4D97-AF65-F5344CB8AC3E}">
        <p14:creationId xmlns:p14="http://schemas.microsoft.com/office/powerpoint/2010/main" val="1973261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E2CBC-6B6F-ED7C-FBA4-906F8799638B}"/>
            </a:ext>
          </a:extLst>
        </p:cNvPr>
        <p:cNvGrpSpPr/>
        <p:nvPr/>
      </p:nvGrpSpPr>
      <p:grpSpPr>
        <a:xfrm>
          <a:off x="0" y="0"/>
          <a:ext cx="0" cy="0"/>
          <a:chOff x="0" y="0"/>
          <a:chExt cx="0" cy="0"/>
        </a:xfrm>
      </p:grpSpPr>
      <p:pic>
        <p:nvPicPr>
          <p:cNvPr id="3" name="object 7">
            <a:extLst>
              <a:ext uri="{FF2B5EF4-FFF2-40B4-BE49-F238E27FC236}">
                <a16:creationId xmlns:a16="http://schemas.microsoft.com/office/drawing/2014/main" id="{E516A62D-AEEF-C529-D3BB-0C704E5A348C}"/>
              </a:ext>
            </a:extLst>
          </p:cNvPr>
          <p:cNvPicPr>
            <a:picLocks noChangeAspect="1"/>
          </p:cNvPicPr>
          <p:nvPr/>
        </p:nvPicPr>
        <p:blipFill>
          <a:blip r:embed="rId2"/>
          <a:stretch>
            <a:fillRect/>
          </a:stretch>
        </p:blipFill>
        <p:spPr>
          <a:xfrm>
            <a:off x="6016852" y="0"/>
            <a:ext cx="1543150" cy="1379756"/>
          </a:xfrm>
          <a:prstGeom prst="rect">
            <a:avLst/>
          </a:prstGeom>
          <a:noFill/>
          <a:ln cap="flat">
            <a:noFill/>
          </a:ln>
        </p:spPr>
      </p:pic>
      <p:pic>
        <p:nvPicPr>
          <p:cNvPr id="5" name="Grafik 4">
            <a:extLst>
              <a:ext uri="{FF2B5EF4-FFF2-40B4-BE49-F238E27FC236}">
                <a16:creationId xmlns:a16="http://schemas.microsoft.com/office/drawing/2014/main" id="{F44958AE-3682-607F-5517-55E591EFE92C}"/>
              </a:ext>
            </a:extLst>
          </p:cNvPr>
          <p:cNvPicPr>
            <a:picLocks noChangeAspect="1"/>
          </p:cNvPicPr>
          <p:nvPr/>
        </p:nvPicPr>
        <p:blipFill>
          <a:blip r:embed="rId3"/>
          <a:stretch>
            <a:fillRect/>
          </a:stretch>
        </p:blipFill>
        <p:spPr>
          <a:xfrm>
            <a:off x="22417" y="628299"/>
            <a:ext cx="6120915" cy="4566396"/>
          </a:xfrm>
          <a:prstGeom prst="rect">
            <a:avLst/>
          </a:prstGeom>
        </p:spPr>
      </p:pic>
      <p:sp>
        <p:nvSpPr>
          <p:cNvPr id="8" name="Textfeld 7">
            <a:extLst>
              <a:ext uri="{FF2B5EF4-FFF2-40B4-BE49-F238E27FC236}">
                <a16:creationId xmlns:a16="http://schemas.microsoft.com/office/drawing/2014/main" id="{DFD45E3F-DB85-0F85-8128-8A0D4C0C25D9}"/>
              </a:ext>
            </a:extLst>
          </p:cNvPr>
          <p:cNvSpPr txBox="1"/>
          <p:nvPr/>
        </p:nvSpPr>
        <p:spPr>
          <a:xfrm>
            <a:off x="3261600" y="825733"/>
            <a:ext cx="331200" cy="369332"/>
          </a:xfrm>
          <a:prstGeom prst="rect">
            <a:avLst/>
          </a:prstGeom>
          <a:noFill/>
        </p:spPr>
        <p:txBody>
          <a:bodyPr wrap="square" rtlCol="0">
            <a:spAutoFit/>
          </a:bodyPr>
          <a:lstStyle/>
          <a:p>
            <a:r>
              <a:rPr lang="fr-BE" b="1" dirty="0">
                <a:solidFill>
                  <a:srgbClr val="002060"/>
                </a:solidFill>
              </a:rPr>
              <a:t>1</a:t>
            </a:r>
            <a:endParaRPr lang="de-DE" b="1" dirty="0">
              <a:solidFill>
                <a:srgbClr val="002060"/>
              </a:solidFill>
            </a:endParaRPr>
          </a:p>
        </p:txBody>
      </p:sp>
      <p:sp>
        <p:nvSpPr>
          <p:cNvPr id="10" name="Textfeld 9">
            <a:extLst>
              <a:ext uri="{FF2B5EF4-FFF2-40B4-BE49-F238E27FC236}">
                <a16:creationId xmlns:a16="http://schemas.microsoft.com/office/drawing/2014/main" id="{1DBF69A4-196C-714B-2F87-30F29F07EC63}"/>
              </a:ext>
            </a:extLst>
          </p:cNvPr>
          <p:cNvSpPr txBox="1"/>
          <p:nvPr/>
        </p:nvSpPr>
        <p:spPr>
          <a:xfrm>
            <a:off x="3507600" y="4743733"/>
            <a:ext cx="331200" cy="369332"/>
          </a:xfrm>
          <a:prstGeom prst="rect">
            <a:avLst/>
          </a:prstGeom>
          <a:noFill/>
        </p:spPr>
        <p:txBody>
          <a:bodyPr wrap="square" rtlCol="0">
            <a:spAutoFit/>
          </a:bodyPr>
          <a:lstStyle/>
          <a:p>
            <a:r>
              <a:rPr lang="fr-BE" b="1" dirty="0">
                <a:solidFill>
                  <a:srgbClr val="002060"/>
                </a:solidFill>
              </a:rPr>
              <a:t>2</a:t>
            </a:r>
            <a:endParaRPr lang="de-DE" b="1" dirty="0">
              <a:solidFill>
                <a:srgbClr val="002060"/>
              </a:solidFill>
            </a:endParaRPr>
          </a:p>
        </p:txBody>
      </p:sp>
      <p:sp>
        <p:nvSpPr>
          <p:cNvPr id="12" name="Textfeld 11">
            <a:extLst>
              <a:ext uri="{FF2B5EF4-FFF2-40B4-BE49-F238E27FC236}">
                <a16:creationId xmlns:a16="http://schemas.microsoft.com/office/drawing/2014/main" id="{5AB7BE48-1AAA-7368-50DF-9D2DFB12C19F}"/>
              </a:ext>
            </a:extLst>
          </p:cNvPr>
          <p:cNvSpPr txBox="1"/>
          <p:nvPr/>
        </p:nvSpPr>
        <p:spPr>
          <a:xfrm>
            <a:off x="5372400" y="2550922"/>
            <a:ext cx="331200" cy="369332"/>
          </a:xfrm>
          <a:prstGeom prst="rect">
            <a:avLst/>
          </a:prstGeom>
          <a:noFill/>
        </p:spPr>
        <p:txBody>
          <a:bodyPr wrap="square" rtlCol="0">
            <a:spAutoFit/>
          </a:bodyPr>
          <a:lstStyle/>
          <a:p>
            <a:r>
              <a:rPr lang="fr-BE" b="1" dirty="0">
                <a:solidFill>
                  <a:srgbClr val="002060"/>
                </a:solidFill>
              </a:rPr>
              <a:t>3</a:t>
            </a:r>
            <a:endParaRPr lang="de-DE" b="1" dirty="0">
              <a:solidFill>
                <a:srgbClr val="002060"/>
              </a:solidFill>
            </a:endParaRPr>
          </a:p>
        </p:txBody>
      </p:sp>
      <p:sp>
        <p:nvSpPr>
          <p:cNvPr id="14" name="Textfeld 13">
            <a:extLst>
              <a:ext uri="{FF2B5EF4-FFF2-40B4-BE49-F238E27FC236}">
                <a16:creationId xmlns:a16="http://schemas.microsoft.com/office/drawing/2014/main" id="{2BC49CFF-8787-3400-B059-3DE3D3863482}"/>
              </a:ext>
            </a:extLst>
          </p:cNvPr>
          <p:cNvSpPr txBox="1"/>
          <p:nvPr/>
        </p:nvSpPr>
        <p:spPr>
          <a:xfrm>
            <a:off x="4213200" y="1292662"/>
            <a:ext cx="331200" cy="369332"/>
          </a:xfrm>
          <a:prstGeom prst="rect">
            <a:avLst/>
          </a:prstGeom>
          <a:noFill/>
        </p:spPr>
        <p:txBody>
          <a:bodyPr wrap="square" rtlCol="0">
            <a:spAutoFit/>
          </a:bodyPr>
          <a:lstStyle/>
          <a:p>
            <a:r>
              <a:rPr lang="fr-BE" b="1" dirty="0">
                <a:solidFill>
                  <a:srgbClr val="002060"/>
                </a:solidFill>
              </a:rPr>
              <a:t>4</a:t>
            </a:r>
            <a:endParaRPr lang="de-DE" b="1" dirty="0">
              <a:solidFill>
                <a:srgbClr val="002060"/>
              </a:solidFill>
            </a:endParaRPr>
          </a:p>
        </p:txBody>
      </p:sp>
      <p:sp>
        <p:nvSpPr>
          <p:cNvPr id="16" name="Textfeld 15">
            <a:extLst>
              <a:ext uri="{FF2B5EF4-FFF2-40B4-BE49-F238E27FC236}">
                <a16:creationId xmlns:a16="http://schemas.microsoft.com/office/drawing/2014/main" id="{4B61E308-69F1-CB34-0EF7-4280D79A752F}"/>
              </a:ext>
            </a:extLst>
          </p:cNvPr>
          <p:cNvSpPr txBox="1"/>
          <p:nvPr/>
        </p:nvSpPr>
        <p:spPr>
          <a:xfrm>
            <a:off x="4276604" y="366700"/>
            <a:ext cx="331200" cy="369332"/>
          </a:xfrm>
          <a:prstGeom prst="rect">
            <a:avLst/>
          </a:prstGeom>
          <a:noFill/>
        </p:spPr>
        <p:txBody>
          <a:bodyPr wrap="square" rtlCol="0">
            <a:spAutoFit/>
          </a:bodyPr>
          <a:lstStyle/>
          <a:p>
            <a:r>
              <a:rPr lang="fr-BE" b="1" dirty="0">
                <a:solidFill>
                  <a:srgbClr val="002060"/>
                </a:solidFill>
              </a:rPr>
              <a:t>5</a:t>
            </a:r>
            <a:endParaRPr lang="de-DE" b="1" dirty="0">
              <a:solidFill>
                <a:srgbClr val="002060"/>
              </a:solidFill>
            </a:endParaRPr>
          </a:p>
        </p:txBody>
      </p:sp>
      <p:sp>
        <p:nvSpPr>
          <p:cNvPr id="18" name="Textfeld 17">
            <a:extLst>
              <a:ext uri="{FF2B5EF4-FFF2-40B4-BE49-F238E27FC236}">
                <a16:creationId xmlns:a16="http://schemas.microsoft.com/office/drawing/2014/main" id="{4A92CA99-27B8-CEB0-F114-35C87067999F}"/>
              </a:ext>
            </a:extLst>
          </p:cNvPr>
          <p:cNvSpPr txBox="1"/>
          <p:nvPr/>
        </p:nvSpPr>
        <p:spPr>
          <a:xfrm>
            <a:off x="3087125" y="1656730"/>
            <a:ext cx="256175" cy="369332"/>
          </a:xfrm>
          <a:prstGeom prst="rect">
            <a:avLst/>
          </a:prstGeom>
          <a:noFill/>
        </p:spPr>
        <p:txBody>
          <a:bodyPr wrap="square" rtlCol="0">
            <a:spAutoFit/>
          </a:bodyPr>
          <a:lstStyle/>
          <a:p>
            <a:r>
              <a:rPr lang="fr-BE" b="1" dirty="0">
                <a:solidFill>
                  <a:srgbClr val="002060"/>
                </a:solidFill>
              </a:rPr>
              <a:t>6</a:t>
            </a:r>
            <a:endParaRPr lang="de-DE" b="1" dirty="0">
              <a:solidFill>
                <a:srgbClr val="002060"/>
              </a:solidFill>
            </a:endParaRPr>
          </a:p>
        </p:txBody>
      </p:sp>
      <p:sp>
        <p:nvSpPr>
          <p:cNvPr id="20" name="Textfeld 19">
            <a:extLst>
              <a:ext uri="{FF2B5EF4-FFF2-40B4-BE49-F238E27FC236}">
                <a16:creationId xmlns:a16="http://schemas.microsoft.com/office/drawing/2014/main" id="{FAEAA0CA-1E31-7544-18E4-0900420BCC03}"/>
              </a:ext>
            </a:extLst>
          </p:cNvPr>
          <p:cNvSpPr txBox="1"/>
          <p:nvPr/>
        </p:nvSpPr>
        <p:spPr>
          <a:xfrm>
            <a:off x="3798102" y="877164"/>
            <a:ext cx="331200" cy="369332"/>
          </a:xfrm>
          <a:prstGeom prst="rect">
            <a:avLst/>
          </a:prstGeom>
          <a:noFill/>
        </p:spPr>
        <p:txBody>
          <a:bodyPr wrap="square" rtlCol="0">
            <a:spAutoFit/>
          </a:bodyPr>
          <a:lstStyle/>
          <a:p>
            <a:r>
              <a:rPr lang="fr-BE" b="1" dirty="0">
                <a:solidFill>
                  <a:srgbClr val="002060"/>
                </a:solidFill>
              </a:rPr>
              <a:t>7</a:t>
            </a:r>
            <a:endParaRPr lang="de-DE" b="1" dirty="0">
              <a:solidFill>
                <a:srgbClr val="002060"/>
              </a:solidFill>
            </a:endParaRPr>
          </a:p>
        </p:txBody>
      </p:sp>
      <p:sp>
        <p:nvSpPr>
          <p:cNvPr id="22" name="Textfeld 21">
            <a:extLst>
              <a:ext uri="{FF2B5EF4-FFF2-40B4-BE49-F238E27FC236}">
                <a16:creationId xmlns:a16="http://schemas.microsoft.com/office/drawing/2014/main" id="{5FC5C437-53BC-3F88-21C6-5F6AD5D29CEB}"/>
              </a:ext>
            </a:extLst>
          </p:cNvPr>
          <p:cNvSpPr txBox="1"/>
          <p:nvPr/>
        </p:nvSpPr>
        <p:spPr>
          <a:xfrm>
            <a:off x="330076" y="641067"/>
            <a:ext cx="2671098" cy="646331"/>
          </a:xfrm>
          <a:prstGeom prst="rect">
            <a:avLst/>
          </a:prstGeom>
          <a:noFill/>
        </p:spPr>
        <p:txBody>
          <a:bodyPr wrap="square" rtlCol="0">
            <a:spAutoFit/>
          </a:bodyPr>
          <a:lstStyle/>
          <a:p>
            <a:r>
              <a:rPr lang="fr-BE" b="1" dirty="0" err="1">
                <a:solidFill>
                  <a:srgbClr val="002060"/>
                </a:solidFill>
              </a:rPr>
              <a:t>Unterirdische</a:t>
            </a:r>
            <a:r>
              <a:rPr lang="fr-BE" b="1" dirty="0">
                <a:solidFill>
                  <a:srgbClr val="002060"/>
                </a:solidFill>
              </a:rPr>
              <a:t> </a:t>
            </a:r>
            <a:r>
              <a:rPr lang="fr-BE" b="1" dirty="0" err="1">
                <a:solidFill>
                  <a:srgbClr val="002060"/>
                </a:solidFill>
              </a:rPr>
              <a:t>Regenrückhaltebecken</a:t>
            </a:r>
            <a:endParaRPr lang="de-DE" b="1" dirty="0">
              <a:solidFill>
                <a:srgbClr val="002060"/>
              </a:solidFill>
            </a:endParaRPr>
          </a:p>
        </p:txBody>
      </p:sp>
      <p:sp>
        <p:nvSpPr>
          <p:cNvPr id="24" name="Textfeld 23">
            <a:extLst>
              <a:ext uri="{FF2B5EF4-FFF2-40B4-BE49-F238E27FC236}">
                <a16:creationId xmlns:a16="http://schemas.microsoft.com/office/drawing/2014/main" id="{AA64B940-35A6-687D-2008-B273B6AB48FB}"/>
              </a:ext>
            </a:extLst>
          </p:cNvPr>
          <p:cNvSpPr txBox="1"/>
          <p:nvPr/>
        </p:nvSpPr>
        <p:spPr>
          <a:xfrm>
            <a:off x="4997450" y="3206847"/>
            <a:ext cx="2171423" cy="1384995"/>
          </a:xfrm>
          <a:prstGeom prst="rect">
            <a:avLst/>
          </a:prstGeom>
          <a:solidFill>
            <a:schemeClr val="bg1"/>
          </a:solidFill>
          <a:ln>
            <a:solidFill>
              <a:schemeClr val="accent1"/>
            </a:solidFill>
          </a:ln>
        </p:spPr>
        <p:txBody>
          <a:bodyPr wrap="square" rtlCol="0">
            <a:spAutoFit/>
          </a:bodyPr>
          <a:lstStyle/>
          <a:p>
            <a:r>
              <a:rPr lang="fr-BE" sz="1200" b="1" dirty="0">
                <a:solidFill>
                  <a:srgbClr val="002060"/>
                </a:solidFill>
              </a:rPr>
              <a:t>1 Am </a:t>
            </a:r>
            <a:r>
              <a:rPr lang="fr-BE" sz="1200" b="1" dirty="0" err="1">
                <a:solidFill>
                  <a:srgbClr val="002060"/>
                </a:solidFill>
              </a:rPr>
              <a:t>Flüsschen</a:t>
            </a:r>
            <a:endParaRPr lang="fr-BE" sz="1200" b="1" dirty="0">
              <a:solidFill>
                <a:srgbClr val="002060"/>
              </a:solidFill>
            </a:endParaRPr>
          </a:p>
          <a:p>
            <a:r>
              <a:rPr lang="fr-BE" sz="1200" b="1" dirty="0">
                <a:solidFill>
                  <a:srgbClr val="002060"/>
                </a:solidFill>
              </a:rPr>
              <a:t>2 Am </a:t>
            </a:r>
            <a:r>
              <a:rPr lang="fr-BE" sz="1200" b="1" dirty="0" err="1">
                <a:solidFill>
                  <a:srgbClr val="002060"/>
                </a:solidFill>
              </a:rPr>
              <a:t>Giesebruch</a:t>
            </a:r>
            <a:endParaRPr lang="fr-BE" sz="1200" b="1" dirty="0">
              <a:solidFill>
                <a:srgbClr val="002060"/>
              </a:solidFill>
            </a:endParaRPr>
          </a:p>
          <a:p>
            <a:r>
              <a:rPr lang="fr-BE" sz="1200" b="1" dirty="0">
                <a:solidFill>
                  <a:srgbClr val="002060"/>
                </a:solidFill>
              </a:rPr>
              <a:t>3 </a:t>
            </a:r>
            <a:r>
              <a:rPr lang="fr-BE" sz="1200" b="1" dirty="0" err="1">
                <a:solidFill>
                  <a:srgbClr val="002060"/>
                </a:solidFill>
              </a:rPr>
              <a:t>Auf</a:t>
            </a:r>
            <a:r>
              <a:rPr lang="fr-BE" sz="1200" b="1" dirty="0">
                <a:solidFill>
                  <a:srgbClr val="002060"/>
                </a:solidFill>
              </a:rPr>
              <a:t> der Roll </a:t>
            </a:r>
          </a:p>
          <a:p>
            <a:r>
              <a:rPr lang="fr-BE" sz="1200" b="1" dirty="0">
                <a:solidFill>
                  <a:srgbClr val="002060"/>
                </a:solidFill>
              </a:rPr>
              <a:t>4 </a:t>
            </a:r>
            <a:r>
              <a:rPr lang="fr-BE" sz="1200" b="1" dirty="0" err="1">
                <a:solidFill>
                  <a:srgbClr val="002060"/>
                </a:solidFill>
              </a:rPr>
              <a:t>Beginenweg</a:t>
            </a:r>
            <a:endParaRPr lang="fr-BE" sz="1200" b="1" dirty="0">
              <a:solidFill>
                <a:srgbClr val="002060"/>
              </a:solidFill>
            </a:endParaRPr>
          </a:p>
          <a:p>
            <a:r>
              <a:rPr lang="fr-BE" sz="1200" b="1" dirty="0">
                <a:solidFill>
                  <a:srgbClr val="002060"/>
                </a:solidFill>
              </a:rPr>
              <a:t>5 </a:t>
            </a:r>
            <a:r>
              <a:rPr lang="fr-BE" sz="1200" b="1" dirty="0" err="1">
                <a:solidFill>
                  <a:srgbClr val="002060"/>
                </a:solidFill>
              </a:rPr>
              <a:t>Bürgermeister</a:t>
            </a:r>
            <a:r>
              <a:rPr lang="fr-BE" sz="1200" b="1" dirty="0">
                <a:solidFill>
                  <a:srgbClr val="002060"/>
                </a:solidFill>
              </a:rPr>
              <a:t>-Esser-</a:t>
            </a:r>
            <a:r>
              <a:rPr lang="fr-BE" sz="1200" b="1" dirty="0" err="1">
                <a:solidFill>
                  <a:srgbClr val="002060"/>
                </a:solidFill>
              </a:rPr>
              <a:t>Straße</a:t>
            </a:r>
            <a:endParaRPr lang="fr-BE" sz="1200" b="1" dirty="0">
              <a:solidFill>
                <a:srgbClr val="002060"/>
              </a:solidFill>
            </a:endParaRPr>
          </a:p>
          <a:p>
            <a:r>
              <a:rPr lang="fr-BE" sz="1200" b="1" dirty="0">
                <a:solidFill>
                  <a:srgbClr val="002060"/>
                </a:solidFill>
              </a:rPr>
              <a:t>6 </a:t>
            </a:r>
            <a:r>
              <a:rPr lang="fr-BE" sz="1200" b="1" dirty="0" err="1">
                <a:solidFill>
                  <a:srgbClr val="002060"/>
                </a:solidFill>
              </a:rPr>
              <a:t>Nöreth</a:t>
            </a:r>
            <a:endParaRPr lang="fr-BE" sz="1200" b="1" dirty="0">
              <a:solidFill>
                <a:srgbClr val="002060"/>
              </a:solidFill>
            </a:endParaRPr>
          </a:p>
          <a:p>
            <a:r>
              <a:rPr lang="fr-BE" sz="1200" b="1" dirty="0">
                <a:solidFill>
                  <a:srgbClr val="002060"/>
                </a:solidFill>
              </a:rPr>
              <a:t>7 Von Asten </a:t>
            </a:r>
            <a:r>
              <a:rPr lang="fr-BE" sz="1200" b="1" dirty="0" err="1">
                <a:solidFill>
                  <a:srgbClr val="002060"/>
                </a:solidFill>
              </a:rPr>
              <a:t>Straße</a:t>
            </a:r>
            <a:endParaRPr lang="de-DE" sz="1200" b="1" dirty="0">
              <a:solidFill>
                <a:srgbClr val="002060"/>
              </a:solidFill>
            </a:endParaRPr>
          </a:p>
        </p:txBody>
      </p:sp>
    </p:spTree>
    <p:extLst>
      <p:ext uri="{BB962C8B-B14F-4D97-AF65-F5344CB8AC3E}">
        <p14:creationId xmlns:p14="http://schemas.microsoft.com/office/powerpoint/2010/main" val="13879045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EA241-D6A8-384E-7375-11CBF7466C81}"/>
            </a:ext>
          </a:extLst>
        </p:cNvPr>
        <p:cNvGrpSpPr/>
        <p:nvPr/>
      </p:nvGrpSpPr>
      <p:grpSpPr>
        <a:xfrm>
          <a:off x="0" y="0"/>
          <a:ext cx="0" cy="0"/>
          <a:chOff x="0" y="0"/>
          <a:chExt cx="0" cy="0"/>
        </a:xfrm>
      </p:grpSpPr>
      <p:pic>
        <p:nvPicPr>
          <p:cNvPr id="3" name="object 7">
            <a:extLst>
              <a:ext uri="{FF2B5EF4-FFF2-40B4-BE49-F238E27FC236}">
                <a16:creationId xmlns:a16="http://schemas.microsoft.com/office/drawing/2014/main" id="{1523DCCA-90BF-00B8-04BA-A8F05B78154C}"/>
              </a:ext>
            </a:extLst>
          </p:cNvPr>
          <p:cNvPicPr>
            <a:picLocks noChangeAspect="1"/>
          </p:cNvPicPr>
          <p:nvPr/>
        </p:nvPicPr>
        <p:blipFill>
          <a:blip r:embed="rId2"/>
          <a:stretch>
            <a:fillRect/>
          </a:stretch>
        </p:blipFill>
        <p:spPr>
          <a:xfrm>
            <a:off x="6016852" y="0"/>
            <a:ext cx="1543150" cy="1379756"/>
          </a:xfrm>
          <a:prstGeom prst="rect">
            <a:avLst/>
          </a:prstGeom>
          <a:noFill/>
          <a:ln cap="flat">
            <a:noFill/>
          </a:ln>
        </p:spPr>
      </p:pic>
      <p:pic>
        <p:nvPicPr>
          <p:cNvPr id="6" name="Grafik 5">
            <a:extLst>
              <a:ext uri="{FF2B5EF4-FFF2-40B4-BE49-F238E27FC236}">
                <a16:creationId xmlns:a16="http://schemas.microsoft.com/office/drawing/2014/main" id="{464F028A-9BDC-7C54-1BD7-BC49B7BE652F}"/>
              </a:ext>
            </a:extLst>
          </p:cNvPr>
          <p:cNvPicPr>
            <a:picLocks noChangeAspect="1"/>
          </p:cNvPicPr>
          <p:nvPr/>
        </p:nvPicPr>
        <p:blipFill>
          <a:blip r:embed="rId3"/>
          <a:stretch>
            <a:fillRect/>
          </a:stretch>
        </p:blipFill>
        <p:spPr>
          <a:xfrm rot="5400000">
            <a:off x="-33615" y="1631999"/>
            <a:ext cx="3539987" cy="2690715"/>
          </a:xfrm>
          <a:prstGeom prst="rect">
            <a:avLst/>
          </a:prstGeom>
        </p:spPr>
      </p:pic>
      <p:pic>
        <p:nvPicPr>
          <p:cNvPr id="9" name="Grafik 8">
            <a:extLst>
              <a:ext uri="{FF2B5EF4-FFF2-40B4-BE49-F238E27FC236}">
                <a16:creationId xmlns:a16="http://schemas.microsoft.com/office/drawing/2014/main" id="{6A27B380-BFAD-0B8B-9699-0450049D23E7}"/>
              </a:ext>
            </a:extLst>
          </p:cNvPr>
          <p:cNvPicPr>
            <a:picLocks noChangeAspect="1"/>
          </p:cNvPicPr>
          <p:nvPr/>
        </p:nvPicPr>
        <p:blipFill>
          <a:blip r:embed="rId4"/>
          <a:stretch>
            <a:fillRect/>
          </a:stretch>
        </p:blipFill>
        <p:spPr>
          <a:xfrm>
            <a:off x="3647609" y="1207363"/>
            <a:ext cx="2581415" cy="3539986"/>
          </a:xfrm>
          <a:prstGeom prst="rect">
            <a:avLst/>
          </a:prstGeom>
        </p:spPr>
      </p:pic>
      <p:sp>
        <p:nvSpPr>
          <p:cNvPr id="11" name="Textfeld 10">
            <a:extLst>
              <a:ext uri="{FF2B5EF4-FFF2-40B4-BE49-F238E27FC236}">
                <a16:creationId xmlns:a16="http://schemas.microsoft.com/office/drawing/2014/main" id="{B8B9D855-6121-82BA-167F-C62D80213ED8}"/>
              </a:ext>
            </a:extLst>
          </p:cNvPr>
          <p:cNvSpPr txBox="1"/>
          <p:nvPr/>
        </p:nvSpPr>
        <p:spPr>
          <a:xfrm>
            <a:off x="391021" y="742180"/>
            <a:ext cx="2247564" cy="369332"/>
          </a:xfrm>
          <a:prstGeom prst="rect">
            <a:avLst/>
          </a:prstGeom>
          <a:noFill/>
        </p:spPr>
        <p:txBody>
          <a:bodyPr wrap="square" rtlCol="0">
            <a:spAutoFit/>
          </a:bodyPr>
          <a:lstStyle/>
          <a:p>
            <a:r>
              <a:rPr lang="fr-BE" dirty="0"/>
              <a:t>Am </a:t>
            </a:r>
            <a:r>
              <a:rPr lang="fr-BE" dirty="0" err="1"/>
              <a:t>Flüsschen</a:t>
            </a:r>
            <a:r>
              <a:rPr lang="fr-BE" dirty="0"/>
              <a:t> </a:t>
            </a:r>
            <a:endParaRPr lang="de-DE" dirty="0"/>
          </a:p>
        </p:txBody>
      </p:sp>
      <p:sp>
        <p:nvSpPr>
          <p:cNvPr id="15" name="Textfeld 14">
            <a:extLst>
              <a:ext uri="{FF2B5EF4-FFF2-40B4-BE49-F238E27FC236}">
                <a16:creationId xmlns:a16="http://schemas.microsoft.com/office/drawing/2014/main" id="{F378EF45-89F6-1CAD-FBED-23D4E4CECCF6}"/>
              </a:ext>
            </a:extLst>
          </p:cNvPr>
          <p:cNvSpPr txBox="1"/>
          <p:nvPr/>
        </p:nvSpPr>
        <p:spPr>
          <a:xfrm>
            <a:off x="3647609" y="742180"/>
            <a:ext cx="2247564" cy="369332"/>
          </a:xfrm>
          <a:prstGeom prst="rect">
            <a:avLst/>
          </a:prstGeom>
          <a:noFill/>
        </p:spPr>
        <p:txBody>
          <a:bodyPr wrap="square" rtlCol="0">
            <a:spAutoFit/>
          </a:bodyPr>
          <a:lstStyle/>
          <a:p>
            <a:r>
              <a:rPr lang="fr-BE" dirty="0" err="1"/>
              <a:t>Auf</a:t>
            </a:r>
            <a:r>
              <a:rPr lang="fr-BE" dirty="0"/>
              <a:t> der Roll</a:t>
            </a:r>
            <a:endParaRPr lang="de-DE" dirty="0"/>
          </a:p>
        </p:txBody>
      </p:sp>
    </p:spTree>
    <p:extLst>
      <p:ext uri="{BB962C8B-B14F-4D97-AF65-F5344CB8AC3E}">
        <p14:creationId xmlns:p14="http://schemas.microsoft.com/office/powerpoint/2010/main" val="2967037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18445" y="1432599"/>
            <a:ext cx="6898975" cy="811761"/>
          </a:xfrm>
          <a:prstGeom prst="rect">
            <a:avLst/>
          </a:prstGeom>
        </p:spPr>
        <p:txBody>
          <a:bodyPr vert="horz" wrap="square" lIns="0" tIns="16510" rIns="0" bIns="0" rtlCol="0">
            <a:spAutoFit/>
          </a:bodyPr>
          <a:lstStyle/>
          <a:p>
            <a:pPr marL="12700">
              <a:lnSpc>
                <a:spcPts val="3080"/>
              </a:lnSpc>
              <a:spcBef>
                <a:spcPts val="130"/>
              </a:spcBef>
              <a:tabLst>
                <a:tab pos="1150620" algn="l"/>
              </a:tabLst>
            </a:pPr>
            <a:br>
              <a:rPr lang="de-DE" noProof="0" dirty="0"/>
            </a:br>
            <a:endParaRPr lang="de-DE" spc="-500" noProof="0" dirty="0"/>
          </a:p>
        </p:txBody>
      </p:sp>
      <p:grpSp>
        <p:nvGrpSpPr>
          <p:cNvPr id="5" name="object 5"/>
          <p:cNvGrpSpPr/>
          <p:nvPr/>
        </p:nvGrpSpPr>
        <p:grpSpPr>
          <a:xfrm>
            <a:off x="-1" y="-6517"/>
            <a:ext cx="7562267" cy="5283602"/>
            <a:chOff x="-1" y="-54845"/>
            <a:chExt cx="7562267" cy="5283602"/>
          </a:xfrm>
        </p:grpSpPr>
        <p:pic>
          <p:nvPicPr>
            <p:cNvPr id="6" name="object 6"/>
            <p:cNvPicPr/>
            <p:nvPr/>
          </p:nvPicPr>
          <p:blipFill>
            <a:blip r:embed="rId2" cstate="print"/>
            <a:stretch>
              <a:fillRect/>
            </a:stretch>
          </p:blipFill>
          <p:spPr>
            <a:xfrm>
              <a:off x="-1" y="4283865"/>
              <a:ext cx="836891" cy="944892"/>
            </a:xfrm>
            <a:prstGeom prst="rect">
              <a:avLst/>
            </a:prstGeom>
          </p:spPr>
        </p:pic>
        <p:pic>
          <p:nvPicPr>
            <p:cNvPr id="7" name="object 7"/>
            <p:cNvPicPr/>
            <p:nvPr/>
          </p:nvPicPr>
          <p:blipFill>
            <a:blip r:embed="rId3" cstate="print"/>
            <a:stretch>
              <a:fillRect/>
            </a:stretch>
          </p:blipFill>
          <p:spPr>
            <a:xfrm>
              <a:off x="6019115" y="-54845"/>
              <a:ext cx="1543151" cy="1379753"/>
            </a:xfrm>
            <a:prstGeom prst="rect">
              <a:avLst/>
            </a:prstGeom>
          </p:spPr>
        </p:pic>
      </p:grpSp>
      <p:sp>
        <p:nvSpPr>
          <p:cNvPr id="11" name="object 4">
            <a:extLst>
              <a:ext uri="{FF2B5EF4-FFF2-40B4-BE49-F238E27FC236}">
                <a16:creationId xmlns:a16="http://schemas.microsoft.com/office/drawing/2014/main" id="{675EB774-CD0C-4A78-8E8D-76C80A231577}"/>
              </a:ext>
            </a:extLst>
          </p:cNvPr>
          <p:cNvSpPr txBox="1"/>
          <p:nvPr/>
        </p:nvSpPr>
        <p:spPr>
          <a:xfrm>
            <a:off x="654050" y="1260246"/>
            <a:ext cx="4385945" cy="288349"/>
          </a:xfrm>
          <a:prstGeom prst="rect">
            <a:avLst/>
          </a:prstGeom>
        </p:spPr>
        <p:txBody>
          <a:bodyPr vert="horz" wrap="square" lIns="0" tIns="5080" rIns="0" bIns="0" rtlCol="0">
            <a:spAutoFit/>
          </a:bodyPr>
          <a:lstStyle/>
          <a:p>
            <a:pPr marL="241300" marR="5080" lvl="0" indent="-228600" algn="l" defTabSz="914400" rtl="0" eaLnBrk="1" fontAlgn="auto" latinLnBrk="0" hangingPunct="1">
              <a:lnSpc>
                <a:spcPct val="150000"/>
              </a:lnSpc>
              <a:spcBef>
                <a:spcPts val="40"/>
              </a:spcBef>
              <a:spcAft>
                <a:spcPts val="0"/>
              </a:spcAft>
              <a:buClrTx/>
              <a:buSzTx/>
              <a:buFont typeface="+mj-lt"/>
              <a:buAutoNum type="arabicParenR"/>
              <a:tabLst/>
              <a:defRPr/>
            </a:pPr>
            <a:endParaRPr kumimoji="0" lang="de-DE" sz="1400" b="0" i="0" u="none" strike="noStrike" kern="1200" cap="none" spc="0" normalizeH="0" baseline="0" noProof="0">
              <a:ln>
                <a:noFill/>
              </a:ln>
              <a:solidFill>
                <a:prstClr val="black"/>
              </a:solidFill>
              <a:effectLst/>
              <a:uLnTx/>
              <a:uFillTx/>
              <a:latin typeface="Arial"/>
              <a:ea typeface="+mn-ea"/>
              <a:cs typeface="Arial"/>
            </a:endParaRPr>
          </a:p>
        </p:txBody>
      </p:sp>
      <p:cxnSp>
        <p:nvCxnSpPr>
          <p:cNvPr id="30" name="Gerade Verbindung mit Pfeil 29">
            <a:extLst>
              <a:ext uri="{FF2B5EF4-FFF2-40B4-BE49-F238E27FC236}">
                <a16:creationId xmlns:a16="http://schemas.microsoft.com/office/drawing/2014/main" id="{BE2BBB12-1E9B-4260-AD16-1D108876D0BE}"/>
              </a:ext>
            </a:extLst>
          </p:cNvPr>
          <p:cNvCxnSpPr>
            <a:cxnSpLocks/>
          </p:cNvCxnSpPr>
          <p:nvPr/>
        </p:nvCxnSpPr>
        <p:spPr>
          <a:xfrm flipV="1">
            <a:off x="119275" y="2647944"/>
            <a:ext cx="1928711" cy="6871"/>
          </a:xfrm>
          <a:prstGeom prst="straightConnector1">
            <a:avLst/>
          </a:prstGeom>
          <a:ln w="57150">
            <a:solidFill>
              <a:srgbClr val="6D6E71"/>
            </a:solidFill>
            <a:tailEnd type="triangle"/>
          </a:ln>
        </p:spPr>
        <p:style>
          <a:lnRef idx="1">
            <a:schemeClr val="accent1"/>
          </a:lnRef>
          <a:fillRef idx="0">
            <a:schemeClr val="accent1"/>
          </a:fillRef>
          <a:effectRef idx="0">
            <a:schemeClr val="accent1"/>
          </a:effectRef>
          <a:fontRef idx="minor">
            <a:schemeClr val="tx1"/>
          </a:fontRef>
        </p:style>
      </p:cxnSp>
      <p:sp>
        <p:nvSpPr>
          <p:cNvPr id="19" name="Textfeld 18">
            <a:extLst>
              <a:ext uri="{FF2B5EF4-FFF2-40B4-BE49-F238E27FC236}">
                <a16:creationId xmlns:a16="http://schemas.microsoft.com/office/drawing/2014/main" id="{91239620-B546-C9D5-B92D-64A431486945}"/>
              </a:ext>
            </a:extLst>
          </p:cNvPr>
          <p:cNvSpPr txBox="1"/>
          <p:nvPr/>
        </p:nvSpPr>
        <p:spPr>
          <a:xfrm>
            <a:off x="13844" y="2310198"/>
            <a:ext cx="876350" cy="276999"/>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6D6E71"/>
                </a:solidFill>
                <a:effectLst/>
                <a:uLnTx/>
                <a:uFillTx/>
                <a:latin typeface="Calibri"/>
                <a:ea typeface="Calibri"/>
                <a:cs typeface="Calibri"/>
              </a:rPr>
              <a:t>12/2025</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25" name="Textfeld 24">
            <a:extLst>
              <a:ext uri="{FF2B5EF4-FFF2-40B4-BE49-F238E27FC236}">
                <a16:creationId xmlns:a16="http://schemas.microsoft.com/office/drawing/2014/main" id="{33E81FA4-0879-7A76-A616-A2299AAFF533}"/>
              </a:ext>
            </a:extLst>
          </p:cNvPr>
          <p:cNvSpPr txBox="1"/>
          <p:nvPr/>
        </p:nvSpPr>
        <p:spPr>
          <a:xfrm>
            <a:off x="762030" y="2310197"/>
            <a:ext cx="1250732" cy="276999"/>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6D6E71"/>
                </a:solidFill>
                <a:effectLst/>
                <a:uLnTx/>
                <a:uFillTx/>
                <a:latin typeface="Calibri"/>
                <a:ea typeface="Calibri"/>
                <a:cs typeface="Calibri"/>
              </a:rPr>
              <a:t>02/2026</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26" name="Textfeld 25">
            <a:extLst>
              <a:ext uri="{FF2B5EF4-FFF2-40B4-BE49-F238E27FC236}">
                <a16:creationId xmlns:a16="http://schemas.microsoft.com/office/drawing/2014/main" id="{C18A815D-1864-D8ED-2F6C-032A36BC2A42}"/>
              </a:ext>
            </a:extLst>
          </p:cNvPr>
          <p:cNvSpPr txBox="1"/>
          <p:nvPr/>
        </p:nvSpPr>
        <p:spPr>
          <a:xfrm>
            <a:off x="2561821" y="2318416"/>
            <a:ext cx="1250732" cy="276999"/>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srgbClr val="6D6E71"/>
                </a:solidFill>
                <a:effectLst/>
                <a:uLnTx/>
                <a:uFillTx/>
                <a:latin typeface="Calibri"/>
                <a:ea typeface="Calibri"/>
                <a:cs typeface="Calibri"/>
              </a:rPr>
              <a:t>04/2026</a:t>
            </a:r>
            <a:endParaRPr kumimoji="0" lang="de-DE" sz="1600" b="0" i="0" u="none" strike="noStrike" kern="1200" cap="none" spc="0" normalizeH="0" baseline="0" noProof="0">
              <a:ln>
                <a:noFill/>
              </a:ln>
              <a:solidFill>
                <a:prstClr val="black"/>
              </a:solidFill>
              <a:effectLst/>
              <a:uLnTx/>
              <a:uFillTx/>
              <a:latin typeface="Calibri"/>
              <a:ea typeface="+mn-ea"/>
              <a:cs typeface="+mn-cs"/>
            </a:endParaRPr>
          </a:p>
        </p:txBody>
      </p:sp>
      <p:sp>
        <p:nvSpPr>
          <p:cNvPr id="41" name="Textfeld 40">
            <a:extLst>
              <a:ext uri="{FF2B5EF4-FFF2-40B4-BE49-F238E27FC236}">
                <a16:creationId xmlns:a16="http://schemas.microsoft.com/office/drawing/2014/main" id="{569CA12C-7DD6-D8A2-FCD4-4BFD3B9CBB7D}"/>
              </a:ext>
            </a:extLst>
          </p:cNvPr>
          <p:cNvSpPr txBox="1"/>
          <p:nvPr/>
        </p:nvSpPr>
        <p:spPr>
          <a:xfrm>
            <a:off x="1689599" y="2298649"/>
            <a:ext cx="996113" cy="276999"/>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6D6E71"/>
                </a:solidFill>
                <a:effectLst/>
                <a:uLnTx/>
                <a:uFillTx/>
                <a:latin typeface="Calibri"/>
                <a:ea typeface="Calibri"/>
                <a:cs typeface="Calibri"/>
              </a:rPr>
              <a:t>03/2026</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2" name="Textfeld 41">
            <a:extLst>
              <a:ext uri="{FF2B5EF4-FFF2-40B4-BE49-F238E27FC236}">
                <a16:creationId xmlns:a16="http://schemas.microsoft.com/office/drawing/2014/main" id="{F2D241A1-D885-FCEA-69B0-00EC6206E3F5}"/>
              </a:ext>
            </a:extLst>
          </p:cNvPr>
          <p:cNvSpPr txBox="1"/>
          <p:nvPr/>
        </p:nvSpPr>
        <p:spPr>
          <a:xfrm>
            <a:off x="3617532" y="2310199"/>
            <a:ext cx="1250732" cy="276999"/>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6D6E71"/>
                </a:solidFill>
                <a:effectLst/>
                <a:uLnTx/>
                <a:uFillTx/>
                <a:latin typeface="Calibri"/>
                <a:ea typeface="Calibri"/>
                <a:cs typeface="Calibri"/>
              </a:rPr>
              <a:t>08/2026</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Textfeld 42">
            <a:extLst>
              <a:ext uri="{FF2B5EF4-FFF2-40B4-BE49-F238E27FC236}">
                <a16:creationId xmlns:a16="http://schemas.microsoft.com/office/drawing/2014/main" id="{BE2D2FD1-4AA6-B069-6C70-93ABDA209BD1}"/>
              </a:ext>
            </a:extLst>
          </p:cNvPr>
          <p:cNvSpPr txBox="1"/>
          <p:nvPr/>
        </p:nvSpPr>
        <p:spPr>
          <a:xfrm>
            <a:off x="4479766" y="2334853"/>
            <a:ext cx="1250732" cy="276999"/>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6D6E71"/>
                </a:solidFill>
                <a:effectLst/>
                <a:uLnTx/>
                <a:uFillTx/>
                <a:latin typeface="Calibri"/>
                <a:ea typeface="Calibri"/>
                <a:cs typeface="Calibri"/>
              </a:rPr>
              <a:t>10/2026</a:t>
            </a:r>
            <a:endParaRPr kumimoji="0" lang="de-DE"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Textfeld 43">
            <a:extLst>
              <a:ext uri="{FF2B5EF4-FFF2-40B4-BE49-F238E27FC236}">
                <a16:creationId xmlns:a16="http://schemas.microsoft.com/office/drawing/2014/main" id="{2B64B83C-43EB-BE82-BC73-0F21CF9F864B}"/>
              </a:ext>
            </a:extLst>
          </p:cNvPr>
          <p:cNvSpPr txBox="1"/>
          <p:nvPr/>
        </p:nvSpPr>
        <p:spPr>
          <a:xfrm>
            <a:off x="5262119" y="2241493"/>
            <a:ext cx="1250732" cy="461665"/>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srgbClr val="6D6E71"/>
                </a:solidFill>
                <a:effectLst/>
                <a:uLnTx/>
                <a:uFillTx/>
                <a:latin typeface="Calibri"/>
                <a:ea typeface="Calibri"/>
                <a:cs typeface="Calibri"/>
              </a:rPr>
              <a:t>Frühjahr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srgbClr val="6D6E71"/>
                </a:solidFill>
                <a:effectLst/>
                <a:uLnTx/>
                <a:uFillTx/>
                <a:latin typeface="Calibri"/>
                <a:ea typeface="Calibri"/>
                <a:cs typeface="Calibri"/>
              </a:rPr>
              <a:t>2027</a:t>
            </a:r>
          </a:p>
        </p:txBody>
      </p:sp>
      <p:sp>
        <p:nvSpPr>
          <p:cNvPr id="46" name="Textfeld 45">
            <a:extLst>
              <a:ext uri="{FF2B5EF4-FFF2-40B4-BE49-F238E27FC236}">
                <a16:creationId xmlns:a16="http://schemas.microsoft.com/office/drawing/2014/main" id="{D149124E-1F58-5817-7870-17496A04318A}"/>
              </a:ext>
            </a:extLst>
          </p:cNvPr>
          <p:cNvSpPr txBox="1"/>
          <p:nvPr/>
        </p:nvSpPr>
        <p:spPr>
          <a:xfrm>
            <a:off x="-144049" y="2754163"/>
            <a:ext cx="111613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a:ln>
                  <a:noFill/>
                </a:ln>
                <a:solidFill>
                  <a:srgbClr val="6D6E71"/>
                </a:solidFill>
                <a:effectLst/>
                <a:uLnTx/>
                <a:uFillTx/>
                <a:latin typeface="Calibri"/>
                <a:ea typeface="Calibri"/>
                <a:cs typeface="Calibri"/>
              </a:rPr>
              <a:t>Stadtrat</a:t>
            </a:r>
            <a:endParaRPr kumimoji="0" lang="de-DE" sz="1100" b="0" i="0" u="none" strike="noStrike" kern="1200" cap="none" spc="0" normalizeH="0" baseline="0" noProof="0">
              <a:ln>
                <a:noFill/>
              </a:ln>
              <a:solidFill>
                <a:prstClr val="black"/>
              </a:solidFill>
              <a:effectLst/>
              <a:uLnTx/>
              <a:uFillTx/>
              <a:latin typeface="Calibri"/>
              <a:ea typeface="Calibri"/>
              <a:cs typeface="Calibri"/>
            </a:endParaRPr>
          </a:p>
        </p:txBody>
      </p:sp>
      <p:sp>
        <p:nvSpPr>
          <p:cNvPr id="47" name="Textfeld 46">
            <a:extLst>
              <a:ext uri="{FF2B5EF4-FFF2-40B4-BE49-F238E27FC236}">
                <a16:creationId xmlns:a16="http://schemas.microsoft.com/office/drawing/2014/main" id="{B6F1E58F-C5B7-6BBE-A0EE-85A9D7C7A7D1}"/>
              </a:ext>
            </a:extLst>
          </p:cNvPr>
          <p:cNvSpPr txBox="1"/>
          <p:nvPr/>
        </p:nvSpPr>
        <p:spPr>
          <a:xfrm>
            <a:off x="790883" y="2754163"/>
            <a:ext cx="1794856"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de-DE" sz="1100" b="0" i="0" u="none" strike="noStrike" kern="1200" cap="none" spc="0" normalizeH="0" baseline="0" noProof="0" dirty="0">
                <a:ln>
                  <a:noFill/>
                </a:ln>
                <a:solidFill>
                  <a:srgbClr val="6D6E71"/>
                </a:solidFill>
                <a:effectLst/>
                <a:uLnTx/>
                <a:uFillTx/>
                <a:latin typeface="Calibri"/>
                <a:ea typeface="Calibri"/>
                <a:cs typeface="Calibri"/>
              </a:rPr>
              <a:t>Erhalt der Baugenehmigung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rgbClr val="6D6E71"/>
                </a:solidFill>
                <a:effectLst/>
                <a:uLnTx/>
                <a:uFillTx/>
                <a:latin typeface="Calibri"/>
                <a:ea typeface="Calibri"/>
                <a:cs typeface="Calibri"/>
              </a:rPr>
              <a:t> (Baumallee) </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de-DE" sz="1100" b="0" i="0" u="none" strike="noStrike" kern="1200" cap="none" spc="0" normalizeH="0" baseline="0" noProof="0" dirty="0">
                <a:ln>
                  <a:noFill/>
                </a:ln>
                <a:solidFill>
                  <a:srgbClr val="6D6E71"/>
                </a:solidFill>
                <a:effectLst/>
                <a:uLnTx/>
                <a:uFillTx/>
                <a:latin typeface="Calibri"/>
                <a:ea typeface="Calibri"/>
                <a:cs typeface="Calibri"/>
              </a:rPr>
              <a:t>Start der Fällungen &amp; Verpflanzungen</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de-DE" sz="1100" b="0" i="0" u="none" strike="noStrike" kern="1200" cap="none" spc="0" normalizeH="0" baseline="0" noProof="0" dirty="0">
                <a:ln>
                  <a:noFill/>
                </a:ln>
                <a:solidFill>
                  <a:srgbClr val="6D6E71"/>
                </a:solidFill>
                <a:effectLst/>
                <a:uLnTx/>
                <a:uFillTx/>
                <a:latin typeface="Calibri"/>
                <a:ea typeface="Calibri"/>
                <a:cs typeface="Calibri"/>
              </a:rPr>
              <a:t>Kanal- und Straßenbau: Ausschreibung der Arbeiten </a:t>
            </a:r>
          </a:p>
        </p:txBody>
      </p:sp>
      <p:sp>
        <p:nvSpPr>
          <p:cNvPr id="48" name="Textfeld 47">
            <a:extLst>
              <a:ext uri="{FF2B5EF4-FFF2-40B4-BE49-F238E27FC236}">
                <a16:creationId xmlns:a16="http://schemas.microsoft.com/office/drawing/2014/main" id="{8DD48AD1-DEBA-9A70-DD51-84BD38053F68}"/>
              </a:ext>
            </a:extLst>
          </p:cNvPr>
          <p:cNvSpPr txBox="1"/>
          <p:nvPr/>
        </p:nvSpPr>
        <p:spPr>
          <a:xfrm>
            <a:off x="2434784" y="2669471"/>
            <a:ext cx="2315081"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de-DE" sz="1100" b="0" i="0" u="none" strike="noStrike" kern="1200" cap="none" spc="0" normalizeH="0" baseline="0" noProof="0" dirty="0">
                <a:ln>
                  <a:noFill/>
                </a:ln>
                <a:solidFill>
                  <a:srgbClr val="6D6E71"/>
                </a:solidFill>
                <a:effectLst/>
                <a:uLnTx/>
                <a:uFillTx/>
                <a:latin typeface="Calibri"/>
                <a:ea typeface="Calibri"/>
                <a:cs typeface="Calibri"/>
              </a:rPr>
              <a:t>Hinterlegung der Angebote ist erfolgt </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kumimoji="0" lang="de-DE" sz="1100" b="0" i="0" u="none" strike="noStrike" kern="1200" cap="none" spc="0" normalizeH="0" baseline="0" noProof="0" dirty="0">
                <a:ln>
                  <a:noFill/>
                </a:ln>
                <a:solidFill>
                  <a:srgbClr val="6D6E71"/>
                </a:solidFill>
                <a:effectLst/>
                <a:uLnTx/>
                <a:uFillTx/>
                <a:latin typeface="Calibri"/>
                <a:ea typeface="Calibri"/>
                <a:cs typeface="Calibri"/>
              </a:rPr>
              <a:t>Auftragsvergabe</a:t>
            </a:r>
            <a:r>
              <a:rPr lang="de-DE" sz="1100" dirty="0">
                <a:solidFill>
                  <a:srgbClr val="6D6E71"/>
                </a:solidFill>
                <a:latin typeface="Calibri"/>
                <a:ea typeface="Calibri"/>
                <a:cs typeface="Calibri"/>
              </a:rPr>
              <a:t>  an die Firma </a:t>
            </a:r>
            <a:r>
              <a:rPr lang="de-DE" sz="1100" dirty="0" err="1">
                <a:solidFill>
                  <a:srgbClr val="6D6E71"/>
                </a:solidFill>
                <a:latin typeface="Calibri"/>
                <a:ea typeface="Calibri"/>
                <a:cs typeface="Calibri"/>
              </a:rPr>
              <a:t>Maraite</a:t>
            </a:r>
            <a:r>
              <a:rPr lang="de-DE" sz="1100" dirty="0">
                <a:solidFill>
                  <a:srgbClr val="6D6E71"/>
                </a:solidFill>
                <a:latin typeface="Calibri"/>
                <a:ea typeface="Calibri"/>
                <a:cs typeface="Calibri"/>
              </a:rPr>
              <a:t> </a:t>
            </a:r>
            <a:r>
              <a:rPr kumimoji="0" lang="de-DE" sz="1100" b="0" i="0" u="none" strike="noStrike" kern="1200" cap="none" spc="0" normalizeH="0" baseline="0" noProof="0" dirty="0">
                <a:ln>
                  <a:noFill/>
                </a:ln>
                <a:solidFill>
                  <a:srgbClr val="6D6E71"/>
                </a:solidFill>
                <a:effectLst/>
                <a:uLnTx/>
                <a:uFillTx/>
                <a:latin typeface="Calibri"/>
                <a:ea typeface="Calibri"/>
                <a:cs typeface="Calibri"/>
              </a:rPr>
              <a:t>ist durch die AIDE erfolgt</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de-DE" sz="1100" dirty="0">
                <a:solidFill>
                  <a:srgbClr val="6D6E71"/>
                </a:solidFill>
                <a:latin typeface="Calibri"/>
                <a:ea typeface="Calibri"/>
                <a:cs typeface="Calibri"/>
              </a:rPr>
              <a:t>Eine erste Versammlung hat stattgefunden</a:t>
            </a:r>
            <a:endParaRPr kumimoji="0" lang="de-DE" sz="1100" b="0" i="0" u="none" strike="noStrike" kern="1200" cap="none" spc="0" normalizeH="0" baseline="0" noProof="0" dirty="0">
              <a:ln>
                <a:noFill/>
              </a:ln>
              <a:solidFill>
                <a:srgbClr val="6D6E71"/>
              </a:solidFill>
              <a:effectLst/>
              <a:uLnTx/>
              <a:uFillTx/>
              <a:latin typeface="Calibri"/>
              <a:ea typeface="Calibri"/>
              <a:cs typeface="Calibri"/>
            </a:endParaRPr>
          </a:p>
        </p:txBody>
      </p:sp>
      <p:sp>
        <p:nvSpPr>
          <p:cNvPr id="51" name="Textfeld 50">
            <a:extLst>
              <a:ext uri="{FF2B5EF4-FFF2-40B4-BE49-F238E27FC236}">
                <a16:creationId xmlns:a16="http://schemas.microsoft.com/office/drawing/2014/main" id="{D79FBEA4-3402-58C6-37A2-79113F4386FC}"/>
              </a:ext>
            </a:extLst>
          </p:cNvPr>
          <p:cNvSpPr txBox="1"/>
          <p:nvPr/>
        </p:nvSpPr>
        <p:spPr>
          <a:xfrm>
            <a:off x="1887492" y="1562251"/>
            <a:ext cx="2805405"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6D6E71"/>
                </a:solidFill>
                <a:effectLst/>
                <a:uLnTx/>
                <a:uFillTx/>
                <a:latin typeface="Calibri"/>
                <a:ea typeface="Calibri"/>
                <a:cs typeface="Calibri"/>
              </a:rPr>
              <a:t>Versorgerarbeiten (SWDE, ORES, </a:t>
            </a:r>
            <a:r>
              <a:rPr kumimoji="0" lang="de-DE" sz="1200" b="0" i="0" u="none" strike="noStrike" kern="1200" cap="none" spc="0" normalizeH="0" baseline="0" noProof="0" dirty="0" err="1">
                <a:ln>
                  <a:noFill/>
                </a:ln>
                <a:solidFill>
                  <a:srgbClr val="6D6E71"/>
                </a:solidFill>
                <a:effectLst/>
                <a:uLnTx/>
                <a:uFillTx/>
                <a:latin typeface="Calibri"/>
                <a:ea typeface="Calibri"/>
                <a:cs typeface="Calibri"/>
              </a:rPr>
              <a:t>GOfiber</a:t>
            </a:r>
            <a:r>
              <a:rPr kumimoji="0" lang="de-DE" sz="1200" b="0" i="0" u="none" strike="noStrike" kern="1200" cap="none" spc="0" normalizeH="0" baseline="0" noProof="0" dirty="0">
                <a:ln>
                  <a:noFill/>
                </a:ln>
                <a:solidFill>
                  <a:srgbClr val="6D6E71"/>
                </a:solidFill>
                <a:effectLst/>
                <a:uLnTx/>
                <a:uFillTx/>
                <a:latin typeface="Calibri"/>
                <a:ea typeface="Calibri"/>
                <a:cs typeface="Calibri"/>
              </a:rPr>
              <a:t>)</a:t>
            </a:r>
          </a:p>
        </p:txBody>
      </p:sp>
      <p:pic>
        <p:nvPicPr>
          <p:cNvPr id="57" name="Grafik 56" descr="Verkehrsschild &quot;Baustelle&quot; nach StVO - VZ 123 kaufen">
            <a:extLst>
              <a:ext uri="{FF2B5EF4-FFF2-40B4-BE49-F238E27FC236}">
                <a16:creationId xmlns:a16="http://schemas.microsoft.com/office/drawing/2014/main" id="{9B311861-81A9-7092-FA28-DB7EE521287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477" b="89958" l="3819" r="96322">
                        <a14:foregroundMark x1="92645" y1="88967" x2="92645" y2="88967"/>
                        <a14:foregroundMark x1="3960" y1="87412" x2="3960" y2="87412"/>
                        <a14:foregroundMark x1="49081" y1="9618" x2="49081" y2="9618"/>
                        <a14:foregroundMark x1="44696" y1="61245" x2="21358" y2="80481"/>
                        <a14:foregroundMark x1="17115" y1="81330" x2="50495" y2="29844"/>
                        <a14:foregroundMark x1="50495" y1="29844" x2="76662" y2="77086"/>
                        <a14:foregroundMark x1="76662" y1="77086" x2="23338" y2="84583"/>
                        <a14:foregroundMark x1="23338" y1="84583" x2="55728" y2="43847"/>
                        <a14:foregroundMark x1="55728" y1="43847" x2="25743" y2="83734"/>
                        <a14:foregroundMark x1="25743" y1="83734" x2="59264" y2="78925"/>
                        <a14:foregroundMark x1="56294" y1="60537" x2="56294" y2="60537"/>
                        <a14:foregroundMark x1="57709" y1="55021" x2="58557" y2="67468"/>
                        <a14:foregroundMark x1="78925" y1="77511" x2="81754" y2="80481"/>
                        <a14:foregroundMark x1="80339" y1="80481" x2="82461" y2="80481"/>
                        <a14:foregroundMark x1="82461" y1="80481" x2="64356" y2="82037"/>
                        <a14:foregroundMark x1="35926" y1="78925" x2="43281" y2="64356"/>
                        <a14:foregroundMark x1="51202" y1="78925" x2="56294" y2="75955"/>
                        <a14:foregroundMark x1="54173" y1="61245" x2="63649" y2="62801"/>
                        <a14:foregroundMark x1="55587" y1="61952" x2="60679" y2="54314"/>
                        <a14:foregroundMark x1="47525" y1="65064" x2="59264" y2="70438"/>
                        <a14:foregroundMark x1="45403" y1="57426" x2="33805" y2="69731"/>
                        <a14:foregroundMark x1="46818" y1="62801" x2="47525" y2="38897"/>
                        <a14:foregroundMark x1="49081" y1="71287" x2="51909" y2="71994"/>
                        <a14:foregroundMark x1="51202" y1="74399" x2="51909" y2="78218"/>
                        <a14:foregroundMark x1="32390" y1="69731" x2="37341" y2="61952"/>
                        <a14:foregroundMark x1="43281" y1="53465" x2="39604" y2="58133"/>
                        <a14:foregroundMark x1="41726" y1="52051" x2="41018" y2="58982"/>
                        <a14:foregroundMark x1="43989" y1="51202" x2="43989" y2="51202"/>
                        <a14:foregroundMark x1="94908" y1="85149" x2="96322" y2="89816"/>
                      </a14:backgroundRemoval>
                    </a14:imgEffect>
                  </a14:imgLayer>
                </a14:imgProps>
              </a:ext>
            </a:extLst>
          </a:blip>
          <a:stretch>
            <a:fillRect/>
          </a:stretch>
        </p:blipFill>
        <p:spPr>
          <a:xfrm>
            <a:off x="2587608" y="973991"/>
            <a:ext cx="595937" cy="580042"/>
          </a:xfrm>
          <a:prstGeom prst="rect">
            <a:avLst/>
          </a:prstGeom>
        </p:spPr>
      </p:pic>
      <p:pic>
        <p:nvPicPr>
          <p:cNvPr id="59" name="Grafik 58" descr="Was muss ich nach der baulichen und elektrotechnischen Fertigstellung der  Anlage noch beachten? « PV-Profis">
            <a:extLst>
              <a:ext uri="{FF2B5EF4-FFF2-40B4-BE49-F238E27FC236}">
                <a16:creationId xmlns:a16="http://schemas.microsoft.com/office/drawing/2014/main" id="{12F5003E-3D08-E656-50B6-6A92A4F6F158}"/>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foregroundMark x1="70815" y1="27917" x2="49356" y2="39167"/>
                        <a14:foregroundMark x1="71674" y1="30417" x2="53219" y2="49583"/>
                        <a14:foregroundMark x1="75107" y1="33750" x2="66524" y2="50417"/>
                        <a14:foregroundMark x1="70815" y1="47083" x2="76824" y2="61667"/>
                        <a14:foregroundMark x1="45064" y1="77500" x2="22747" y2="75417"/>
                        <a14:foregroundMark x1="37768" y1="60833" x2="39056" y2="72917"/>
                        <a14:foregroundMark x1="45064" y1="72917" x2="46352" y2="75417"/>
                        <a14:foregroundMark x1="47210" y1="79167" x2="33906" y2="83333"/>
                        <a14:foregroundMark x1="24464" y1="65000" x2="23605" y2="60000"/>
                        <a14:foregroundMark x1="19313" y1="58333" x2="19313" y2="58333"/>
                      </a14:backgroundRemoval>
                    </a14:imgEffect>
                  </a14:imgLayer>
                </a14:imgProps>
              </a:ext>
            </a:extLst>
          </a:blip>
          <a:srcRect l="2005" t="17147" r="6849"/>
          <a:stretch>
            <a:fillRect/>
          </a:stretch>
        </p:blipFill>
        <p:spPr>
          <a:xfrm>
            <a:off x="6978089" y="2036805"/>
            <a:ext cx="615718" cy="619045"/>
          </a:xfrm>
          <a:prstGeom prst="rect">
            <a:avLst/>
          </a:prstGeom>
        </p:spPr>
      </p:pic>
      <p:pic>
        <p:nvPicPr>
          <p:cNvPr id="3" name="Grafik 2" descr="Verkehrsschild &quot;Baustelle&quot; nach StVO - VZ 123 kaufen">
            <a:extLst>
              <a:ext uri="{FF2B5EF4-FFF2-40B4-BE49-F238E27FC236}">
                <a16:creationId xmlns:a16="http://schemas.microsoft.com/office/drawing/2014/main" id="{FF1C488C-8D15-CCAD-0837-29779562768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477" b="89958" l="3819" r="96322">
                        <a14:foregroundMark x1="92645" y1="88967" x2="92645" y2="88967"/>
                        <a14:foregroundMark x1="3960" y1="87412" x2="3960" y2="87412"/>
                        <a14:foregroundMark x1="49081" y1="9618" x2="49081" y2="9618"/>
                        <a14:foregroundMark x1="44696" y1="61245" x2="21358" y2="80481"/>
                        <a14:foregroundMark x1="17115" y1="81330" x2="50495" y2="29844"/>
                        <a14:foregroundMark x1="50495" y1="29844" x2="76662" y2="77086"/>
                        <a14:foregroundMark x1="76662" y1="77086" x2="23338" y2="84583"/>
                        <a14:foregroundMark x1="23338" y1="84583" x2="55728" y2="43847"/>
                        <a14:foregroundMark x1="55728" y1="43847" x2="25743" y2="83734"/>
                        <a14:foregroundMark x1="25743" y1="83734" x2="59264" y2="78925"/>
                        <a14:foregroundMark x1="56294" y1="60537" x2="56294" y2="60537"/>
                        <a14:foregroundMark x1="57709" y1="55021" x2="58557" y2="67468"/>
                        <a14:foregroundMark x1="78925" y1="77511" x2="81754" y2="80481"/>
                        <a14:foregroundMark x1="80339" y1="80481" x2="82461" y2="80481"/>
                        <a14:foregroundMark x1="82461" y1="80481" x2="64356" y2="82037"/>
                        <a14:foregroundMark x1="35926" y1="78925" x2="43281" y2="64356"/>
                        <a14:foregroundMark x1="51202" y1="78925" x2="56294" y2="75955"/>
                        <a14:foregroundMark x1="54173" y1="61245" x2="63649" y2="62801"/>
                        <a14:foregroundMark x1="55587" y1="61952" x2="60679" y2="54314"/>
                        <a14:foregroundMark x1="47525" y1="65064" x2="59264" y2="70438"/>
                        <a14:foregroundMark x1="45403" y1="57426" x2="33805" y2="69731"/>
                        <a14:foregroundMark x1="46818" y1="62801" x2="47525" y2="38897"/>
                        <a14:foregroundMark x1="49081" y1="71287" x2="51909" y2="71994"/>
                        <a14:foregroundMark x1="51202" y1="74399" x2="51909" y2="78218"/>
                        <a14:foregroundMark x1="32390" y1="69731" x2="37341" y2="61952"/>
                        <a14:foregroundMark x1="43281" y1="53465" x2="39604" y2="58133"/>
                        <a14:foregroundMark x1="41726" y1="52051" x2="41018" y2="58982"/>
                        <a14:foregroundMark x1="43989" y1="51202" x2="43989" y2="51202"/>
                        <a14:foregroundMark x1="94908" y1="85149" x2="96322" y2="89816"/>
                      </a14:backgroundRemoval>
                    </a14:imgEffect>
                  </a14:imgLayer>
                </a14:imgProps>
              </a:ext>
            </a:extLst>
          </a:blip>
          <a:stretch>
            <a:fillRect/>
          </a:stretch>
        </p:blipFill>
        <p:spPr>
          <a:xfrm>
            <a:off x="5225840" y="3242204"/>
            <a:ext cx="661645" cy="596481"/>
          </a:xfrm>
          <a:prstGeom prst="rect">
            <a:avLst/>
          </a:prstGeom>
        </p:spPr>
      </p:pic>
      <p:cxnSp>
        <p:nvCxnSpPr>
          <p:cNvPr id="10" name="Gerade Verbindung mit Pfeil 9">
            <a:extLst>
              <a:ext uri="{FF2B5EF4-FFF2-40B4-BE49-F238E27FC236}">
                <a16:creationId xmlns:a16="http://schemas.microsoft.com/office/drawing/2014/main" id="{4E08C798-978C-8FE1-39E1-CB7C9D8618F1}"/>
              </a:ext>
            </a:extLst>
          </p:cNvPr>
          <p:cNvCxnSpPr>
            <a:cxnSpLocks/>
          </p:cNvCxnSpPr>
          <p:nvPr/>
        </p:nvCxnSpPr>
        <p:spPr>
          <a:xfrm>
            <a:off x="2039468" y="1908707"/>
            <a:ext cx="2653429" cy="9742"/>
          </a:xfrm>
          <a:prstGeom prst="straightConnector1">
            <a:avLst/>
          </a:prstGeom>
          <a:ln w="57150">
            <a:solidFill>
              <a:srgbClr val="6D6E71"/>
            </a:solidFill>
            <a:tailEnd type="triangle"/>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E70F1692-2A80-413F-FE3B-201D855DF617}"/>
              </a:ext>
            </a:extLst>
          </p:cNvPr>
          <p:cNvSpPr txBox="1"/>
          <p:nvPr/>
        </p:nvSpPr>
        <p:spPr>
          <a:xfrm>
            <a:off x="712244" y="2000761"/>
            <a:ext cx="843496" cy="276999"/>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a:ln>
                  <a:noFill/>
                </a:ln>
                <a:solidFill>
                  <a:srgbClr val="6D6E71"/>
                </a:solidFill>
                <a:effectLst/>
                <a:uLnTx/>
                <a:uFillTx/>
                <a:latin typeface="Calibri"/>
                <a:ea typeface="Calibri"/>
                <a:cs typeface="Calibri"/>
              </a:rPr>
              <a:t>Phase 1</a:t>
            </a:r>
            <a:endParaRPr kumimoji="0" lang="de-DE"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feld 12">
            <a:extLst>
              <a:ext uri="{FF2B5EF4-FFF2-40B4-BE49-F238E27FC236}">
                <a16:creationId xmlns:a16="http://schemas.microsoft.com/office/drawing/2014/main" id="{B5F43FF1-2159-8DBC-96E1-6472C66F5CA4}"/>
              </a:ext>
            </a:extLst>
          </p:cNvPr>
          <p:cNvSpPr txBox="1"/>
          <p:nvPr/>
        </p:nvSpPr>
        <p:spPr>
          <a:xfrm>
            <a:off x="2047164" y="1967519"/>
            <a:ext cx="2580431" cy="461665"/>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a:ln>
                  <a:noFill/>
                </a:ln>
                <a:solidFill>
                  <a:srgbClr val="6D6E71"/>
                </a:solidFill>
                <a:effectLst/>
                <a:uLnTx/>
                <a:uFillTx/>
                <a:latin typeface="Calibri"/>
                <a:ea typeface="Calibri"/>
                <a:cs typeface="Calibri"/>
              </a:rPr>
              <a:t>Phase 2 (Fertigstellung bis Ende August)</a:t>
            </a:r>
            <a:endParaRPr kumimoji="0" lang="de-DE"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xtfeld 13">
            <a:extLst>
              <a:ext uri="{FF2B5EF4-FFF2-40B4-BE49-F238E27FC236}">
                <a16:creationId xmlns:a16="http://schemas.microsoft.com/office/drawing/2014/main" id="{D21E7AAA-7679-A961-94FE-5A013FEE8EC8}"/>
              </a:ext>
            </a:extLst>
          </p:cNvPr>
          <p:cNvSpPr txBox="1"/>
          <p:nvPr/>
        </p:nvSpPr>
        <p:spPr>
          <a:xfrm>
            <a:off x="5019416" y="1967885"/>
            <a:ext cx="843496" cy="276999"/>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srgbClr val="6D6E71"/>
                </a:solidFill>
                <a:effectLst/>
                <a:uLnTx/>
                <a:uFillTx/>
                <a:latin typeface="Calibri"/>
                <a:ea typeface="Calibri"/>
                <a:cs typeface="Calibri"/>
              </a:rPr>
              <a:t>Phase 3</a:t>
            </a:r>
            <a:endParaRPr kumimoji="0" lang="de-DE" sz="1200" b="1" i="0" u="none" strike="noStrike" kern="1200" cap="none" spc="0" normalizeH="0" baseline="0" noProof="0">
              <a:ln>
                <a:noFill/>
              </a:ln>
              <a:solidFill>
                <a:prstClr val="black"/>
              </a:solidFill>
              <a:effectLst/>
              <a:uLnTx/>
              <a:uFillTx/>
              <a:latin typeface="Calibri"/>
              <a:ea typeface="+mn-ea"/>
              <a:cs typeface="+mn-cs"/>
            </a:endParaRPr>
          </a:p>
        </p:txBody>
      </p:sp>
      <p:sp>
        <p:nvSpPr>
          <p:cNvPr id="15" name="Textfeld 14">
            <a:extLst>
              <a:ext uri="{FF2B5EF4-FFF2-40B4-BE49-F238E27FC236}">
                <a16:creationId xmlns:a16="http://schemas.microsoft.com/office/drawing/2014/main" id="{ADB99957-7572-6BC6-AE37-042562E39A3F}"/>
              </a:ext>
            </a:extLst>
          </p:cNvPr>
          <p:cNvSpPr txBox="1"/>
          <p:nvPr/>
        </p:nvSpPr>
        <p:spPr>
          <a:xfrm>
            <a:off x="4383361" y="2713068"/>
            <a:ext cx="2315082"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rgbClr val="6D6E71"/>
                </a:solidFill>
                <a:effectLst/>
                <a:uLnTx/>
                <a:uFillTx/>
                <a:latin typeface="Calibri"/>
                <a:ea typeface="Calibri"/>
                <a:cs typeface="Calibri"/>
              </a:rPr>
              <a:t>Arbeiten: Kanal- und </a:t>
            </a:r>
            <a:endParaRPr kumimoji="0" lang="de-DE" sz="1100" b="0" i="0" u="none" strike="noStrike" kern="1200" cap="none" spc="0" normalizeH="0" baseline="0" noProof="0" dirty="0">
              <a:ln>
                <a:noFill/>
              </a:ln>
              <a:solidFill>
                <a:srgbClr val="000000"/>
              </a:solidFill>
              <a:effectLst/>
              <a:uLnTx/>
              <a:uFillTx/>
              <a:latin typeface="Calibri"/>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rgbClr val="6D6E71"/>
                </a:solidFill>
                <a:effectLst/>
                <a:uLnTx/>
                <a:uFillTx/>
                <a:latin typeface="Calibri"/>
                <a:ea typeface="Calibri"/>
                <a:cs typeface="Calibri"/>
              </a:rPr>
              <a:t>Straßenbau (150 AT/ohne Winterunterbrechung)</a:t>
            </a:r>
            <a:endParaRPr kumimoji="0" lang="de-DE" sz="1100" b="0" i="0" u="none" strike="noStrike" kern="1200" cap="none" spc="0" normalizeH="0" baseline="0" noProof="0" dirty="0">
              <a:ln>
                <a:noFill/>
              </a:ln>
              <a:solidFill>
                <a:srgbClr val="000000"/>
              </a:solidFill>
              <a:effectLst/>
              <a:uLnTx/>
              <a:uFillTx/>
              <a:latin typeface="Calibri"/>
              <a:ea typeface="Calibri"/>
              <a:cs typeface="Calibri"/>
            </a:endParaRPr>
          </a:p>
        </p:txBody>
      </p:sp>
      <p:sp>
        <p:nvSpPr>
          <p:cNvPr id="16" name="Textfeld 15">
            <a:extLst>
              <a:ext uri="{FF2B5EF4-FFF2-40B4-BE49-F238E27FC236}">
                <a16:creationId xmlns:a16="http://schemas.microsoft.com/office/drawing/2014/main" id="{798A7030-1EE6-2C5B-C673-A3B7210FB226}"/>
              </a:ext>
            </a:extLst>
          </p:cNvPr>
          <p:cNvSpPr txBox="1"/>
          <p:nvPr/>
        </p:nvSpPr>
        <p:spPr>
          <a:xfrm>
            <a:off x="6010450" y="2334854"/>
            <a:ext cx="1250732" cy="276999"/>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a:ln>
                  <a:noFill/>
                </a:ln>
                <a:solidFill>
                  <a:srgbClr val="6D6E71"/>
                </a:solidFill>
                <a:effectLst/>
                <a:uLnTx/>
                <a:uFillTx/>
                <a:latin typeface="Calibri"/>
                <a:ea typeface="Calibri"/>
                <a:cs typeface="Calibri"/>
              </a:rPr>
              <a:t>11/2027</a:t>
            </a:r>
            <a:endParaRPr kumimoji="0" lang="de-DE" sz="16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feld 16">
            <a:extLst>
              <a:ext uri="{FF2B5EF4-FFF2-40B4-BE49-F238E27FC236}">
                <a16:creationId xmlns:a16="http://schemas.microsoft.com/office/drawing/2014/main" id="{05CED366-F457-2728-93C3-697285B5EB8C}"/>
              </a:ext>
            </a:extLst>
          </p:cNvPr>
          <p:cNvSpPr txBox="1"/>
          <p:nvPr/>
        </p:nvSpPr>
        <p:spPr>
          <a:xfrm>
            <a:off x="5757998" y="2713067"/>
            <a:ext cx="231508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a:ln>
                  <a:noFill/>
                </a:ln>
                <a:solidFill>
                  <a:srgbClr val="6D6E71"/>
                </a:solidFill>
                <a:effectLst/>
                <a:uLnTx/>
                <a:uFillTx/>
                <a:latin typeface="Calibri"/>
                <a:ea typeface="Calibri"/>
                <a:cs typeface="Calibri"/>
              </a:rPr>
              <a:t>Neupflanzungen </a:t>
            </a:r>
            <a:endParaRPr kumimoji="0" lang="de-DE"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18" name="Gerade Verbindung mit Pfeil 17">
            <a:extLst>
              <a:ext uri="{FF2B5EF4-FFF2-40B4-BE49-F238E27FC236}">
                <a16:creationId xmlns:a16="http://schemas.microsoft.com/office/drawing/2014/main" id="{0BFC8F14-C7EB-2D5A-5C58-36D536F82C6D}"/>
              </a:ext>
            </a:extLst>
          </p:cNvPr>
          <p:cNvCxnSpPr>
            <a:cxnSpLocks/>
          </p:cNvCxnSpPr>
          <p:nvPr/>
        </p:nvCxnSpPr>
        <p:spPr>
          <a:xfrm flipV="1">
            <a:off x="4818232" y="2674026"/>
            <a:ext cx="2613110" cy="4125"/>
          </a:xfrm>
          <a:prstGeom prst="straightConnector1">
            <a:avLst/>
          </a:prstGeom>
          <a:ln w="57150">
            <a:solidFill>
              <a:srgbClr val="6D6E71"/>
            </a:solidFill>
          </a:ln>
        </p:spPr>
        <p:style>
          <a:lnRef idx="1">
            <a:schemeClr val="accent1"/>
          </a:lnRef>
          <a:fillRef idx="0">
            <a:schemeClr val="accent1"/>
          </a:fillRef>
          <a:effectRef idx="0">
            <a:schemeClr val="accent1"/>
          </a:effectRef>
          <a:fontRef idx="minor">
            <a:schemeClr val="tx1"/>
          </a:fontRef>
        </p:style>
      </p:cxnSp>
      <p:sp>
        <p:nvSpPr>
          <p:cNvPr id="9" name="object 4">
            <a:extLst>
              <a:ext uri="{FF2B5EF4-FFF2-40B4-BE49-F238E27FC236}">
                <a16:creationId xmlns:a16="http://schemas.microsoft.com/office/drawing/2014/main" id="{BEDE89A8-9AF5-69B0-29E9-A4DE4F0DDCD1}"/>
              </a:ext>
            </a:extLst>
          </p:cNvPr>
          <p:cNvSpPr txBox="1"/>
          <p:nvPr/>
        </p:nvSpPr>
        <p:spPr>
          <a:xfrm>
            <a:off x="246254" y="669858"/>
            <a:ext cx="5294648" cy="251351"/>
          </a:xfrm>
          <a:prstGeom prst="rect">
            <a:avLst/>
          </a:prstGeom>
        </p:spPr>
        <p:txBody>
          <a:bodyPr vert="horz" wrap="square" lIns="0" tIns="5080" rIns="0" bIns="0" rtlCol="0">
            <a:spAutoFit/>
          </a:bodyPr>
          <a:lstStyle/>
          <a:p>
            <a:pPr marL="12700" marR="5080" lvl="0" indent="0" algn="l" defTabSz="914400" rtl="0" eaLnBrk="1" fontAlgn="auto" latinLnBrk="0" hangingPunct="1">
              <a:lnSpc>
                <a:spcPct val="104200"/>
              </a:lnSpc>
              <a:spcBef>
                <a:spcPts val="40"/>
              </a:spcBef>
              <a:spcAft>
                <a:spcPts val="0"/>
              </a:spcAft>
              <a:buClrTx/>
              <a:buSzTx/>
              <a:buFontTx/>
              <a:buNone/>
              <a:tabLst/>
              <a:defRPr/>
            </a:pPr>
            <a:r>
              <a:rPr kumimoji="0" lang="de-DE" sz="1600" b="1" i="0" u="none" strike="noStrike" kern="1200" cap="none" spc="0" normalizeH="0" baseline="0" noProof="0" dirty="0">
                <a:ln>
                  <a:noFill/>
                </a:ln>
                <a:solidFill>
                  <a:srgbClr val="6D6E71"/>
                </a:solidFill>
                <a:effectLst/>
                <a:uLnTx/>
                <a:uFillTx/>
                <a:latin typeface="+mj-lt"/>
                <a:ea typeface="+mn-ea"/>
                <a:cs typeface="Arial"/>
              </a:rPr>
              <a:t>Stand der Dinge: Straßen- und Kanalbau Hochstraße </a:t>
            </a:r>
            <a:endParaRPr kumimoji="0" lang="de-DE" sz="1600" b="1" i="0" u="none" strike="noStrike" kern="1200" cap="none" spc="0" normalizeH="0" baseline="0" noProof="0" dirty="0">
              <a:ln>
                <a:noFill/>
              </a:ln>
              <a:solidFill>
                <a:prstClr val="black"/>
              </a:solidFill>
              <a:effectLst/>
              <a:uLnTx/>
              <a:uFillTx/>
              <a:latin typeface="+mj-lt"/>
              <a:ea typeface="+mn-ea"/>
              <a:cs typeface="Arial"/>
            </a:endParaRPr>
          </a:p>
        </p:txBody>
      </p:sp>
      <p:pic>
        <p:nvPicPr>
          <p:cNvPr id="27" name="Grafik 26" descr="Was muss ich nach der baulichen und elektrotechnischen Fertigstellung der  Anlage noch beachten? « PV-Profis">
            <a:extLst>
              <a:ext uri="{FF2B5EF4-FFF2-40B4-BE49-F238E27FC236}">
                <a16:creationId xmlns:a16="http://schemas.microsoft.com/office/drawing/2014/main" id="{F39A5A3C-F707-B6D2-A320-5F12B3670D86}"/>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foregroundMark x1="70815" y1="27917" x2="49356" y2="39167"/>
                        <a14:foregroundMark x1="71674" y1="30417" x2="53219" y2="49583"/>
                        <a14:foregroundMark x1="75107" y1="33750" x2="66524" y2="50417"/>
                        <a14:foregroundMark x1="70815" y1="47083" x2="76824" y2="61667"/>
                        <a14:foregroundMark x1="45064" y1="77500" x2="22747" y2="75417"/>
                        <a14:foregroundMark x1="37768" y1="60833" x2="39056" y2="72917"/>
                        <a14:foregroundMark x1="45064" y1="72917" x2="46352" y2="75417"/>
                        <a14:foregroundMark x1="47210" y1="79167" x2="33906" y2="83333"/>
                        <a14:foregroundMark x1="24464" y1="65000" x2="23605" y2="60000"/>
                        <a14:foregroundMark x1="19313" y1="58333" x2="19313" y2="58333"/>
                      </a14:backgroundRemoval>
                    </a14:imgEffect>
                  </a14:imgLayer>
                </a14:imgProps>
              </a:ext>
            </a:extLst>
          </a:blip>
          <a:srcRect l="2005" t="17147" r="6849"/>
          <a:stretch>
            <a:fillRect/>
          </a:stretch>
        </p:blipFill>
        <p:spPr>
          <a:xfrm>
            <a:off x="556739" y="1290310"/>
            <a:ext cx="811688" cy="816074"/>
          </a:xfrm>
          <a:prstGeom prst="rect">
            <a:avLst/>
          </a:prstGeom>
        </p:spPr>
      </p:pic>
    </p:spTree>
    <p:extLst>
      <p:ext uri="{BB962C8B-B14F-4D97-AF65-F5344CB8AC3E}">
        <p14:creationId xmlns:p14="http://schemas.microsoft.com/office/powerpoint/2010/main" val="42847679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7">
            <a:extLst>
              <a:ext uri="{FF2B5EF4-FFF2-40B4-BE49-F238E27FC236}">
                <a16:creationId xmlns:a16="http://schemas.microsoft.com/office/drawing/2014/main" id="{A6991EE2-0849-2737-CFEA-E049313CE515}"/>
              </a:ext>
            </a:extLst>
          </p:cNvPr>
          <p:cNvPicPr>
            <a:picLocks noChangeAspect="1"/>
          </p:cNvPicPr>
          <p:nvPr/>
        </p:nvPicPr>
        <p:blipFill>
          <a:blip r:embed="rId2"/>
          <a:stretch>
            <a:fillRect/>
          </a:stretch>
        </p:blipFill>
        <p:spPr>
          <a:xfrm>
            <a:off x="6016852" y="0"/>
            <a:ext cx="1543150" cy="1379756"/>
          </a:xfrm>
          <a:prstGeom prst="rect">
            <a:avLst/>
          </a:prstGeom>
          <a:noFill/>
          <a:ln cap="flat">
            <a:noFill/>
          </a:ln>
        </p:spPr>
      </p:pic>
      <p:sp>
        <p:nvSpPr>
          <p:cNvPr id="5" name="object 4">
            <a:extLst>
              <a:ext uri="{FF2B5EF4-FFF2-40B4-BE49-F238E27FC236}">
                <a16:creationId xmlns:a16="http://schemas.microsoft.com/office/drawing/2014/main" id="{7FAED2E7-08BC-5508-E2A9-BDD4C6989168}"/>
              </a:ext>
            </a:extLst>
          </p:cNvPr>
          <p:cNvSpPr txBox="1"/>
          <p:nvPr/>
        </p:nvSpPr>
        <p:spPr>
          <a:xfrm>
            <a:off x="246254" y="669858"/>
            <a:ext cx="5981746" cy="254109"/>
          </a:xfrm>
          <a:prstGeom prst="rect">
            <a:avLst/>
          </a:prstGeom>
        </p:spPr>
        <p:txBody>
          <a:bodyPr vert="horz" wrap="square" lIns="0" tIns="5080" rIns="0" bIns="0" rtlCol="0">
            <a:spAutoFit/>
          </a:bodyPr>
          <a:lstStyle/>
          <a:p>
            <a:pPr marL="12700" marR="5080" lvl="0" indent="0" algn="l" defTabSz="914400" rtl="0" eaLnBrk="1" fontAlgn="auto" latinLnBrk="0" hangingPunct="1">
              <a:lnSpc>
                <a:spcPct val="104200"/>
              </a:lnSpc>
              <a:spcBef>
                <a:spcPts val="40"/>
              </a:spcBef>
              <a:spcAft>
                <a:spcPts val="0"/>
              </a:spcAft>
              <a:buClrTx/>
              <a:buSzTx/>
              <a:buFontTx/>
              <a:buNone/>
              <a:tabLst/>
              <a:defRPr/>
            </a:pPr>
            <a:r>
              <a:rPr kumimoji="0" lang="de-DE" sz="1600" b="1" i="0" u="none" strike="noStrike" kern="1200" cap="none" spc="0" normalizeH="0" baseline="0" noProof="0" dirty="0">
                <a:ln>
                  <a:noFill/>
                </a:ln>
                <a:solidFill>
                  <a:srgbClr val="6D6E71"/>
                </a:solidFill>
                <a:effectLst/>
                <a:uLnTx/>
                <a:uFillTx/>
                <a:latin typeface="+mj-lt"/>
                <a:ea typeface="+mn-ea"/>
                <a:cs typeface="Arial"/>
              </a:rPr>
              <a:t>Außerordentlicher Straßenunterhalt Teil 2: Gemeindegrenze </a:t>
            </a:r>
            <a:r>
              <a:rPr kumimoji="0" lang="de-DE" sz="1600" b="1" i="0" u="none" strike="noStrike" kern="1200" cap="none" spc="0" normalizeH="0" baseline="0" noProof="0" dirty="0" err="1">
                <a:ln>
                  <a:noFill/>
                </a:ln>
                <a:solidFill>
                  <a:srgbClr val="6D6E71"/>
                </a:solidFill>
                <a:effectLst/>
                <a:uLnTx/>
                <a:uFillTx/>
                <a:latin typeface="+mj-lt"/>
                <a:ea typeface="+mn-ea"/>
                <a:cs typeface="Arial"/>
              </a:rPr>
              <a:t>Merols</a:t>
            </a:r>
            <a:endParaRPr kumimoji="0" lang="de-DE" sz="1600" b="1" i="0" u="none" strike="noStrike" kern="1200" cap="none" spc="0" normalizeH="0" baseline="0" noProof="0" dirty="0">
              <a:ln>
                <a:noFill/>
              </a:ln>
              <a:solidFill>
                <a:prstClr val="black"/>
              </a:solidFill>
              <a:effectLst/>
              <a:uLnTx/>
              <a:uFillTx/>
              <a:latin typeface="+mj-lt"/>
              <a:ea typeface="+mn-ea"/>
              <a:cs typeface="Arial"/>
            </a:endParaRPr>
          </a:p>
        </p:txBody>
      </p:sp>
      <p:pic>
        <p:nvPicPr>
          <p:cNvPr id="6" name="Grafik 5">
            <a:extLst>
              <a:ext uri="{FF2B5EF4-FFF2-40B4-BE49-F238E27FC236}">
                <a16:creationId xmlns:a16="http://schemas.microsoft.com/office/drawing/2014/main" id="{AF3F4087-BD3A-ABF4-61E1-5E87F2A85D42}"/>
              </a:ext>
            </a:extLst>
          </p:cNvPr>
          <p:cNvPicPr>
            <a:picLocks noChangeAspect="1"/>
          </p:cNvPicPr>
          <p:nvPr/>
        </p:nvPicPr>
        <p:blipFill>
          <a:blip r:embed="rId3"/>
          <a:stretch>
            <a:fillRect/>
          </a:stretch>
        </p:blipFill>
        <p:spPr>
          <a:xfrm>
            <a:off x="408607" y="1098828"/>
            <a:ext cx="5657039" cy="4028978"/>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642AF-43E4-20BC-B127-3779F30E3CAF}"/>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57C719E4-C407-9BB7-6920-A6D2DB23AF08}"/>
              </a:ext>
            </a:extLst>
          </p:cNvPr>
          <p:cNvSpPr txBox="1"/>
          <p:nvPr/>
        </p:nvSpPr>
        <p:spPr>
          <a:xfrm>
            <a:off x="273050" y="533400"/>
            <a:ext cx="5943600" cy="566822"/>
          </a:xfrm>
          <a:prstGeom prst="rect">
            <a:avLst/>
          </a:prstGeom>
        </p:spPr>
        <p:txBody>
          <a:bodyPr vert="horz" wrap="square" lIns="0" tIns="12700" rIns="0" bIns="0" rtlCol="0">
            <a:spAutoFit/>
          </a:bodyPr>
          <a:lstStyle/>
          <a:p>
            <a:pPr marL="358775" indent="-358775" defTabSz="358775">
              <a:spcBef>
                <a:spcPts val="100"/>
              </a:spcBef>
            </a:pPr>
            <a:r>
              <a:rPr lang="de-DE" sz="2000" b="1" dirty="0"/>
              <a:t>16</a:t>
            </a:r>
            <a:r>
              <a:rPr lang="de-DE" sz="1600" b="1" dirty="0"/>
              <a:t>. </a:t>
            </a:r>
            <a:r>
              <a:rPr lang="de-DE" sz="1600" b="1" dirty="0" err="1"/>
              <a:t>Wetzlarbad</a:t>
            </a:r>
            <a:r>
              <a:rPr lang="de-DE" sz="1600" b="1" dirty="0"/>
              <a:t>: Nachtrag Nr. 4 zum öffentlichen Dienstleistungs-konzessionsvertrag vom 2. Mai 2018 mit der </a:t>
            </a:r>
            <a:r>
              <a:rPr lang="de-DE" sz="1600" b="1" dirty="0" err="1"/>
              <a:t>Wetzlarbad</a:t>
            </a:r>
            <a:r>
              <a:rPr lang="de-DE" sz="1600" b="1" dirty="0"/>
              <a:t> AG</a:t>
            </a:r>
          </a:p>
        </p:txBody>
      </p:sp>
      <p:grpSp>
        <p:nvGrpSpPr>
          <p:cNvPr id="5" name="object 5">
            <a:extLst>
              <a:ext uri="{FF2B5EF4-FFF2-40B4-BE49-F238E27FC236}">
                <a16:creationId xmlns:a16="http://schemas.microsoft.com/office/drawing/2014/main" id="{74811FCC-4D10-0AA7-B21A-F0128AB87922}"/>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74D447C8-39DE-CB89-F3EE-92F345F5E3BA}"/>
                </a:ext>
              </a:extLst>
            </p:cNvPr>
            <p:cNvPicPr/>
            <p:nvPr/>
          </p:nvPicPr>
          <p:blipFill>
            <a:blip r:embed="rId3"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4848848F-F801-78DC-7879-35E5C366AA43}"/>
                </a:ext>
              </a:extLst>
            </p:cNvPr>
            <p:cNvPicPr/>
            <p:nvPr/>
          </p:nvPicPr>
          <p:blipFill>
            <a:blip r:embed="rId4"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15444C66-837F-9A78-F75B-71D4151F0AE8}"/>
              </a:ext>
            </a:extLst>
          </p:cNvPr>
          <p:cNvSpPr>
            <a:spLocks noGrp="1"/>
          </p:cNvSpPr>
          <p:nvPr>
            <p:ph type="body" idx="1"/>
          </p:nvPr>
        </p:nvSpPr>
        <p:spPr>
          <a:xfrm>
            <a:off x="607946" y="1219200"/>
            <a:ext cx="6340608" cy="3354765"/>
          </a:xfrm>
        </p:spPr>
        <p:txBody>
          <a:bodyPr/>
          <a:lstStyle/>
          <a:p>
            <a:pPr>
              <a:lnSpc>
                <a:spcPts val="1680"/>
              </a:lnSpc>
            </a:pPr>
            <a:r>
              <a:rPr lang="de-BE" sz="1400" dirty="0"/>
              <a:t>Die Stadt und die AGR Tilia haben mit der Wetzlarbad AG einen vierten Nachtrag zum öffentlichen Dienstleistungskonzessionsvertrag vom 2. Mai 2018 ausgearbeitet.</a:t>
            </a:r>
          </a:p>
          <a:p>
            <a:pPr>
              <a:lnSpc>
                <a:spcPts val="1680"/>
              </a:lnSpc>
              <a:spcBef>
                <a:spcPts val="900"/>
              </a:spcBef>
            </a:pPr>
            <a:r>
              <a:rPr lang="de-BE" sz="1400" dirty="0"/>
              <a:t>Der Nachtrag dient einerseits der finanziellen Stabilisierung der Wetzlarbad AG und andererseits der einvernehmlichen Klärung offener Auslegungsfragen </a:t>
            </a:r>
            <a:r>
              <a:rPr lang="fr-BE" sz="1400" dirty="0" err="1"/>
              <a:t>zur</a:t>
            </a:r>
            <a:r>
              <a:rPr lang="fr-BE" sz="1400" dirty="0"/>
              <a:t> </a:t>
            </a:r>
            <a:r>
              <a:rPr lang="de-BE" sz="1400" dirty="0"/>
              <a:t>Indexierung der städtischen Zuschüsse.</a:t>
            </a:r>
          </a:p>
          <a:p>
            <a:pPr>
              <a:lnSpc>
                <a:spcPts val="1680"/>
              </a:lnSpc>
              <a:spcBef>
                <a:spcPts val="900"/>
              </a:spcBef>
            </a:pPr>
            <a:r>
              <a:rPr lang="fr-BE" sz="1400" dirty="0" err="1"/>
              <a:t>Wesentliche</a:t>
            </a:r>
            <a:r>
              <a:rPr lang="fr-BE" sz="1400" dirty="0"/>
              <a:t> </a:t>
            </a:r>
            <a:r>
              <a:rPr lang="fr-BE" sz="1400" dirty="0" err="1"/>
              <a:t>Punkte</a:t>
            </a:r>
            <a:r>
              <a:rPr lang="fr-BE" sz="1400" dirty="0"/>
              <a:t> des </a:t>
            </a:r>
            <a:r>
              <a:rPr lang="de-BE" sz="1400" dirty="0"/>
              <a:t>Nachtrags:</a:t>
            </a:r>
          </a:p>
          <a:p>
            <a:pPr marL="182563" indent="-182563">
              <a:lnSpc>
                <a:spcPts val="1680"/>
              </a:lnSpc>
              <a:buFont typeface="Arial" panose="020B0604020202020204" pitchFamily="34" charset="0"/>
              <a:buChar char="•"/>
            </a:pPr>
            <a:r>
              <a:rPr lang="de-BE" sz="1400" dirty="0"/>
              <a:t>Die Stadt Eupen gewährt der Wetzlarbad AG eine zinslose Liquiditätshilfe in Höhe von 350.000 €.</a:t>
            </a:r>
          </a:p>
          <a:p>
            <a:pPr marL="182563" lvl="0" indent="-182563">
              <a:lnSpc>
                <a:spcPts val="1680"/>
              </a:lnSpc>
              <a:buFont typeface="Arial" panose="020B0604020202020204" pitchFamily="34" charset="0"/>
              <a:buChar char="•"/>
            </a:pPr>
            <a:r>
              <a:rPr lang="de-BE" sz="1400" dirty="0"/>
              <a:t>Die Rückzahlung erfolgt in drei Raten:</a:t>
            </a:r>
          </a:p>
          <a:p>
            <a:pPr marL="541338" lvl="0" indent="-182563">
              <a:lnSpc>
                <a:spcPts val="1680"/>
              </a:lnSpc>
              <a:buFont typeface="Courier New" panose="02070309020205020404" pitchFamily="49" charset="0"/>
              <a:buChar char="o"/>
            </a:pPr>
            <a:r>
              <a:rPr lang="de-BE" sz="1400" dirty="0"/>
              <a:t>125.000 € zum 15. September 2027,</a:t>
            </a:r>
          </a:p>
          <a:p>
            <a:pPr marL="541338" lvl="0" indent="-182563">
              <a:lnSpc>
                <a:spcPts val="1680"/>
              </a:lnSpc>
              <a:buFont typeface="Courier New" panose="02070309020205020404" pitchFamily="49" charset="0"/>
              <a:buChar char="o"/>
            </a:pPr>
            <a:r>
              <a:rPr lang="de-BE" sz="1400" dirty="0"/>
              <a:t>125.000 € zum 15. September 2028,</a:t>
            </a:r>
          </a:p>
          <a:p>
            <a:pPr marL="541338" lvl="0" indent="-182563">
              <a:lnSpc>
                <a:spcPts val="1680"/>
              </a:lnSpc>
              <a:buFont typeface="Courier New" panose="02070309020205020404" pitchFamily="49" charset="0"/>
              <a:buChar char="o"/>
            </a:pPr>
            <a:r>
              <a:rPr lang="de-BE" sz="1400" dirty="0"/>
              <a:t>100.000 € zum 15. September 2029.</a:t>
            </a:r>
          </a:p>
          <a:p>
            <a:pPr marL="87313" indent="-87313"/>
            <a:endParaRPr lang="de-BE" sz="1500" dirty="0"/>
          </a:p>
          <a:p>
            <a:endParaRPr lang="de-DE" dirty="0"/>
          </a:p>
        </p:txBody>
      </p:sp>
    </p:spTree>
    <p:extLst>
      <p:ext uri="{BB962C8B-B14F-4D97-AF65-F5344CB8AC3E}">
        <p14:creationId xmlns:p14="http://schemas.microsoft.com/office/powerpoint/2010/main" val="3502657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BBA5FF3-AAC4-A879-6D89-3C1B0E04A8E6}"/>
              </a:ext>
            </a:extLst>
          </p:cNvPr>
          <p:cNvSpPr>
            <a:spLocks noGrp="1"/>
          </p:cNvSpPr>
          <p:nvPr>
            <p:ph type="body" idx="1"/>
          </p:nvPr>
        </p:nvSpPr>
        <p:spPr>
          <a:xfrm>
            <a:off x="806450" y="381000"/>
            <a:ext cx="6597650" cy="830997"/>
          </a:xfrm>
        </p:spPr>
        <p:txBody>
          <a:bodyPr/>
          <a:lstStyle/>
          <a:p>
            <a:pPr lvl="0"/>
            <a:endParaRPr lang="de-BE" dirty="0"/>
          </a:p>
          <a:p>
            <a:r>
              <a:rPr lang="de-BE" dirty="0"/>
              <a:t>  </a:t>
            </a:r>
          </a:p>
          <a:p>
            <a:endParaRPr lang="de-BE" dirty="0"/>
          </a:p>
        </p:txBody>
      </p:sp>
      <p:sp>
        <p:nvSpPr>
          <p:cNvPr id="4" name="Textplatzhalter 7">
            <a:extLst>
              <a:ext uri="{FF2B5EF4-FFF2-40B4-BE49-F238E27FC236}">
                <a16:creationId xmlns:a16="http://schemas.microsoft.com/office/drawing/2014/main" id="{C9658FD6-ABB7-9D64-892F-4B24B706D2FA}"/>
              </a:ext>
            </a:extLst>
          </p:cNvPr>
          <p:cNvSpPr txBox="1">
            <a:spLocks/>
          </p:cNvSpPr>
          <p:nvPr/>
        </p:nvSpPr>
        <p:spPr>
          <a:xfrm>
            <a:off x="485642" y="1357485"/>
            <a:ext cx="5466540" cy="507831"/>
          </a:xfrm>
          <a:prstGeom prst="rect">
            <a:avLst/>
          </a:prstGeom>
        </p:spPr>
        <p:txBody>
          <a:bodyPr wrap="square" lIns="0" tIns="0" rIns="0" bIns="0">
            <a:sp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de-BE" sz="1500" kern="0" dirty="0"/>
          </a:p>
          <a:p>
            <a:endParaRPr lang="de-DE" kern="0" dirty="0"/>
          </a:p>
        </p:txBody>
      </p:sp>
      <p:sp>
        <p:nvSpPr>
          <p:cNvPr id="6" name="Textfeld 5">
            <a:extLst>
              <a:ext uri="{FF2B5EF4-FFF2-40B4-BE49-F238E27FC236}">
                <a16:creationId xmlns:a16="http://schemas.microsoft.com/office/drawing/2014/main" id="{84B1AAD0-D621-29AB-3682-4B3E1E2E650F}"/>
              </a:ext>
            </a:extLst>
          </p:cNvPr>
          <p:cNvSpPr txBox="1"/>
          <p:nvPr/>
        </p:nvSpPr>
        <p:spPr>
          <a:xfrm>
            <a:off x="349250" y="914400"/>
            <a:ext cx="6934200" cy="3701591"/>
          </a:xfrm>
          <a:prstGeom prst="rect">
            <a:avLst/>
          </a:prstGeom>
          <a:noFill/>
        </p:spPr>
        <p:txBody>
          <a:bodyPr wrap="square">
            <a:spAutoFit/>
          </a:bodyPr>
          <a:lstStyle/>
          <a:p>
            <a:pPr marL="182563" indent="-182563">
              <a:lnSpc>
                <a:spcPts val="1680"/>
              </a:lnSpc>
              <a:buFont typeface="Arial" panose="020B0604020202020204" pitchFamily="34" charset="0"/>
              <a:buChar char="•"/>
            </a:pPr>
            <a:r>
              <a:rPr lang="de-DE" sz="1400" dirty="0"/>
              <a:t>Bei Zahlungsverzug wird der Stadt das Recht eingeräumt, die ausstehenden Beträge mit künftigen Betriebszuschüssen zu verrechnen.</a:t>
            </a:r>
          </a:p>
          <a:p>
            <a:pPr marL="182563" indent="-182563">
              <a:lnSpc>
                <a:spcPts val="1680"/>
              </a:lnSpc>
              <a:buFont typeface="Arial" panose="020B0604020202020204" pitchFamily="34" charset="0"/>
              <a:buChar char="•"/>
            </a:pPr>
            <a:r>
              <a:rPr lang="de-DE" sz="1400" dirty="0"/>
              <a:t>Die Vertragsparteien präzisieren die bestehende Indexierungsregelung</a:t>
            </a:r>
          </a:p>
          <a:p>
            <a:pPr marL="182563" indent="-182563">
              <a:lnSpc>
                <a:spcPts val="1680"/>
              </a:lnSpc>
              <a:buFont typeface="Arial" panose="020B0604020202020204" pitchFamily="34" charset="0"/>
              <a:buChar char="•"/>
            </a:pPr>
            <a:r>
              <a:rPr lang="de-DE" sz="1400" dirty="0"/>
              <a:t>Der allgemeine Betriebszuschuss der Stadt Eupen (Referenzbetrag: 620.000 €) bleibt zu 100 % indexiert.</a:t>
            </a:r>
          </a:p>
          <a:p>
            <a:pPr>
              <a:lnSpc>
                <a:spcPts val="1680"/>
              </a:lnSpc>
              <a:spcBef>
                <a:spcPts val="900"/>
              </a:spcBef>
            </a:pPr>
            <a:r>
              <a:rPr lang="de-DE" sz="1400" dirty="0"/>
              <a:t>Der Zuschuss zur Gegenfinanzierung der an die AGR Tilia zu entrichtenden Nutznießungs-entschädigung (Referenzbetrag: 525.000 €) wird ab dem Haushaltsjahr 2026 lediglich zu 50 % des sich aus der vollständigen Indexierung ergebenden Anpassungsbetrags indexiert.</a:t>
            </a:r>
          </a:p>
          <a:p>
            <a:pPr>
              <a:lnSpc>
                <a:spcPts val="1680"/>
              </a:lnSpc>
              <a:spcBef>
                <a:spcPts val="900"/>
              </a:spcBef>
            </a:pPr>
            <a:r>
              <a:rPr lang="de-DE" sz="1400" dirty="0"/>
              <a:t>Die Parteien vereinbaren ausdrücklich, dass diese Regelung erst ab dem Haushaltsjahr 2026 Anwendung findet. Gleichzeitig erklären sie sämtliche Meinungsverschiedenheiten und Auslegungsfragen hinsichtlich der Indexierung bis zum 31. Dezember 2025 als endgültig geregelt und verzichten diesbezüglich gegenseitig auf weitergehende Ansprüche.</a:t>
            </a:r>
          </a:p>
          <a:p>
            <a:pPr>
              <a:lnSpc>
                <a:spcPts val="1680"/>
              </a:lnSpc>
              <a:spcBef>
                <a:spcPts val="900"/>
              </a:spcBef>
            </a:pPr>
            <a:r>
              <a:rPr lang="de-DE" sz="1400" dirty="0"/>
              <a:t>Alle übrigen Bestimmungen des öffentlichen Dienstleistungskonzessionsvertrags vom 2. Mai 2018 sowie seiner bisherigen Nachträge bleiben unverändert in Kraft.</a:t>
            </a:r>
          </a:p>
          <a:p>
            <a:pPr>
              <a:lnSpc>
                <a:spcPts val="1680"/>
              </a:lnSpc>
            </a:pPr>
            <a:r>
              <a:rPr lang="de-DE" sz="1400" dirty="0"/>
              <a:t> </a:t>
            </a:r>
            <a:endParaRPr lang="de-BE" sz="1400" dirty="0"/>
          </a:p>
        </p:txBody>
      </p:sp>
    </p:spTree>
    <p:extLst>
      <p:ext uri="{BB962C8B-B14F-4D97-AF65-F5344CB8AC3E}">
        <p14:creationId xmlns:p14="http://schemas.microsoft.com/office/powerpoint/2010/main" val="25180404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58F5E-EF21-7FDD-D066-E3FEB5F83FB1}"/>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A82A59AD-EE21-2C26-BA4E-A28DD8953A2D}"/>
              </a:ext>
            </a:extLst>
          </p:cNvPr>
          <p:cNvSpPr txBox="1"/>
          <p:nvPr/>
        </p:nvSpPr>
        <p:spPr>
          <a:xfrm>
            <a:off x="465043" y="738554"/>
            <a:ext cx="5923740" cy="641201"/>
          </a:xfrm>
          <a:prstGeom prst="rect">
            <a:avLst/>
          </a:prstGeom>
        </p:spPr>
        <p:txBody>
          <a:bodyPr vert="horz" wrap="square" lIns="0" tIns="12700" rIns="0" bIns="0" rtlCol="0">
            <a:spAutoFit/>
          </a:bodyPr>
          <a:lstStyle/>
          <a:p>
            <a:pPr defTabSz="358775">
              <a:spcBef>
                <a:spcPts val="100"/>
              </a:spcBef>
            </a:pPr>
            <a:r>
              <a:rPr lang="de-DE" sz="2000" b="1" dirty="0"/>
              <a:t>17. </a:t>
            </a:r>
            <a:r>
              <a:rPr lang="de-BE" b="1" dirty="0"/>
              <a:t>Sonderzuschuss an den Schwimmverein Delphin Eupen</a:t>
            </a:r>
          </a:p>
          <a:p>
            <a:pPr defTabSz="358775">
              <a:spcBef>
                <a:spcPts val="100"/>
              </a:spcBef>
            </a:pPr>
            <a:r>
              <a:rPr lang="de-DE" sz="2000" b="1" dirty="0"/>
              <a:t>	</a:t>
            </a:r>
            <a:endParaRPr lang="de-DE" b="1" dirty="0"/>
          </a:p>
        </p:txBody>
      </p:sp>
      <p:grpSp>
        <p:nvGrpSpPr>
          <p:cNvPr id="5" name="object 5">
            <a:extLst>
              <a:ext uri="{FF2B5EF4-FFF2-40B4-BE49-F238E27FC236}">
                <a16:creationId xmlns:a16="http://schemas.microsoft.com/office/drawing/2014/main" id="{325A1FD4-2F57-7116-1767-71F82D5B8EAB}"/>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5A758CED-F84A-A9CD-CAA1-EEEDFD20723E}"/>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0430AB21-D061-BE2F-F0B6-3F0D600715AA}"/>
                </a:ext>
              </a:extLst>
            </p:cNvPr>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0E6C58B2-F026-5572-868B-BCF0C7CC8BBF}"/>
              </a:ext>
            </a:extLst>
          </p:cNvPr>
          <p:cNvSpPr>
            <a:spLocks noGrp="1"/>
          </p:cNvSpPr>
          <p:nvPr>
            <p:ph type="body" idx="1"/>
          </p:nvPr>
        </p:nvSpPr>
        <p:spPr>
          <a:xfrm>
            <a:off x="836891" y="1379755"/>
            <a:ext cx="6019800" cy="2462213"/>
          </a:xfrm>
        </p:spPr>
        <p:txBody>
          <a:bodyPr/>
          <a:lstStyle/>
          <a:p>
            <a:r>
              <a:rPr lang="de-BE" sz="1600" dirty="0"/>
              <a:t>Dem Schwimmverein SVDE wird für das Jahr 2026 ein Sonderzuschuss von 20 € je Bahnstunde zur Finanzierung der Schwimmbadnutzung im </a:t>
            </a:r>
            <a:r>
              <a:rPr lang="de-BE" sz="1600" dirty="0" err="1"/>
              <a:t>Wetzlarbad</a:t>
            </a:r>
            <a:r>
              <a:rPr lang="de-BE" sz="1600" dirty="0"/>
              <a:t> gewährt, mit einem Höchstbetrag von 6.000 € und unter Anrechnung der Basisbezuschussung. </a:t>
            </a:r>
          </a:p>
          <a:p>
            <a:endParaRPr lang="fr-BE" sz="1600" dirty="0"/>
          </a:p>
          <a:p>
            <a:r>
              <a:rPr lang="de-BE" sz="1600" dirty="0"/>
              <a:t>Ab 2027 </a:t>
            </a:r>
            <a:r>
              <a:rPr lang="fr-BE" sz="1600" dirty="0" err="1"/>
              <a:t>wird</a:t>
            </a:r>
            <a:r>
              <a:rPr lang="de-BE" sz="1600" dirty="0"/>
              <a:t> dieser Zuschuss in die </a:t>
            </a:r>
            <a:r>
              <a:rPr lang="de-BE" sz="1600" dirty="0" err="1"/>
              <a:t>Subsidienliste</a:t>
            </a:r>
            <a:r>
              <a:rPr lang="de-BE" sz="1600" dirty="0"/>
              <a:t> aufgenommen, wobei nur Bahnstunden des Jugendtrainings gegen Rechnungsnachweis bezuschusst werden, ein Antrag auf Basisbezuschussung verpflichtend ist und der entsprechende Basiszuschuss vom Sonderzuschuss abgezogen wird.</a:t>
            </a:r>
            <a:endParaRPr lang="de-DE" dirty="0"/>
          </a:p>
        </p:txBody>
      </p:sp>
    </p:spTree>
    <p:extLst>
      <p:ext uri="{BB962C8B-B14F-4D97-AF65-F5344CB8AC3E}">
        <p14:creationId xmlns:p14="http://schemas.microsoft.com/office/powerpoint/2010/main" val="3845929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A2A6E-003F-24BE-78A9-555376D23CE6}"/>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3C3CFC79-DFCB-F4F2-721E-BB785E55CC37}"/>
              </a:ext>
            </a:extLst>
          </p:cNvPr>
          <p:cNvSpPr txBox="1"/>
          <p:nvPr/>
        </p:nvSpPr>
        <p:spPr>
          <a:xfrm>
            <a:off x="425100" y="838200"/>
            <a:ext cx="5847540" cy="289823"/>
          </a:xfrm>
          <a:prstGeom prst="rect">
            <a:avLst/>
          </a:prstGeom>
        </p:spPr>
        <p:txBody>
          <a:bodyPr vert="horz" wrap="square" lIns="0" tIns="12700" rIns="0" bIns="0" rtlCol="0">
            <a:spAutoFit/>
          </a:bodyPr>
          <a:lstStyle/>
          <a:p>
            <a:r>
              <a:rPr lang="de-DE" b="1" dirty="0"/>
              <a:t>18. </a:t>
            </a:r>
            <a:r>
              <a:rPr lang="de-BE" b="1" dirty="0"/>
              <a:t>Kassenprüfung – 2. Quartal 2026: Kenntnisnahme</a:t>
            </a:r>
          </a:p>
        </p:txBody>
      </p:sp>
      <p:grpSp>
        <p:nvGrpSpPr>
          <p:cNvPr id="5" name="object 5">
            <a:extLst>
              <a:ext uri="{FF2B5EF4-FFF2-40B4-BE49-F238E27FC236}">
                <a16:creationId xmlns:a16="http://schemas.microsoft.com/office/drawing/2014/main" id="{8C10A043-2BC0-1E24-BD6F-C827706AC97A}"/>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C03AE073-2282-5B30-96DC-17FE7912000B}"/>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36AF6854-CEA3-FDC3-9691-9974CDCFA49D}"/>
                </a:ext>
              </a:extLst>
            </p:cNvPr>
            <p:cNvPicPr/>
            <p:nvPr/>
          </p:nvPicPr>
          <p:blipFill>
            <a:blip r:embed="rId3" cstate="print"/>
            <a:stretch>
              <a:fillRect/>
            </a:stretch>
          </p:blipFill>
          <p:spPr>
            <a:xfrm>
              <a:off x="6016850" y="2"/>
              <a:ext cx="1543151" cy="1379753"/>
            </a:xfrm>
            <a:prstGeom prst="rect">
              <a:avLst/>
            </a:prstGeom>
          </p:spPr>
        </p:pic>
      </p:grpSp>
      <p:sp>
        <p:nvSpPr>
          <p:cNvPr id="4" name="Textfeld 3">
            <a:extLst>
              <a:ext uri="{FF2B5EF4-FFF2-40B4-BE49-F238E27FC236}">
                <a16:creationId xmlns:a16="http://schemas.microsoft.com/office/drawing/2014/main" id="{9B054DEE-8A28-E950-0DA5-7CEF7DEEE644}"/>
              </a:ext>
            </a:extLst>
          </p:cNvPr>
          <p:cNvSpPr txBox="1"/>
          <p:nvPr/>
        </p:nvSpPr>
        <p:spPr>
          <a:xfrm>
            <a:off x="730250" y="1407187"/>
            <a:ext cx="6294160" cy="1107996"/>
          </a:xfrm>
          <a:prstGeom prst="rect">
            <a:avLst/>
          </a:prstGeom>
          <a:noFill/>
        </p:spPr>
        <p:txBody>
          <a:bodyPr wrap="square" rtlCol="0">
            <a:spAutoFit/>
          </a:bodyPr>
          <a:lstStyle/>
          <a:p>
            <a:r>
              <a:rPr lang="de-DE" sz="1600" dirty="0"/>
              <a:t>Revision der Stadtkasse vom 13. Juli 2026:  	</a:t>
            </a:r>
          </a:p>
          <a:p>
            <a:endParaRPr lang="de-DE" sz="1600" dirty="0"/>
          </a:p>
          <a:p>
            <a:pPr indent="182563"/>
            <a:r>
              <a:rPr lang="de-DE" sz="1600" dirty="0"/>
              <a:t>Saldo zum 30. Juni 2026:	 </a:t>
            </a:r>
            <a:r>
              <a:rPr lang="de-BE" sz="1600" dirty="0"/>
              <a:t>36.841.873,32 </a:t>
            </a:r>
            <a:r>
              <a:rPr lang="de-DE" sz="1600" dirty="0"/>
              <a:t>€</a:t>
            </a:r>
          </a:p>
          <a:p>
            <a:pPr lvl="0"/>
            <a:endParaRPr lang="de-DE" dirty="0"/>
          </a:p>
        </p:txBody>
      </p:sp>
    </p:spTree>
    <p:extLst>
      <p:ext uri="{BB962C8B-B14F-4D97-AF65-F5344CB8AC3E}">
        <p14:creationId xmlns:p14="http://schemas.microsoft.com/office/powerpoint/2010/main" val="20141677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F0E9A-D097-7621-7459-3A4483E65B5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647FDF96-FC76-53AA-270C-2E05966B7C14}"/>
              </a:ext>
            </a:extLst>
          </p:cNvPr>
          <p:cNvSpPr txBox="1"/>
          <p:nvPr/>
        </p:nvSpPr>
        <p:spPr>
          <a:xfrm>
            <a:off x="382006" y="683712"/>
            <a:ext cx="5923740" cy="874598"/>
          </a:xfrm>
          <a:prstGeom prst="rect">
            <a:avLst/>
          </a:prstGeom>
        </p:spPr>
        <p:txBody>
          <a:bodyPr vert="horz" wrap="square" lIns="0" tIns="12700" rIns="0" bIns="0" rtlCol="0">
            <a:spAutoFit/>
          </a:bodyPr>
          <a:lstStyle/>
          <a:p>
            <a:pPr marL="358775" indent="-358775" defTabSz="358775">
              <a:spcBef>
                <a:spcPts val="100"/>
              </a:spcBef>
            </a:pPr>
            <a:r>
              <a:rPr lang="de-DE" sz="2000" b="1" dirty="0"/>
              <a:t>19. </a:t>
            </a:r>
            <a:r>
              <a:rPr lang="de-DE" b="1" dirty="0"/>
              <a:t>Städtisches Personal: Statutarische Bestimmungen für das Personal der Stadtverwaltung: Anpassung der Urlaubs-bestimmungen</a:t>
            </a:r>
            <a:endParaRPr lang="de-DE" sz="2000" b="1" dirty="0"/>
          </a:p>
        </p:txBody>
      </p:sp>
      <p:grpSp>
        <p:nvGrpSpPr>
          <p:cNvPr id="5" name="object 5">
            <a:extLst>
              <a:ext uri="{FF2B5EF4-FFF2-40B4-BE49-F238E27FC236}">
                <a16:creationId xmlns:a16="http://schemas.microsoft.com/office/drawing/2014/main" id="{DDF51411-7C54-F050-723D-C1622A3276E1}"/>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35F076EE-1EDD-EEA9-0399-C8BA5C8EE874}"/>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F9E7129A-876F-56C5-186D-DD77573A8007}"/>
                </a:ext>
              </a:extLst>
            </p:cNvPr>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57824765-5CDF-B8F2-342D-4AA9555DE847}"/>
              </a:ext>
            </a:extLst>
          </p:cNvPr>
          <p:cNvSpPr>
            <a:spLocks noGrp="1"/>
          </p:cNvSpPr>
          <p:nvPr>
            <p:ph type="body" idx="1"/>
          </p:nvPr>
        </p:nvSpPr>
        <p:spPr>
          <a:xfrm>
            <a:off x="730250" y="1558310"/>
            <a:ext cx="6553200" cy="3231654"/>
          </a:xfrm>
        </p:spPr>
        <p:txBody>
          <a:bodyPr/>
          <a:lstStyle/>
          <a:p>
            <a:r>
              <a:rPr lang="de-BE" sz="1500" u="sng" dirty="0"/>
              <a:t>Erweiterung des zusätzlichen Urlaubs: </a:t>
            </a:r>
            <a:endParaRPr lang="fr-BE" sz="1500" u="sng" dirty="0"/>
          </a:p>
          <a:p>
            <a:r>
              <a:rPr lang="de-BE" sz="1500" dirty="0"/>
              <a:t>Bisher konnten Mitarbeitende ab 64 Jahren fünf zusätzliche Urlaubstage erhalten. Künftig </a:t>
            </a:r>
            <a:r>
              <a:rPr lang="fr-BE" sz="1500" dirty="0" err="1"/>
              <a:t>wird</a:t>
            </a:r>
            <a:r>
              <a:rPr lang="fr-BE" sz="1500" dirty="0"/>
              <a:t> </a:t>
            </a:r>
            <a:r>
              <a:rPr lang="de-BE" sz="1500" dirty="0"/>
              <a:t>ab dem 65. Lebensjahr jedes Jahr ein weitere</a:t>
            </a:r>
            <a:r>
              <a:rPr lang="fr-BE" sz="1500" dirty="0"/>
              <a:t>r</a:t>
            </a:r>
            <a:r>
              <a:rPr lang="de-BE" sz="1500" dirty="0"/>
              <a:t> zusätzliche</a:t>
            </a:r>
            <a:r>
              <a:rPr lang="fr-BE" sz="1500" dirty="0"/>
              <a:t>r</a:t>
            </a:r>
            <a:r>
              <a:rPr lang="de-BE" sz="1500" dirty="0"/>
              <a:t> Urlaubstag </a:t>
            </a:r>
            <a:r>
              <a:rPr lang="fr-BE" sz="1500" dirty="0" err="1"/>
              <a:t>gewährt</a:t>
            </a:r>
            <a:r>
              <a:rPr lang="de-BE" sz="1500" dirty="0"/>
              <a:t>. </a:t>
            </a:r>
            <a:r>
              <a:rPr lang="fr-BE" sz="1500" dirty="0"/>
              <a:t>Somit</a:t>
            </a:r>
            <a:r>
              <a:rPr lang="de-BE" sz="1500" dirty="0"/>
              <a:t> </a:t>
            </a:r>
            <a:r>
              <a:rPr lang="fr-BE" sz="1500" dirty="0" err="1"/>
              <a:t>wird</a:t>
            </a:r>
            <a:r>
              <a:rPr lang="de-BE" sz="1500" dirty="0"/>
              <a:t> den verlängerten Berufslaufbahnen im </a:t>
            </a:r>
            <a:r>
              <a:rPr lang="fr-BE" sz="1500" dirty="0"/>
              <a:t>Rahmen der </a:t>
            </a:r>
            <a:r>
              <a:rPr lang="de-BE" sz="1500" dirty="0" err="1"/>
              <a:t>Pensions</a:t>
            </a:r>
            <a:r>
              <a:rPr lang="fr-BE" sz="1500" dirty="0"/>
              <a:t>-</a:t>
            </a:r>
            <a:r>
              <a:rPr lang="de-BE" sz="1500" dirty="0" err="1"/>
              <a:t>reformen</a:t>
            </a:r>
            <a:r>
              <a:rPr lang="de-BE" sz="1500" dirty="0"/>
              <a:t> </a:t>
            </a:r>
            <a:r>
              <a:rPr lang="fr-BE" sz="1500" dirty="0" err="1"/>
              <a:t>und</a:t>
            </a:r>
            <a:r>
              <a:rPr lang="de-BE" sz="1500" dirty="0"/>
              <a:t> der höheren Belastung älterer Mitarbeitende</a:t>
            </a:r>
            <a:r>
              <a:rPr lang="fr-BE" sz="1500" dirty="0"/>
              <a:t>n</a:t>
            </a:r>
            <a:r>
              <a:rPr lang="de-BE" sz="1500" dirty="0"/>
              <a:t> Rechnung getragen.</a:t>
            </a:r>
          </a:p>
          <a:p>
            <a:r>
              <a:rPr lang="de-BE" sz="1500" dirty="0"/>
              <a:t> </a:t>
            </a:r>
          </a:p>
          <a:p>
            <a:r>
              <a:rPr lang="de-BE" sz="1500" u="sng" dirty="0"/>
              <a:t>Vereinfachung der Dienstbefreiung für Spenden: </a:t>
            </a:r>
            <a:endParaRPr lang="fr-BE" sz="1500" u="sng" dirty="0"/>
          </a:p>
          <a:p>
            <a:r>
              <a:rPr lang="de-BE" sz="1500" dirty="0"/>
              <a:t>Die bisher unterschiedlichen Regelungen für Blut-, Blutplättchen-, Blutkörperchen- und Plasmaspenden werden durch eine einheitliche Bestimmung ersetzt</a:t>
            </a:r>
            <a:r>
              <a:rPr lang="fr-BE" sz="1500" dirty="0"/>
              <a:t>: </a:t>
            </a:r>
            <a:r>
              <a:rPr lang="de-BE" sz="1500" dirty="0"/>
              <a:t>Für jede Spende in einem anerkannten Zentrum erhalten Mitarbeitende künftig eine Dienstbefreiung von vier Stunden, sofern eine entsprechende Bescheinigung vorgelegt wird. Pro Jahr können maximal vier solcher Dienstbefreiungen gewährt werden.</a:t>
            </a:r>
          </a:p>
          <a:p>
            <a:r>
              <a:rPr lang="de-BE" sz="1500" dirty="0"/>
              <a:t> </a:t>
            </a:r>
            <a:endParaRPr lang="de-DE" dirty="0"/>
          </a:p>
        </p:txBody>
      </p:sp>
    </p:spTree>
    <p:extLst>
      <p:ext uri="{BB962C8B-B14F-4D97-AF65-F5344CB8AC3E}">
        <p14:creationId xmlns:p14="http://schemas.microsoft.com/office/powerpoint/2010/main" val="3826282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68E0C-D45D-4AC7-2268-CE616A952239}"/>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4F584D59-78F5-4398-4AE5-E75F702B0BBF}"/>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8577CD10-37AB-0828-43F3-A870CD8F3C8A}"/>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E6A7B1F6-7AE3-5DE6-981F-A71E04118435}"/>
                </a:ext>
              </a:extLst>
            </p:cNvPr>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66044D8A-59B7-FA83-6D5B-D008AA35E1AD}"/>
              </a:ext>
            </a:extLst>
          </p:cNvPr>
          <p:cNvSpPr>
            <a:spLocks noGrp="1"/>
          </p:cNvSpPr>
          <p:nvPr>
            <p:ph type="body" idx="1"/>
          </p:nvPr>
        </p:nvSpPr>
        <p:spPr>
          <a:xfrm>
            <a:off x="836891" y="1600200"/>
            <a:ext cx="6331605" cy="1969770"/>
          </a:xfrm>
        </p:spPr>
        <p:txBody>
          <a:bodyPr/>
          <a:lstStyle/>
          <a:p>
            <a:r>
              <a:rPr lang="de-BE" sz="1600" dirty="0"/>
              <a:t> </a:t>
            </a:r>
          </a:p>
          <a:p>
            <a:r>
              <a:rPr lang="de-BE" sz="1600" dirty="0"/>
              <a:t>Darüber hinaus wird die Formulierung zur Dienstbefreiung bei einer gerichtlichen Vorladung an die geltenden gesetzlichen Bestimmungen angepasst.</a:t>
            </a:r>
          </a:p>
          <a:p>
            <a:r>
              <a:rPr lang="de-BE" sz="1600" dirty="0"/>
              <a:t> </a:t>
            </a:r>
          </a:p>
          <a:p>
            <a:r>
              <a:rPr lang="de-BE" sz="1600" dirty="0"/>
              <a:t>Vorbehaltlich der Genehmigung durch die Aufsichtsbehörde sollen die Änderungen am 1. Januar 2027 in Kraft treten.</a:t>
            </a:r>
          </a:p>
          <a:p>
            <a:endParaRPr lang="de-DE" sz="1600" dirty="0"/>
          </a:p>
        </p:txBody>
      </p:sp>
    </p:spTree>
    <p:extLst>
      <p:ext uri="{BB962C8B-B14F-4D97-AF65-F5344CB8AC3E}">
        <p14:creationId xmlns:p14="http://schemas.microsoft.com/office/powerpoint/2010/main" val="32949069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7551E-0D30-C57A-E859-7EE3EA16970C}"/>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9BB089A9-648F-5975-5C69-7292CB7CE6C6}"/>
              </a:ext>
            </a:extLst>
          </p:cNvPr>
          <p:cNvSpPr txBox="1"/>
          <p:nvPr/>
        </p:nvSpPr>
        <p:spPr>
          <a:xfrm>
            <a:off x="349250" y="677686"/>
            <a:ext cx="6228540" cy="887422"/>
          </a:xfrm>
          <a:prstGeom prst="rect">
            <a:avLst/>
          </a:prstGeom>
        </p:spPr>
        <p:txBody>
          <a:bodyPr vert="horz" wrap="square" lIns="0" tIns="12700" rIns="0" bIns="0" rtlCol="0">
            <a:spAutoFit/>
          </a:bodyPr>
          <a:lstStyle/>
          <a:p>
            <a:pPr marL="358775" indent="-358775" defTabSz="358775">
              <a:spcBef>
                <a:spcPts val="100"/>
              </a:spcBef>
            </a:pPr>
            <a:r>
              <a:rPr lang="de-DE" sz="2000" b="1" dirty="0"/>
              <a:t>20. </a:t>
            </a:r>
            <a:r>
              <a:rPr lang="de-DE" b="1" dirty="0"/>
              <a:t>Städtisches Personal: Wechsel vom Urlaubssystem des Privatsektors auf das Urlaubssystem des öffentlichen Sektors </a:t>
            </a:r>
          </a:p>
          <a:p>
            <a:pPr indent="358775" defTabSz="358775">
              <a:spcBef>
                <a:spcPts val="100"/>
              </a:spcBef>
            </a:pPr>
            <a:r>
              <a:rPr lang="de-DE" b="1" dirty="0"/>
              <a:t>für das vertragliche Personal der Stadt Eupen</a:t>
            </a:r>
            <a:endParaRPr lang="de-DE" sz="2000" b="1" dirty="0"/>
          </a:p>
        </p:txBody>
      </p:sp>
      <p:grpSp>
        <p:nvGrpSpPr>
          <p:cNvPr id="5" name="object 5">
            <a:extLst>
              <a:ext uri="{FF2B5EF4-FFF2-40B4-BE49-F238E27FC236}">
                <a16:creationId xmlns:a16="http://schemas.microsoft.com/office/drawing/2014/main" id="{ED889810-2089-045F-651F-D7A847379809}"/>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BAAB87CB-A4A3-7FB4-D2EF-D0B1E0B65F7F}"/>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BCEEDB60-8910-EB17-1681-838240170BA5}"/>
                </a:ext>
              </a:extLst>
            </p:cNvPr>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F47296B8-D82F-41E1-5D76-99EBE4587E84}"/>
              </a:ext>
            </a:extLst>
          </p:cNvPr>
          <p:cNvSpPr>
            <a:spLocks noGrp="1"/>
          </p:cNvSpPr>
          <p:nvPr>
            <p:ph type="body" idx="1"/>
          </p:nvPr>
        </p:nvSpPr>
        <p:spPr>
          <a:xfrm>
            <a:off x="730250" y="1860889"/>
            <a:ext cx="6476999" cy="2462213"/>
          </a:xfrm>
        </p:spPr>
        <p:txBody>
          <a:bodyPr/>
          <a:lstStyle/>
          <a:p>
            <a:r>
              <a:rPr lang="fr-BE" sz="1600" dirty="0"/>
              <a:t>Der</a:t>
            </a:r>
            <a:r>
              <a:rPr lang="de-BE" sz="1600" dirty="0"/>
              <a:t> Wechsel hat keine Nachteile für das vertragliche Personal, jedoch folgende Vorteile: </a:t>
            </a:r>
          </a:p>
          <a:p>
            <a:pPr marL="182563" lvl="0" indent="-182563">
              <a:buFont typeface="Arial" panose="020B0604020202020204" pitchFamily="34" charset="0"/>
              <a:buChar char="•"/>
            </a:pPr>
            <a:r>
              <a:rPr lang="de-BE" sz="1600" dirty="0"/>
              <a:t>Mitarbeiter, </a:t>
            </a:r>
            <a:r>
              <a:rPr lang="fr-BE" sz="1600" dirty="0"/>
              <a:t>die in den </a:t>
            </a:r>
            <a:r>
              <a:rPr lang="de-BE" sz="1600" dirty="0"/>
              <a:t>Dienst der </a:t>
            </a:r>
            <a:r>
              <a:rPr lang="fr-BE" sz="1600" dirty="0"/>
              <a:t>Stadt </a:t>
            </a:r>
            <a:r>
              <a:rPr lang="fr-BE" sz="1600" dirty="0" err="1"/>
              <a:t>treten</a:t>
            </a:r>
            <a:r>
              <a:rPr lang="de-BE" sz="1600" dirty="0"/>
              <a:t>, haben </a:t>
            </a:r>
            <a:r>
              <a:rPr lang="fr-BE" sz="1600" dirty="0" err="1"/>
              <a:t>sofort</a:t>
            </a:r>
            <a:r>
              <a:rPr lang="de-BE" sz="1600" dirty="0"/>
              <a:t> Anrecht auf Urlaub.  Dies ist vor allem ein Vorteil auf dem Arbeitsmarkt;</a:t>
            </a:r>
          </a:p>
          <a:p>
            <a:pPr marL="182563" lvl="0" indent="-182563">
              <a:buFont typeface="Arial" panose="020B0604020202020204" pitchFamily="34" charset="0"/>
              <a:buChar char="•"/>
            </a:pPr>
            <a:r>
              <a:rPr lang="de-BE" sz="1600" dirty="0"/>
              <a:t>Geringeres Risiko von Berechnungsfehlern;</a:t>
            </a:r>
          </a:p>
          <a:p>
            <a:pPr marL="182563" lvl="0" indent="-182563">
              <a:buFont typeface="Arial" panose="020B0604020202020204" pitchFamily="34" charset="0"/>
              <a:buChar char="•"/>
            </a:pPr>
            <a:r>
              <a:rPr lang="de-BE" sz="1600" dirty="0"/>
              <a:t>Wegfall </a:t>
            </a:r>
            <a:r>
              <a:rPr lang="fr-BE" sz="1600" dirty="0"/>
              <a:t>der</a:t>
            </a:r>
            <a:r>
              <a:rPr lang="de-BE" sz="1600" dirty="0"/>
              <a:t> Berechnungen und Erklärungen zu verrechnetem Urlaub bei vorheriger Auszahlung des Urlaubsanrechts;</a:t>
            </a:r>
          </a:p>
          <a:p>
            <a:pPr marL="182563" lvl="0" indent="-182563">
              <a:buFont typeface="Arial" panose="020B0604020202020204" pitchFamily="34" charset="0"/>
              <a:buChar char="•"/>
            </a:pPr>
            <a:r>
              <a:rPr lang="de-BE" sz="1600" dirty="0"/>
              <a:t>Gleichstellung von statutarischem Personal und vertraglichem Personal;</a:t>
            </a:r>
          </a:p>
          <a:p>
            <a:pPr marL="182563" lvl="0" indent="-182563">
              <a:buFont typeface="Arial" panose="020B0604020202020204" pitchFamily="34" charset="0"/>
              <a:buChar char="•"/>
            </a:pPr>
            <a:r>
              <a:rPr lang="de-BE" sz="1600" dirty="0"/>
              <a:t>Ab dem Zeitpunkt der Änderung: 2,09 % weniger Arbeitgeberbeiträge zur Sozialversicherung.</a:t>
            </a:r>
            <a:endParaRPr lang="de-DE" dirty="0"/>
          </a:p>
        </p:txBody>
      </p:sp>
    </p:spTree>
    <p:extLst>
      <p:ext uri="{BB962C8B-B14F-4D97-AF65-F5344CB8AC3E}">
        <p14:creationId xmlns:p14="http://schemas.microsoft.com/office/powerpoint/2010/main" val="11761152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F26F3-FC75-8D77-449A-1546B981E863}"/>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23A21337-2C75-0259-0113-5C36EA8B57D5}"/>
              </a:ext>
            </a:extLst>
          </p:cNvPr>
          <p:cNvSpPr txBox="1"/>
          <p:nvPr/>
        </p:nvSpPr>
        <p:spPr>
          <a:xfrm>
            <a:off x="587780" y="693397"/>
            <a:ext cx="5867400" cy="597599"/>
          </a:xfrm>
          <a:prstGeom prst="rect">
            <a:avLst/>
          </a:prstGeom>
        </p:spPr>
        <p:txBody>
          <a:bodyPr vert="horz" wrap="square" lIns="0" tIns="12700" rIns="0" bIns="0" rtlCol="0">
            <a:spAutoFit/>
          </a:bodyPr>
          <a:lstStyle/>
          <a:p>
            <a:pPr marL="358775" indent="-358775" defTabSz="358775">
              <a:spcBef>
                <a:spcPts val="100"/>
              </a:spcBef>
            </a:pPr>
            <a:r>
              <a:rPr lang="de-DE" sz="2000" b="1" dirty="0"/>
              <a:t>21. </a:t>
            </a:r>
            <a:r>
              <a:rPr lang="de-DE" b="1" dirty="0"/>
              <a:t>Städtisches Personal: Elektriker im Rang D1 – Vakanz-erklärung einer Stelle auf dem internen Anwerbungsweg	</a:t>
            </a:r>
          </a:p>
        </p:txBody>
      </p:sp>
      <p:grpSp>
        <p:nvGrpSpPr>
          <p:cNvPr id="5" name="object 5">
            <a:extLst>
              <a:ext uri="{FF2B5EF4-FFF2-40B4-BE49-F238E27FC236}">
                <a16:creationId xmlns:a16="http://schemas.microsoft.com/office/drawing/2014/main" id="{32204152-E441-F175-3226-1DA5E6A42867}"/>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B997CFEE-0F16-E612-5090-63E543C6F692}"/>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CE07E9C8-289C-489B-0BB2-08A78F6E05D1}"/>
                </a:ext>
              </a:extLst>
            </p:cNvPr>
            <p:cNvPicPr/>
            <p:nvPr/>
          </p:nvPicPr>
          <p:blipFill>
            <a:blip r:embed="rId3" cstate="print"/>
            <a:stretch>
              <a:fillRect/>
            </a:stretch>
          </p:blipFill>
          <p:spPr>
            <a:xfrm>
              <a:off x="6016850" y="2"/>
              <a:ext cx="1543151" cy="1379753"/>
            </a:xfrm>
            <a:prstGeom prst="rect">
              <a:avLst/>
            </a:prstGeom>
          </p:spPr>
        </p:pic>
      </p:grpSp>
      <p:sp>
        <p:nvSpPr>
          <p:cNvPr id="8" name="Textplatzhalter 7">
            <a:extLst>
              <a:ext uri="{FF2B5EF4-FFF2-40B4-BE49-F238E27FC236}">
                <a16:creationId xmlns:a16="http://schemas.microsoft.com/office/drawing/2014/main" id="{049FB445-729D-DBE6-F56D-1DB2AA81C9FA}"/>
              </a:ext>
            </a:extLst>
          </p:cNvPr>
          <p:cNvSpPr>
            <a:spLocks noGrp="1"/>
          </p:cNvSpPr>
          <p:nvPr>
            <p:ph type="body" idx="1"/>
          </p:nvPr>
        </p:nvSpPr>
        <p:spPr>
          <a:xfrm>
            <a:off x="958850" y="1988658"/>
            <a:ext cx="5867400" cy="492443"/>
          </a:xfrm>
        </p:spPr>
        <p:txBody>
          <a:bodyPr/>
          <a:lstStyle/>
          <a:p>
            <a:r>
              <a:rPr lang="de-BE" sz="1600" dirty="0"/>
              <a:t>Da im Stellenplan genügend Stellen im Rang D1 offen sind, </a:t>
            </a:r>
            <a:r>
              <a:rPr lang="fr-BE" sz="1600" dirty="0" err="1"/>
              <a:t>wird</a:t>
            </a:r>
            <a:r>
              <a:rPr lang="de-BE" sz="1600" dirty="0"/>
              <a:t> eine Stelle auf dem internen Anwerbungsweg vergeben.</a:t>
            </a:r>
            <a:endParaRPr lang="de-DE" dirty="0"/>
          </a:p>
        </p:txBody>
      </p:sp>
    </p:spTree>
    <p:extLst>
      <p:ext uri="{BB962C8B-B14F-4D97-AF65-F5344CB8AC3E}">
        <p14:creationId xmlns:p14="http://schemas.microsoft.com/office/powerpoint/2010/main" val="2542631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18445" y="689878"/>
            <a:ext cx="6077182" cy="320601"/>
          </a:xfrm>
          <a:prstGeom prst="rect">
            <a:avLst/>
          </a:prstGeom>
        </p:spPr>
        <p:txBody>
          <a:bodyPr vert="horz" wrap="square" lIns="0" tIns="12700" rIns="0" bIns="0" rtlCol="0">
            <a:spAutoFit/>
          </a:bodyPr>
          <a:lstStyle/>
          <a:p>
            <a:pPr defTabSz="447675">
              <a:spcBef>
                <a:spcPts val="100"/>
              </a:spcBef>
            </a:pPr>
            <a:r>
              <a:rPr lang="de-DE" sz="2000" b="1" dirty="0"/>
              <a:t>Mündliche Fragen</a:t>
            </a:r>
            <a:endParaRPr lang="de-DE" b="1" dirty="0"/>
          </a:p>
        </p:txBody>
      </p:sp>
      <p:grpSp>
        <p:nvGrpSpPr>
          <p:cNvPr id="5" name="object 5"/>
          <p:cNvGrpSpPr/>
          <p:nvPr/>
        </p:nvGrpSpPr>
        <p:grpSpPr>
          <a:xfrm>
            <a:off x="0" y="2"/>
            <a:ext cx="7560309" cy="5284470"/>
            <a:chOff x="0" y="2"/>
            <a:chExt cx="7560309" cy="5284470"/>
          </a:xfrm>
        </p:grpSpPr>
        <p:pic>
          <p:nvPicPr>
            <p:cNvPr id="6" name="object 6"/>
            <p:cNvPicPr/>
            <p:nvPr/>
          </p:nvPicPr>
          <p:blipFill>
            <a:blip r:embed="rId2" cstate="print"/>
            <a:stretch>
              <a:fillRect/>
            </a:stretch>
          </p:blipFill>
          <p:spPr>
            <a:xfrm>
              <a:off x="0" y="4339561"/>
              <a:ext cx="836891" cy="944892"/>
            </a:xfrm>
            <a:prstGeom prst="rect">
              <a:avLst/>
            </a:prstGeom>
          </p:spPr>
        </p:pic>
        <p:pic>
          <p:nvPicPr>
            <p:cNvPr id="7" name="object 7"/>
            <p:cNvPicPr/>
            <p:nvPr/>
          </p:nvPicPr>
          <p:blipFill>
            <a:blip r:embed="rId3" cstate="print"/>
            <a:stretch>
              <a:fillRect/>
            </a:stretch>
          </p:blipFill>
          <p:spPr>
            <a:xfrm>
              <a:off x="6016850" y="2"/>
              <a:ext cx="1543151" cy="1379753"/>
            </a:xfrm>
            <a:prstGeom prst="rect">
              <a:avLst/>
            </a:prstGeom>
          </p:spPr>
        </p:pic>
      </p:grpSp>
      <p:sp>
        <p:nvSpPr>
          <p:cNvPr id="2" name="Textplatzhalter 7">
            <a:extLst>
              <a:ext uri="{FF2B5EF4-FFF2-40B4-BE49-F238E27FC236}">
                <a16:creationId xmlns:a16="http://schemas.microsoft.com/office/drawing/2014/main" id="{3CEC9310-0866-7CDA-5894-B4F3E3888D2A}"/>
              </a:ext>
            </a:extLst>
          </p:cNvPr>
          <p:cNvSpPr>
            <a:spLocks noGrp="1"/>
          </p:cNvSpPr>
          <p:nvPr>
            <p:ph type="body" idx="1"/>
          </p:nvPr>
        </p:nvSpPr>
        <p:spPr>
          <a:xfrm>
            <a:off x="349251" y="1379755"/>
            <a:ext cx="6934200" cy="3293209"/>
          </a:xfrm>
        </p:spPr>
        <p:txBody>
          <a:bodyPr/>
          <a:lstStyle/>
          <a:p>
            <a:pPr marL="285750" indent="-285750" algn="l">
              <a:spcAft>
                <a:spcPts val="600"/>
              </a:spcAft>
              <a:buFont typeface="Wingdings" panose="05000000000000000000" pitchFamily="2" charset="2"/>
              <a:buChar char="Ø"/>
            </a:pPr>
            <a:r>
              <a:rPr lang="de-DE" sz="1600" dirty="0"/>
              <a:t>Ratsmitglied Alexander Pons (CSP): Cricket-Abschlagplatz in den </a:t>
            </a:r>
            <a:r>
              <a:rPr lang="de-DE" sz="1600" dirty="0" err="1"/>
              <a:t>Ettersten</a:t>
            </a:r>
            <a:r>
              <a:rPr lang="de-DE" sz="1600" dirty="0"/>
              <a:t> Wiesen</a:t>
            </a:r>
          </a:p>
          <a:p>
            <a:pPr marL="285750" indent="-285750" algn="l">
              <a:spcAft>
                <a:spcPts val="600"/>
              </a:spcAft>
              <a:buFont typeface="Wingdings" panose="05000000000000000000" pitchFamily="2" charset="2"/>
              <a:buChar char="Ø"/>
            </a:pPr>
            <a:r>
              <a:rPr lang="de-DE" sz="1600" dirty="0"/>
              <a:t>Ratsmitglied Claudia </a:t>
            </a:r>
            <a:r>
              <a:rPr lang="de-DE" sz="1600" dirty="0" err="1"/>
              <a:t>Niessen</a:t>
            </a:r>
            <a:r>
              <a:rPr lang="de-DE" sz="1600" dirty="0"/>
              <a:t> (Ecolo): Einsichtsrecht in die Unterlagen der Hilfeleistungszone</a:t>
            </a:r>
          </a:p>
          <a:p>
            <a:pPr marL="285750" indent="-285750" algn="l">
              <a:spcAft>
                <a:spcPts val="600"/>
              </a:spcAft>
              <a:buFont typeface="Wingdings" panose="05000000000000000000" pitchFamily="2" charset="2"/>
              <a:buChar char="Ø"/>
            </a:pPr>
            <a:r>
              <a:rPr lang="de-DE" sz="1600" dirty="0"/>
              <a:t>Ratsmitglieder Alexandra Barth-</a:t>
            </a:r>
            <a:r>
              <a:rPr lang="de-DE" sz="1600" dirty="0" err="1"/>
              <a:t>Vandenhirtz</a:t>
            </a:r>
            <a:r>
              <a:rPr lang="de-DE" sz="1600" dirty="0"/>
              <a:t> (</a:t>
            </a:r>
            <a:r>
              <a:rPr lang="de-DE" sz="1600" dirty="0" err="1"/>
              <a:t>SPplus</a:t>
            </a:r>
            <a:r>
              <a:rPr lang="de-DE" sz="1600" dirty="0"/>
              <a:t>) und Daniel Offermann (Ecolo): Verkehrssicherheit in der Talstraße </a:t>
            </a:r>
            <a:r>
              <a:rPr lang="de-DE" sz="1600" dirty="0" err="1"/>
              <a:t>Kettenis</a:t>
            </a:r>
            <a:endParaRPr lang="de-DE" sz="1600" dirty="0"/>
          </a:p>
          <a:p>
            <a:pPr marL="285750" indent="-285750" algn="l">
              <a:spcAft>
                <a:spcPts val="600"/>
              </a:spcAft>
              <a:buFont typeface="Wingdings" panose="05000000000000000000" pitchFamily="2" charset="2"/>
              <a:buChar char="Ø"/>
            </a:pPr>
            <a:r>
              <a:rPr lang="de-DE" sz="1600" dirty="0"/>
              <a:t>Ratsmitglied Alexandra Barth-</a:t>
            </a:r>
            <a:r>
              <a:rPr lang="de-DE" sz="1600" dirty="0" err="1"/>
              <a:t>Vandenhirtz</a:t>
            </a:r>
            <a:r>
              <a:rPr lang="de-DE" sz="1600" dirty="0"/>
              <a:t> (</a:t>
            </a:r>
            <a:r>
              <a:rPr lang="de-DE" sz="1600" dirty="0" err="1"/>
              <a:t>SPplus</a:t>
            </a:r>
            <a:r>
              <a:rPr lang="de-DE" sz="1600" dirty="0"/>
              <a:t>): Evaluierung und Weiterentwicklung der Gebührenbefreiung für alle unter der Mitgliedschafts-regelung des Eupener Sportbunds fallenden Vereine mit minderjährigen Einzel- oder Mannschaftssportlern</a:t>
            </a:r>
            <a:endParaRPr lang="de-BE" sz="1600" dirty="0"/>
          </a:p>
          <a:p>
            <a:pPr algn="just"/>
            <a:r>
              <a:rPr lang="de-DE" sz="1600" b="1" dirty="0"/>
              <a:t> </a:t>
            </a:r>
            <a:endParaRPr lang="de-BE" sz="1600" dirty="0"/>
          </a:p>
          <a:p>
            <a:pPr marL="285750" indent="-285750">
              <a:spcAft>
                <a:spcPts val="600"/>
              </a:spcAft>
              <a:buFont typeface="Wingdings" panose="05000000000000000000" pitchFamily="2" charset="2"/>
              <a:buChar char="Ø"/>
            </a:pPr>
            <a:endParaRPr lang="de-DE" sz="1600" dirty="0"/>
          </a:p>
        </p:txBody>
      </p:sp>
    </p:spTree>
    <p:extLst>
      <p:ext uri="{BB962C8B-B14F-4D97-AF65-F5344CB8AC3E}">
        <p14:creationId xmlns:p14="http://schemas.microsoft.com/office/powerpoint/2010/main" val="40365117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F6F61-FFDE-82C1-3A50-42F8F0C4775E}"/>
            </a:ext>
          </a:extLst>
        </p:cNvPr>
        <p:cNvGrpSpPr/>
        <p:nvPr/>
      </p:nvGrpSpPr>
      <p:grpSpPr>
        <a:xfrm>
          <a:off x="0" y="0"/>
          <a:ext cx="0" cy="0"/>
          <a:chOff x="0" y="0"/>
          <a:chExt cx="0" cy="0"/>
        </a:xfrm>
      </p:grpSpPr>
      <p:grpSp>
        <p:nvGrpSpPr>
          <p:cNvPr id="5" name="object 5">
            <a:extLst>
              <a:ext uri="{FF2B5EF4-FFF2-40B4-BE49-F238E27FC236}">
                <a16:creationId xmlns:a16="http://schemas.microsoft.com/office/drawing/2014/main" id="{DE4116E4-CE3E-E47B-CED4-044507FC89C4}"/>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F79499FC-2691-8355-B6B4-FFE0448C6AE2}"/>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8EBFF8C4-31BA-41E3-E1FC-63A03084E955}"/>
                </a:ext>
              </a:extLst>
            </p:cNvPr>
            <p:cNvPicPr/>
            <p:nvPr/>
          </p:nvPicPr>
          <p:blipFill>
            <a:blip r:embed="rId3" cstate="print"/>
            <a:stretch>
              <a:fillRect/>
            </a:stretch>
          </p:blipFill>
          <p:spPr>
            <a:xfrm>
              <a:off x="6016850" y="2"/>
              <a:ext cx="1543151" cy="1379753"/>
            </a:xfrm>
            <a:prstGeom prst="rect">
              <a:avLst/>
            </a:prstGeom>
          </p:spPr>
        </p:pic>
      </p:grpSp>
      <p:sp>
        <p:nvSpPr>
          <p:cNvPr id="2" name="Textplatzhalter 7">
            <a:extLst>
              <a:ext uri="{FF2B5EF4-FFF2-40B4-BE49-F238E27FC236}">
                <a16:creationId xmlns:a16="http://schemas.microsoft.com/office/drawing/2014/main" id="{49BC0A65-D4DF-C30D-EC61-AF20E7F9EBC3}"/>
              </a:ext>
            </a:extLst>
          </p:cNvPr>
          <p:cNvSpPr>
            <a:spLocks noGrp="1"/>
          </p:cNvSpPr>
          <p:nvPr>
            <p:ph type="body" idx="1"/>
          </p:nvPr>
        </p:nvSpPr>
        <p:spPr>
          <a:xfrm>
            <a:off x="381818" y="1524000"/>
            <a:ext cx="6431349" cy="1954381"/>
          </a:xfrm>
        </p:spPr>
        <p:txBody>
          <a:bodyPr/>
          <a:lstStyle/>
          <a:p>
            <a:pPr marL="285750" indent="-285750" algn="l">
              <a:spcAft>
                <a:spcPts val="600"/>
              </a:spcAft>
              <a:buFont typeface="Wingdings" panose="05000000000000000000" pitchFamily="2" charset="2"/>
              <a:buChar char="Ø"/>
            </a:pPr>
            <a:r>
              <a:rPr lang="de-DE" sz="1600" dirty="0"/>
              <a:t>Ratsmitglied Martine Engels (Ecolo): Evaluation der reduzierten Hallentarife für Sportvereine</a:t>
            </a:r>
          </a:p>
          <a:p>
            <a:pPr marL="285750" indent="-285750" algn="l">
              <a:spcAft>
                <a:spcPts val="600"/>
              </a:spcAft>
              <a:buFont typeface="Wingdings" panose="05000000000000000000" pitchFamily="2" charset="2"/>
              <a:buChar char="Ø"/>
            </a:pPr>
            <a:r>
              <a:rPr lang="de-DE" sz="1600" dirty="0"/>
              <a:t>Ratsmitglied Daniel Offermann (Ecolo): Kommunaler Hitzeschutz in Eupen</a:t>
            </a:r>
          </a:p>
          <a:p>
            <a:pPr marL="285750" indent="-285750" algn="l">
              <a:spcAft>
                <a:spcPts val="600"/>
              </a:spcAft>
              <a:buFont typeface="Wingdings" panose="05000000000000000000" pitchFamily="2" charset="2"/>
              <a:buChar char="Ø"/>
            </a:pPr>
            <a:r>
              <a:rPr lang="de-DE" sz="1600" dirty="0"/>
              <a:t>Ratsmitglied Simen Van </a:t>
            </a:r>
            <a:r>
              <a:rPr lang="de-DE" sz="1600" dirty="0" err="1"/>
              <a:t>Meensel</a:t>
            </a:r>
            <a:r>
              <a:rPr lang="de-DE" sz="1600"/>
              <a:t>: Errichtung </a:t>
            </a:r>
            <a:r>
              <a:rPr lang="de-DE" sz="1600" dirty="0"/>
              <a:t>eines Ferienparks auf dem ehemaligen Campinggelände </a:t>
            </a:r>
            <a:r>
              <a:rPr lang="de-DE" sz="1600" dirty="0" err="1"/>
              <a:t>Hertogenwald</a:t>
            </a:r>
            <a:endParaRPr lang="de-DE" sz="1600" dirty="0"/>
          </a:p>
          <a:p>
            <a:pPr algn="just"/>
            <a:r>
              <a:rPr lang="de-DE" sz="1600" b="1" dirty="0"/>
              <a:t> </a:t>
            </a:r>
            <a:endParaRPr lang="de-BE" sz="1600" dirty="0"/>
          </a:p>
          <a:p>
            <a:pPr marL="285750" indent="-285750">
              <a:spcAft>
                <a:spcPts val="600"/>
              </a:spcAft>
              <a:buFont typeface="Wingdings" panose="05000000000000000000" pitchFamily="2" charset="2"/>
              <a:buChar char="Ø"/>
            </a:pPr>
            <a:endParaRPr lang="de-DE" sz="1600" dirty="0"/>
          </a:p>
        </p:txBody>
      </p:sp>
    </p:spTree>
    <p:extLst>
      <p:ext uri="{BB962C8B-B14F-4D97-AF65-F5344CB8AC3E}">
        <p14:creationId xmlns:p14="http://schemas.microsoft.com/office/powerpoint/2010/main" val="12465990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DAD77-8C67-CE9A-10BC-3076E5DD8CD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25254D6-511A-5E8A-D83F-E83D2D7D44CD}"/>
              </a:ext>
            </a:extLst>
          </p:cNvPr>
          <p:cNvSpPr txBox="1">
            <a:spLocks noGrp="1"/>
          </p:cNvSpPr>
          <p:nvPr>
            <p:ph type="title"/>
          </p:nvPr>
        </p:nvSpPr>
        <p:spPr>
          <a:xfrm>
            <a:off x="1222675" y="1283806"/>
            <a:ext cx="3230245" cy="414216"/>
          </a:xfrm>
          <a:prstGeom prst="rect">
            <a:avLst/>
          </a:prstGeom>
        </p:spPr>
        <p:txBody>
          <a:bodyPr vert="horz" wrap="square" lIns="0" tIns="16510" rIns="0" bIns="0" rtlCol="0">
            <a:spAutoFit/>
          </a:bodyPr>
          <a:lstStyle/>
          <a:p>
            <a:pPr marL="12700">
              <a:lnSpc>
                <a:spcPts val="3080"/>
              </a:lnSpc>
              <a:spcBef>
                <a:spcPts val="130"/>
              </a:spcBef>
              <a:tabLst>
                <a:tab pos="1150620" algn="l"/>
              </a:tabLst>
            </a:pPr>
            <a:r>
              <a:rPr spc="-500" dirty="0"/>
              <a:t> </a:t>
            </a:r>
          </a:p>
        </p:txBody>
      </p:sp>
      <p:sp>
        <p:nvSpPr>
          <p:cNvPr id="3" name="object 3">
            <a:extLst>
              <a:ext uri="{FF2B5EF4-FFF2-40B4-BE49-F238E27FC236}">
                <a16:creationId xmlns:a16="http://schemas.microsoft.com/office/drawing/2014/main" id="{7FD30E89-90F1-FB52-3A1F-EF91E40C8AFA}"/>
              </a:ext>
            </a:extLst>
          </p:cNvPr>
          <p:cNvSpPr txBox="1"/>
          <p:nvPr/>
        </p:nvSpPr>
        <p:spPr>
          <a:xfrm>
            <a:off x="1222677" y="1016957"/>
            <a:ext cx="1610360" cy="212879"/>
          </a:xfrm>
          <a:prstGeom prst="rect">
            <a:avLst/>
          </a:prstGeom>
        </p:spPr>
        <p:txBody>
          <a:bodyPr vert="horz" wrap="square" lIns="0" tIns="12700" rIns="0" bIns="0" rtlCol="0">
            <a:spAutoFit/>
          </a:bodyPr>
          <a:lstStyle/>
          <a:p>
            <a:pPr marL="12700">
              <a:lnSpc>
                <a:spcPct val="100000"/>
              </a:lnSpc>
              <a:spcBef>
                <a:spcPts val="100"/>
              </a:spcBef>
            </a:pPr>
            <a:r>
              <a:rPr sz="1300" b="1" spc="-170" dirty="0">
                <a:solidFill>
                  <a:srgbClr val="6D6E71"/>
                </a:solidFill>
                <a:latin typeface="Arial"/>
                <a:cs typeface="Arial"/>
              </a:rPr>
              <a:t> </a:t>
            </a:r>
            <a:endParaRPr sz="1300" dirty="0">
              <a:latin typeface="Arial"/>
              <a:cs typeface="Arial"/>
            </a:endParaRPr>
          </a:p>
        </p:txBody>
      </p:sp>
      <p:sp>
        <p:nvSpPr>
          <p:cNvPr id="4" name="object 4">
            <a:extLst>
              <a:ext uri="{FF2B5EF4-FFF2-40B4-BE49-F238E27FC236}">
                <a16:creationId xmlns:a16="http://schemas.microsoft.com/office/drawing/2014/main" id="{5E1833CD-DB97-86BE-20D6-B0BABD62EAF5}"/>
              </a:ext>
            </a:extLst>
          </p:cNvPr>
          <p:cNvSpPr txBox="1"/>
          <p:nvPr/>
        </p:nvSpPr>
        <p:spPr>
          <a:xfrm>
            <a:off x="692150" y="1892495"/>
            <a:ext cx="6172200" cy="1723164"/>
          </a:xfrm>
          <a:prstGeom prst="rect">
            <a:avLst/>
          </a:prstGeom>
        </p:spPr>
        <p:txBody>
          <a:bodyPr vert="horz" wrap="square" lIns="0" tIns="5080" rIns="0" bIns="0" rtlCol="0">
            <a:spAutoFit/>
          </a:bodyPr>
          <a:lstStyle/>
          <a:p>
            <a:pPr algn="ctr"/>
            <a:r>
              <a:rPr lang="de-DE" sz="2000" dirty="0">
                <a:latin typeface="Calibri" panose="020F0502020204030204" pitchFamily="34" charset="0"/>
                <a:cs typeface="Calibri" panose="020F0502020204030204" pitchFamily="34" charset="0"/>
              </a:rPr>
              <a:t>Die nächste Sitzung des Stadtrates findet </a:t>
            </a:r>
          </a:p>
          <a:p>
            <a:pPr algn="ctr"/>
            <a:r>
              <a:rPr lang="de-DE" sz="2000" dirty="0">
                <a:latin typeface="Calibri" panose="020F0502020204030204" pitchFamily="34" charset="0"/>
                <a:cs typeface="Calibri" panose="020F0502020204030204" pitchFamily="34" charset="0"/>
              </a:rPr>
              <a:t>am Montag, 5. Oktober 2026 </a:t>
            </a:r>
          </a:p>
          <a:p>
            <a:pPr algn="ctr"/>
            <a:r>
              <a:rPr lang="de-DE" sz="2000" dirty="0">
                <a:latin typeface="Calibri" panose="020F0502020204030204" pitchFamily="34" charset="0"/>
                <a:cs typeface="Calibri" panose="020F0502020204030204" pitchFamily="34" charset="0"/>
              </a:rPr>
              <a:t>um 19.30 Uhr im Rathaussaal</a:t>
            </a:r>
            <a:r>
              <a:rPr lang="de-DE" sz="2000" dirty="0"/>
              <a:t> </a:t>
            </a:r>
            <a:r>
              <a:rPr lang="de-DE" sz="2000" dirty="0">
                <a:latin typeface="Calibri" panose="020F0502020204030204" pitchFamily="34" charset="0"/>
                <a:cs typeface="Calibri" panose="020F0502020204030204" pitchFamily="34" charset="0"/>
              </a:rPr>
              <a:t>statt.</a:t>
            </a:r>
          </a:p>
          <a:p>
            <a:pPr algn="ctr"/>
            <a:endParaRPr lang="de-DE" sz="2000" dirty="0">
              <a:latin typeface="Calibri" panose="020F0502020204030204" pitchFamily="34" charset="0"/>
              <a:cs typeface="Calibri" panose="020F0502020204030204" pitchFamily="34" charset="0"/>
            </a:endParaRPr>
          </a:p>
          <a:p>
            <a:pPr algn="ctr"/>
            <a:r>
              <a:rPr lang="de-DE" sz="2000" dirty="0">
                <a:latin typeface="Calibri" panose="020F0502020204030204" pitchFamily="34" charset="0"/>
                <a:cs typeface="Calibri" panose="020F0502020204030204" pitchFamily="34" charset="0"/>
              </a:rPr>
              <a:t>*****</a:t>
            </a:r>
          </a:p>
          <a:p>
            <a:pPr marL="12700" marR="5080">
              <a:lnSpc>
                <a:spcPct val="104200"/>
              </a:lnSpc>
              <a:spcBef>
                <a:spcPts val="40"/>
              </a:spcBef>
            </a:pPr>
            <a:endParaRPr sz="1200" dirty="0">
              <a:latin typeface="Arial"/>
              <a:cs typeface="Arial"/>
            </a:endParaRPr>
          </a:p>
        </p:txBody>
      </p:sp>
      <p:grpSp>
        <p:nvGrpSpPr>
          <p:cNvPr id="5" name="object 5">
            <a:extLst>
              <a:ext uri="{FF2B5EF4-FFF2-40B4-BE49-F238E27FC236}">
                <a16:creationId xmlns:a16="http://schemas.microsoft.com/office/drawing/2014/main" id="{B4426955-0738-1B79-0C1B-63C98079C42A}"/>
              </a:ext>
            </a:extLst>
          </p:cNvPr>
          <p:cNvGrpSpPr/>
          <p:nvPr/>
        </p:nvGrpSpPr>
        <p:grpSpPr>
          <a:xfrm>
            <a:off x="0" y="2"/>
            <a:ext cx="7560309" cy="5284470"/>
            <a:chOff x="0" y="2"/>
            <a:chExt cx="7560309" cy="5284470"/>
          </a:xfrm>
        </p:grpSpPr>
        <p:pic>
          <p:nvPicPr>
            <p:cNvPr id="6" name="object 6">
              <a:extLst>
                <a:ext uri="{FF2B5EF4-FFF2-40B4-BE49-F238E27FC236}">
                  <a16:creationId xmlns:a16="http://schemas.microsoft.com/office/drawing/2014/main" id="{CC33B894-2A62-2577-425B-DF96645B1C5B}"/>
                </a:ext>
              </a:extLst>
            </p:cNvPr>
            <p:cNvPicPr/>
            <p:nvPr/>
          </p:nvPicPr>
          <p:blipFill>
            <a:blip r:embed="rId2" cstate="print"/>
            <a:stretch>
              <a:fillRect/>
            </a:stretch>
          </p:blipFill>
          <p:spPr>
            <a:xfrm>
              <a:off x="0" y="4339561"/>
              <a:ext cx="836891" cy="944892"/>
            </a:xfrm>
            <a:prstGeom prst="rect">
              <a:avLst/>
            </a:prstGeom>
          </p:spPr>
        </p:pic>
        <p:pic>
          <p:nvPicPr>
            <p:cNvPr id="7" name="object 7">
              <a:extLst>
                <a:ext uri="{FF2B5EF4-FFF2-40B4-BE49-F238E27FC236}">
                  <a16:creationId xmlns:a16="http://schemas.microsoft.com/office/drawing/2014/main" id="{14973B4A-EC31-A3C8-9F70-0B5FBF39649F}"/>
                </a:ext>
              </a:extLst>
            </p:cNvPr>
            <p:cNvPicPr/>
            <p:nvPr/>
          </p:nvPicPr>
          <p:blipFill>
            <a:blip r:embed="rId3" cstate="print"/>
            <a:stretch>
              <a:fillRect/>
            </a:stretch>
          </p:blipFill>
          <p:spPr>
            <a:xfrm>
              <a:off x="6016850" y="2"/>
              <a:ext cx="1543151" cy="1379753"/>
            </a:xfrm>
            <a:prstGeom prst="rect">
              <a:avLst/>
            </a:prstGeom>
          </p:spPr>
        </p:pic>
      </p:grpSp>
    </p:spTree>
    <p:extLst>
      <p:ext uri="{BB962C8B-B14F-4D97-AF65-F5344CB8AC3E}">
        <p14:creationId xmlns:p14="http://schemas.microsoft.com/office/powerpoint/2010/main" val="2932986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2100</Words>
  <Application>Microsoft Office PowerPoint</Application>
  <PresentationFormat>Benutzerdefiniert</PresentationFormat>
  <Paragraphs>209</Paragraphs>
  <Slides>37</Slides>
  <Notes>5</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37</vt:i4>
      </vt:variant>
    </vt:vector>
  </HeadingPairs>
  <TitlesOfParts>
    <vt:vector size="42" baseType="lpstr">
      <vt:lpstr>Arial</vt:lpstr>
      <vt:lpstr>Calibri</vt:lpstr>
      <vt:lpstr>Courier New</vt:lpstr>
      <vt:lpstr>Wingdings</vt:lpstr>
      <vt:lpstr>Office Theme</vt:lpstr>
      <vt:lpst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Eupen_ppt.indd</dc:title>
  <dc:creator>WAEGENEER Sophie</dc:creator>
  <cp:lastModifiedBy>SCHULZ Marga</cp:lastModifiedBy>
  <cp:revision>863</cp:revision>
  <dcterms:created xsi:type="dcterms:W3CDTF">2021-12-16T13:44:12Z</dcterms:created>
  <dcterms:modified xsi:type="dcterms:W3CDTF">2026-09-07T13:43:13Z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2021-12-16T00:00:00Z</vt:filetime>
  </property>
  <property fmtid="{D5CDD505-2E9C-101B-9397-08002B2CF9AE}" pid="3" name="Creator">
    <vt:lpwstr>Adobe InDesign 16.4 (Macintosh)</vt:lpwstr>
  </property>
  <property fmtid="{D5CDD505-2E9C-101B-9397-08002B2CF9AE}" pid="4" name="LastSaved">
    <vt:filetime>2021-12-16T00:00:00Z</vt:filetime>
  </property>
</Properties>
</file>