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335" r:id="rId3"/>
    <p:sldId id="564" r:id="rId4"/>
    <p:sldId id="457" r:id="rId5"/>
    <p:sldId id="543" r:id="rId6"/>
    <p:sldId id="565" r:id="rId7"/>
    <p:sldId id="544" r:id="rId8"/>
    <p:sldId id="545" r:id="rId9"/>
    <p:sldId id="546" r:id="rId10"/>
    <p:sldId id="547" r:id="rId11"/>
    <p:sldId id="548" r:id="rId12"/>
    <p:sldId id="549" r:id="rId13"/>
    <p:sldId id="343" r:id="rId14"/>
    <p:sldId id="550" r:id="rId15"/>
    <p:sldId id="345" r:id="rId16"/>
    <p:sldId id="551" r:id="rId17"/>
    <p:sldId id="552" r:id="rId18"/>
    <p:sldId id="553" r:id="rId19"/>
    <p:sldId id="554" r:id="rId20"/>
    <p:sldId id="555" r:id="rId21"/>
    <p:sldId id="556" r:id="rId22"/>
    <p:sldId id="557" r:id="rId23"/>
    <p:sldId id="566" r:id="rId24"/>
    <p:sldId id="558" r:id="rId25"/>
    <p:sldId id="559" r:id="rId26"/>
    <p:sldId id="560" r:id="rId27"/>
    <p:sldId id="561" r:id="rId28"/>
    <p:sldId id="563" r:id="rId29"/>
    <p:sldId id="562" r:id="rId30"/>
    <p:sldId id="567" r:id="rId31"/>
    <p:sldId id="490" r:id="rId32"/>
    <p:sldId id="568" r:id="rId33"/>
  </p:sldIdLst>
  <p:sldSz cx="7556500" cy="5334000"/>
  <p:notesSz cx="7556500" cy="533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816BF74-A1D9-4F70-9F31-B5C76855C2A0}">
          <p14:sldIdLst>
            <p14:sldId id="256"/>
            <p14:sldId id="335"/>
            <p14:sldId id="564"/>
            <p14:sldId id="457"/>
            <p14:sldId id="543"/>
            <p14:sldId id="565"/>
            <p14:sldId id="544"/>
            <p14:sldId id="545"/>
            <p14:sldId id="546"/>
            <p14:sldId id="547"/>
            <p14:sldId id="548"/>
            <p14:sldId id="549"/>
            <p14:sldId id="343"/>
            <p14:sldId id="550"/>
            <p14:sldId id="345"/>
            <p14:sldId id="551"/>
            <p14:sldId id="552"/>
            <p14:sldId id="553"/>
            <p14:sldId id="554"/>
            <p14:sldId id="555"/>
            <p14:sldId id="556"/>
            <p14:sldId id="557"/>
            <p14:sldId id="566"/>
            <p14:sldId id="558"/>
            <p14:sldId id="559"/>
            <p14:sldId id="560"/>
            <p14:sldId id="561"/>
            <p14:sldId id="563"/>
            <p14:sldId id="562"/>
            <p14:sldId id="567"/>
            <p14:sldId id="490"/>
            <p14:sldId id="568"/>
          </p14:sldIdLst>
        </p14:section>
      </p14:sectionLst>
    </p:ext>
    <p:ext uri="{EFAFB233-063F-42B5-8137-9DF3F51BA10A}">
      <p15:sldGuideLst xmlns:p15="http://schemas.microsoft.com/office/powerpoint/2012/main">
        <p15:guide id="1" orient="horz" pos="2880">
          <p15:clr>
            <a:srgbClr val="A4A3A4"/>
          </p15:clr>
        </p15:guide>
        <p15:guide id="2" pos="21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6374" autoAdjust="0"/>
  </p:normalViewPr>
  <p:slideViewPr>
    <p:cSldViewPr>
      <p:cViewPr varScale="1">
        <p:scale>
          <a:sx n="136" d="100"/>
          <a:sy n="136" d="100"/>
        </p:scale>
        <p:origin x="1356" y="126"/>
      </p:cViewPr>
      <p:guideLst>
        <p:guide orient="horz" pos="2880"/>
        <p:guide pos="21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5013" cy="2667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79900" y="0"/>
            <a:ext cx="3275013" cy="266700"/>
          </a:xfrm>
          <a:prstGeom prst="rect">
            <a:avLst/>
          </a:prstGeom>
        </p:spPr>
        <p:txBody>
          <a:bodyPr vert="horz" lIns="91440" tIns="45720" rIns="91440" bIns="45720" rtlCol="0"/>
          <a:lstStyle>
            <a:lvl1pPr algn="r">
              <a:defRPr sz="1200"/>
            </a:lvl1pPr>
          </a:lstStyle>
          <a:p>
            <a:fld id="{A7A04A51-26CA-4169-AE34-3DA9FC22BA45}" type="datetimeFigureOut">
              <a:rPr lang="de-DE" smtClean="0"/>
              <a:t>09.02.2026</a:t>
            </a:fld>
            <a:endParaRPr lang="de-DE"/>
          </a:p>
        </p:txBody>
      </p:sp>
      <p:sp>
        <p:nvSpPr>
          <p:cNvPr id="4" name="Folienbildplatzhalter 3"/>
          <p:cNvSpPr>
            <a:spLocks noGrp="1" noRot="1" noChangeAspect="1"/>
          </p:cNvSpPr>
          <p:nvPr>
            <p:ph type="sldImg" idx="2"/>
          </p:nvPr>
        </p:nvSpPr>
        <p:spPr>
          <a:xfrm>
            <a:off x="2503488" y="666750"/>
            <a:ext cx="2549525" cy="18002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2566988"/>
            <a:ext cx="6045200" cy="2100262"/>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5067300"/>
            <a:ext cx="3275013" cy="2667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79900" y="5067300"/>
            <a:ext cx="3275013" cy="266700"/>
          </a:xfrm>
          <a:prstGeom prst="rect">
            <a:avLst/>
          </a:prstGeom>
        </p:spPr>
        <p:txBody>
          <a:bodyPr vert="horz" lIns="91440" tIns="45720" rIns="91440" bIns="45720" rtlCol="0" anchor="b"/>
          <a:lstStyle>
            <a:lvl1pPr algn="r">
              <a:defRPr sz="1200"/>
            </a:lvl1pPr>
          </a:lstStyle>
          <a:p>
            <a:fld id="{B83376E6-375E-4B36-A687-37E11263EFFA}" type="slidenum">
              <a:rPr lang="de-DE" smtClean="0"/>
              <a:t>‹Nr.›</a:t>
            </a:fld>
            <a:endParaRPr lang="de-DE"/>
          </a:p>
        </p:txBody>
      </p:sp>
    </p:spTree>
    <p:extLst>
      <p:ext uri="{BB962C8B-B14F-4D97-AF65-F5344CB8AC3E}">
        <p14:creationId xmlns:p14="http://schemas.microsoft.com/office/powerpoint/2010/main" val="3033835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1653540"/>
            <a:ext cx="6428422" cy="11201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2987040"/>
            <a:ext cx="5293995" cy="1333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sz="half" idx="2"/>
          </p:nvPr>
        </p:nvSpPr>
        <p:spPr>
          <a:xfrm>
            <a:off x="378142" y="1226820"/>
            <a:ext cx="3289839" cy="35204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1226820"/>
            <a:ext cx="3289839" cy="35204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08177"/>
            <a:ext cx="7560309" cy="4204335"/>
          </a:xfrm>
          <a:custGeom>
            <a:avLst/>
            <a:gdLst/>
            <a:ahLst/>
            <a:cxnLst/>
            <a:rect l="l" t="t" r="r" b="b"/>
            <a:pathLst>
              <a:path w="7560309" h="4204335">
                <a:moveTo>
                  <a:pt x="7559992" y="0"/>
                </a:moveTo>
                <a:lnTo>
                  <a:pt x="0" y="0"/>
                </a:lnTo>
                <a:lnTo>
                  <a:pt x="0" y="4203814"/>
                </a:lnTo>
                <a:lnTo>
                  <a:pt x="7559992" y="4203814"/>
                </a:lnTo>
                <a:lnTo>
                  <a:pt x="7559992" y="0"/>
                </a:lnTo>
                <a:close/>
              </a:path>
            </a:pathLst>
          </a:custGeom>
          <a:solidFill>
            <a:srgbClr val="EDEDEE"/>
          </a:solidFill>
        </p:spPr>
        <p:txBody>
          <a:bodyPr wrap="square" lIns="0" tIns="0" rIns="0" bIns="0" rtlCol="0"/>
          <a:lstStyle/>
          <a:p>
            <a:endParaRPr/>
          </a:p>
        </p:txBody>
      </p:sp>
      <p:sp>
        <p:nvSpPr>
          <p:cNvPr id="2" name="Holder 2"/>
          <p:cNvSpPr>
            <a:spLocks noGrp="1"/>
          </p:cNvSpPr>
          <p:nvPr>
            <p:ph type="title"/>
          </p:nvPr>
        </p:nvSpPr>
        <p:spPr>
          <a:xfrm>
            <a:off x="1222675" y="1283806"/>
            <a:ext cx="5117498" cy="812800"/>
          </a:xfrm>
          <a:prstGeom prst="rect">
            <a:avLst/>
          </a:prstGeom>
        </p:spPr>
        <p:txBody>
          <a:bodyPr wrap="square" lIns="0" tIns="0" rIns="0" bIns="0">
            <a:spAutoFit/>
          </a:bodyPr>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a:xfrm>
            <a:off x="1222677" y="2321857"/>
            <a:ext cx="5117495" cy="21132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571369" y="4960620"/>
            <a:ext cx="2420112" cy="2667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4960620"/>
            <a:ext cx="1739455" cy="2667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2/9/2026</a:t>
            </a:fld>
            <a:endParaRPr lang="en-US"/>
          </a:p>
        </p:txBody>
      </p:sp>
      <p:sp>
        <p:nvSpPr>
          <p:cNvPr id="6" name="Holder 6"/>
          <p:cNvSpPr>
            <a:spLocks noGrp="1"/>
          </p:cNvSpPr>
          <p:nvPr>
            <p:ph type="sldNum" sz="quarter" idx="7"/>
          </p:nvPr>
        </p:nvSpPr>
        <p:spPr>
          <a:xfrm>
            <a:off x="5445252" y="4960620"/>
            <a:ext cx="1739455" cy="2667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4" name="object 4"/>
          <p:cNvSpPr txBox="1"/>
          <p:nvPr/>
        </p:nvSpPr>
        <p:spPr>
          <a:xfrm>
            <a:off x="1630905" y="2057400"/>
            <a:ext cx="4385945" cy="1562479"/>
          </a:xfrm>
          <a:prstGeom prst="rect">
            <a:avLst/>
          </a:prstGeom>
        </p:spPr>
        <p:txBody>
          <a:bodyPr vert="horz" wrap="square" lIns="0" tIns="5080" rIns="0" bIns="0" rtlCol="0">
            <a:spAutoFit/>
          </a:bodyPr>
          <a:lstStyle/>
          <a:p>
            <a:pPr marL="12700" marR="5080" algn="r">
              <a:lnSpc>
                <a:spcPct val="104200"/>
              </a:lnSpc>
              <a:spcBef>
                <a:spcPts val="40"/>
              </a:spcBef>
            </a:pPr>
            <a:r>
              <a:rPr lang="de-DE" sz="4400" b="1" dirty="0"/>
              <a:t>Stadt Eupen</a:t>
            </a:r>
            <a:br>
              <a:rPr lang="de-DE" sz="1200" dirty="0"/>
            </a:br>
            <a:r>
              <a:rPr lang="de-DE" sz="3600" dirty="0"/>
              <a:t>Sitzung des Stadtrates</a:t>
            </a:r>
          </a:p>
          <a:p>
            <a:pPr marL="12700" marR="5080" algn="r">
              <a:lnSpc>
                <a:spcPct val="104200"/>
              </a:lnSpc>
              <a:spcBef>
                <a:spcPts val="40"/>
              </a:spcBef>
            </a:pPr>
            <a:r>
              <a:rPr lang="de-DE" dirty="0">
                <a:cs typeface="Arial"/>
              </a:rPr>
              <a:t>26. Januar 2026</a:t>
            </a:r>
            <a:endParaRPr dirty="0">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45310" y="657267"/>
            <a:ext cx="5362800" cy="320601"/>
          </a:xfrm>
          <a:prstGeom prst="rect">
            <a:avLst/>
          </a:prstGeom>
        </p:spPr>
        <p:txBody>
          <a:bodyPr vert="horz" wrap="square" lIns="0" tIns="12700" rIns="0" bIns="0" rtlCol="0">
            <a:spAutoFit/>
          </a:bodyPr>
          <a:lstStyle/>
          <a:p>
            <a:pPr defTabSz="358775">
              <a:spcBef>
                <a:spcPts val="100"/>
              </a:spcBef>
            </a:pPr>
            <a:r>
              <a:rPr lang="de-DE" sz="2000" b="1" dirty="0"/>
              <a:t>1.	</a:t>
            </a:r>
            <a:r>
              <a:rPr lang="de-DE" b="1" dirty="0"/>
              <a:t>Mitteilungen</a:t>
            </a:r>
            <a:r>
              <a:rPr lang="de-DE" sz="2000" b="1" dirty="0"/>
              <a:t>	</a:t>
            </a:r>
            <a:endParaRPr lang="de-DE"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0EDF6652-EB4D-C0B0-0AB5-8AF92A7CA676}"/>
              </a:ext>
            </a:extLst>
          </p:cNvPr>
          <p:cNvSpPr>
            <a:spLocks noGrp="1"/>
          </p:cNvSpPr>
          <p:nvPr>
            <p:ph type="body" idx="1"/>
          </p:nvPr>
        </p:nvSpPr>
        <p:spPr>
          <a:xfrm>
            <a:off x="445310" y="1129469"/>
            <a:ext cx="6380940" cy="3600986"/>
          </a:xfrm>
        </p:spPr>
        <p:txBody>
          <a:bodyPr/>
          <a:lstStyle/>
          <a:p>
            <a:r>
              <a:rPr lang="de-DE" dirty="0"/>
              <a:t>Der Zonensicherheitsplan 2026-2030 ist der strategische Plan der Polizeizone Weser-Göhl. </a:t>
            </a:r>
          </a:p>
          <a:p>
            <a:r>
              <a:rPr lang="de-DE" dirty="0"/>
              <a:t>Er legt die wichtigsten Aufgaben und Prioritäten der lokalen Polizei für die kommenden Jahre fest. Der Plan wird vom Zonalen Sicherheitsrat erstellt, dem die Bürgermeister, der Prokurator des Königs sowie die Polizeiverantwortlichen angehören. Nach der Genehmigung durch die föderalen Behörden erfolgt die Umsetzung.</a:t>
            </a:r>
          </a:p>
          <a:p>
            <a:r>
              <a:rPr lang="de-DE" dirty="0"/>
              <a:t> </a:t>
            </a:r>
          </a:p>
          <a:p>
            <a:r>
              <a:rPr lang="de-DE" dirty="0"/>
              <a:t>Herr Daniel Keutgen, Polizeichef der Zone Weser-Göhl, hat eine Umfrage ausgearbeitet, die in den vier Nordgemeinden der DG durchgeführt werden soll. Diese Umfrage hat er dem Stadtrat vorgestellt.</a:t>
            </a:r>
          </a:p>
          <a:p>
            <a:endParaRPr lang="de-DE" dirty="0"/>
          </a:p>
        </p:txBody>
      </p:sp>
    </p:spTree>
    <p:extLst>
      <p:ext uri="{BB962C8B-B14F-4D97-AF65-F5344CB8AC3E}">
        <p14:creationId xmlns:p14="http://schemas.microsoft.com/office/powerpoint/2010/main" val="347053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859B8-D1FC-2818-E080-7173E6E5FE3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0059CAC-4D2B-CD38-7226-B486A024F96F}"/>
              </a:ext>
            </a:extLst>
          </p:cNvPr>
          <p:cNvSpPr txBox="1"/>
          <p:nvPr/>
        </p:nvSpPr>
        <p:spPr>
          <a:xfrm>
            <a:off x="407015" y="689878"/>
            <a:ext cx="6000982" cy="566822"/>
          </a:xfrm>
          <a:prstGeom prst="rect">
            <a:avLst/>
          </a:prstGeom>
        </p:spPr>
        <p:txBody>
          <a:bodyPr vert="horz" wrap="square" lIns="0" tIns="12700" rIns="0" bIns="0" rtlCol="0">
            <a:spAutoFit/>
          </a:bodyPr>
          <a:lstStyle/>
          <a:p>
            <a:pPr marL="342900" indent="-342900" defTabSz="358775">
              <a:spcBef>
                <a:spcPts val="100"/>
              </a:spcBef>
              <a:buAutoNum type="arabicPeriod" startAt="2"/>
            </a:pP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E-Bike-Leasing für das Personal der Stadtverwaltung: Genehmigung des Projekts und des Vergabeverfahrens</a:t>
            </a:r>
            <a:endParaRPr lang="de-DE" sz="2000" b="1" dirty="0"/>
          </a:p>
        </p:txBody>
      </p:sp>
      <p:grpSp>
        <p:nvGrpSpPr>
          <p:cNvPr id="5" name="object 5">
            <a:extLst>
              <a:ext uri="{FF2B5EF4-FFF2-40B4-BE49-F238E27FC236}">
                <a16:creationId xmlns:a16="http://schemas.microsoft.com/office/drawing/2014/main" id="{7C7D2864-D045-CF2A-D0D0-0EE4E1FF5314}"/>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8300297-5B5C-0531-F693-F11752015BD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8EEEE98-EEB9-CB47-22ED-2765169DFDA4}"/>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33B3DACC-20D9-DA5F-1A78-005B00712152}"/>
              </a:ext>
            </a:extLst>
          </p:cNvPr>
          <p:cNvSpPr txBox="1"/>
          <p:nvPr/>
        </p:nvSpPr>
        <p:spPr>
          <a:xfrm>
            <a:off x="556061" y="1513529"/>
            <a:ext cx="6498789" cy="2862322"/>
          </a:xfrm>
          <a:prstGeom prst="rect">
            <a:avLst/>
          </a:prstGeom>
          <a:noFill/>
        </p:spPr>
        <p:txBody>
          <a:bodyPr wrap="square" rtlCol="0">
            <a:spAutoFit/>
          </a:bodyPr>
          <a:lstStyle/>
          <a:p>
            <a:r>
              <a:rPr lang="de-DE" dirty="0"/>
              <a:t>In den Jahren 2021 bis 2024 hat die Stadt insgesamt 42 E-Bikes angeschafft, die den  Mitarbeitern zur Verfügung gestellt wurden, die das E-Bike regelmäßig für den Arbeitsweg nutzen. Diese E-Bikes wurden prioritär an die Mitarbeiter der niedrigsten Gehaltsstufen vergeben.</a:t>
            </a:r>
          </a:p>
          <a:p>
            <a:r>
              <a:rPr lang="de-DE" dirty="0"/>
              <a:t> </a:t>
            </a:r>
          </a:p>
          <a:p>
            <a:r>
              <a:rPr lang="de-DE" dirty="0"/>
              <a:t>Anfang 2025 konnten 7 dieser E-Bikes nicht wieder vergeben werden.</a:t>
            </a:r>
          </a:p>
          <a:p>
            <a:r>
              <a:rPr lang="de-DE" dirty="0"/>
              <a:t> </a:t>
            </a:r>
          </a:p>
          <a:p>
            <a:endParaRPr lang="de-DE" dirty="0"/>
          </a:p>
        </p:txBody>
      </p:sp>
    </p:spTree>
    <p:extLst>
      <p:ext uri="{BB962C8B-B14F-4D97-AF65-F5344CB8AC3E}">
        <p14:creationId xmlns:p14="http://schemas.microsoft.com/office/powerpoint/2010/main" val="1303093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E2806BC1-1F40-8CF2-22A1-41CF17580D2C}"/>
              </a:ext>
            </a:extLst>
          </p:cNvPr>
          <p:cNvSpPr txBox="1"/>
          <p:nvPr/>
        </p:nvSpPr>
        <p:spPr>
          <a:xfrm>
            <a:off x="380620" y="990600"/>
            <a:ext cx="6407805" cy="3139321"/>
          </a:xfrm>
          <a:prstGeom prst="rect">
            <a:avLst/>
          </a:prstGeom>
          <a:noFill/>
        </p:spPr>
        <p:txBody>
          <a:bodyPr wrap="square" rtlCol="0">
            <a:spAutoFit/>
          </a:bodyPr>
          <a:lstStyle/>
          <a:p>
            <a:r>
              <a:rPr lang="de-DE" dirty="0"/>
              <a:t>Ein E-Bike-Leasing ermöglicht es den Mitarbeitern, ein E-Bike ihrer Wahl zu erwerben und dies zu einem Preis, der durchschnittlich 40% unter dem offiziellen Verkaufspreis liegt. Bei einer Umfrage haben 27 Mitarbeiter ihr Interesse bekundet, im laufenden Jahr ein E-Bike über ein solches Leasingverfahren zu erwerben. </a:t>
            </a:r>
          </a:p>
          <a:p>
            <a:r>
              <a:rPr lang="de-DE" dirty="0"/>
              <a:t> </a:t>
            </a:r>
          </a:p>
          <a:p>
            <a:r>
              <a:rPr lang="de-DE" dirty="0"/>
              <a:t>Da das Leasing somit offensichtlich das bisherige E-Bike-Angebot der Stadt sinnvoll ergänzt und für die Stadt kostenneutral ist, empfiehlt es sich, dem Personal ein solches Fahrradleasing anzubieten.</a:t>
            </a:r>
          </a:p>
          <a:p>
            <a:endParaRPr lang="de-DE" dirty="0"/>
          </a:p>
        </p:txBody>
      </p:sp>
    </p:spTree>
    <p:extLst>
      <p:ext uri="{BB962C8B-B14F-4D97-AF65-F5344CB8AC3E}">
        <p14:creationId xmlns:p14="http://schemas.microsoft.com/office/powerpoint/2010/main" val="3312731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53BEE-81D8-69BA-91BA-4DF76381F9A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C395AE2-B071-D185-0976-DE6C92D4E0DE}"/>
              </a:ext>
            </a:extLst>
          </p:cNvPr>
          <p:cNvSpPr txBox="1"/>
          <p:nvPr/>
        </p:nvSpPr>
        <p:spPr>
          <a:xfrm>
            <a:off x="444268" y="716971"/>
            <a:ext cx="6000982" cy="320601"/>
          </a:xfrm>
          <a:prstGeom prst="rect">
            <a:avLst/>
          </a:prstGeom>
        </p:spPr>
        <p:txBody>
          <a:bodyPr vert="horz" wrap="square" lIns="0" tIns="12700" rIns="0" bIns="0" rtlCol="0">
            <a:spAutoFit/>
          </a:bodyPr>
          <a:lstStyle/>
          <a:p>
            <a:pPr defTabSz="358775">
              <a:spcBef>
                <a:spcPts val="100"/>
              </a:spcBef>
            </a:pPr>
            <a:r>
              <a:rPr lang="de-DE" sz="2000" b="1" dirty="0"/>
              <a:t>3.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Informationssicherheitsplan 2026: Genehmigung</a:t>
            </a:r>
            <a:r>
              <a:rPr lang="de-DE" sz="2000" b="1" dirty="0"/>
              <a:t>	</a:t>
            </a:r>
          </a:p>
        </p:txBody>
      </p:sp>
      <p:grpSp>
        <p:nvGrpSpPr>
          <p:cNvPr id="5" name="object 5">
            <a:extLst>
              <a:ext uri="{FF2B5EF4-FFF2-40B4-BE49-F238E27FC236}">
                <a16:creationId xmlns:a16="http://schemas.microsoft.com/office/drawing/2014/main" id="{F5CC0A0A-BA0A-CCE2-A5F1-A7341B66C0FA}"/>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748799A5-957C-3833-9EF9-99337EA5497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7F812CD-FA22-1F5B-D3BC-1092FB90F2A1}"/>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BE2BF3B2-5A82-1DDA-A68B-B1A3955A4412}"/>
              </a:ext>
            </a:extLst>
          </p:cNvPr>
          <p:cNvSpPr txBox="1"/>
          <p:nvPr/>
        </p:nvSpPr>
        <p:spPr>
          <a:xfrm>
            <a:off x="654050" y="1369204"/>
            <a:ext cx="6248400" cy="3139321"/>
          </a:xfrm>
          <a:prstGeom prst="rect">
            <a:avLst/>
          </a:prstGeom>
          <a:noFill/>
        </p:spPr>
        <p:txBody>
          <a:bodyPr wrap="square" rtlCol="0">
            <a:spAutoFit/>
          </a:bodyPr>
          <a:lstStyle/>
          <a:p>
            <a:r>
              <a:rPr lang="de-DE" dirty="0"/>
              <a:t>Die Schwerpunkte des Informationssicherheitsplan für das Jahr 2026 liegen auf der Erneuerung der internen Sicherheitsrichtlinien, einschl. der Betriebskontinuitätsplanung sowie der Einführung weiterer digitaler Arbeitsabläufe.</a:t>
            </a:r>
          </a:p>
          <a:p>
            <a:endParaRPr lang="de-DE" dirty="0"/>
          </a:p>
          <a:p>
            <a:r>
              <a:rPr lang="de-DE" dirty="0"/>
              <a:t>Neben den kontinuierlichen Prozessen stehen im Fokus:</a:t>
            </a:r>
            <a:endParaRPr lang="de-DE" sz="1600" dirty="0"/>
          </a:p>
          <a:p>
            <a:pPr marL="182563" lvl="0" indent="-182563">
              <a:buFont typeface="Arial" panose="020B0604020202020204" pitchFamily="34" charset="0"/>
              <a:buChar char="•"/>
            </a:pPr>
            <a:r>
              <a:rPr lang="de-DE" dirty="0"/>
              <a:t>„Grundlagen und Verfahrensanweisungen": </a:t>
            </a:r>
            <a:endParaRPr lang="de-DE" sz="1600" dirty="0"/>
          </a:p>
          <a:p>
            <a:pPr marL="358775" lvl="1" indent="-176213">
              <a:buFont typeface="Calibri" panose="020F0502020204030204" pitchFamily="34" charset="0"/>
              <a:buChar char="-"/>
            </a:pPr>
            <a:r>
              <a:rPr lang="de-DE" dirty="0"/>
              <a:t>Sicherheit der physischen Zugänge </a:t>
            </a:r>
            <a:endParaRPr lang="de-DE" sz="1600" dirty="0"/>
          </a:p>
          <a:p>
            <a:pPr marL="358775" lvl="1" indent="-176213">
              <a:buFont typeface="Calibri" panose="020F0502020204030204" pitchFamily="34" charset="0"/>
              <a:buChar char="-"/>
            </a:pPr>
            <a:r>
              <a:rPr lang="de-DE" dirty="0"/>
              <a:t>Anweisungen und Richtlinien zur Absicherung der IT-Sicherheit mit Fokus auf Geräte, die beruflich und privat genutzt werden.</a:t>
            </a:r>
          </a:p>
        </p:txBody>
      </p:sp>
    </p:spTree>
    <p:extLst>
      <p:ext uri="{BB962C8B-B14F-4D97-AF65-F5344CB8AC3E}">
        <p14:creationId xmlns:p14="http://schemas.microsoft.com/office/powerpoint/2010/main" val="828790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BB81A-D954-297F-D71D-8036ECDBE094}"/>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4F8E0F07-C15F-940D-DCCD-BB5A6260940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6BE5236-AA53-ADE0-9594-986F953B64AA}"/>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BF3F9BD-1123-D33B-9ED9-9ED0F5DC2C2B}"/>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CD9EA0FD-2AEB-FB14-4BEE-3B288BCD462D}"/>
              </a:ext>
            </a:extLst>
          </p:cNvPr>
          <p:cNvSpPr txBox="1"/>
          <p:nvPr/>
        </p:nvSpPr>
        <p:spPr>
          <a:xfrm>
            <a:off x="654050" y="1447800"/>
            <a:ext cx="6248400" cy="2277547"/>
          </a:xfrm>
          <a:prstGeom prst="rect">
            <a:avLst/>
          </a:prstGeom>
          <a:noFill/>
        </p:spPr>
        <p:txBody>
          <a:bodyPr wrap="square" rtlCol="0">
            <a:spAutoFit/>
          </a:bodyPr>
          <a:lstStyle/>
          <a:p>
            <a:pPr marL="182563" lvl="0" indent="-182563">
              <a:buFont typeface="Arial" panose="020B0604020202020204" pitchFamily="34" charset="0"/>
              <a:buChar char="•"/>
            </a:pPr>
            <a:r>
              <a:rPr lang="de-DE" dirty="0"/>
              <a:t>„Elektronisches Dokumente-Management": </a:t>
            </a:r>
            <a:endParaRPr lang="de-DE" sz="1600" dirty="0"/>
          </a:p>
          <a:p>
            <a:pPr marL="358775" lvl="1" indent="-176213">
              <a:buFont typeface="Calibri" panose="020F0502020204030204" pitchFamily="34" charset="0"/>
              <a:buChar char="-"/>
            </a:pPr>
            <a:r>
              <a:rPr lang="de-DE" dirty="0"/>
              <a:t>elektronische Postfächer und ihre Optimierung</a:t>
            </a:r>
            <a:endParaRPr lang="de-DE" sz="1600" dirty="0"/>
          </a:p>
          <a:p>
            <a:pPr marL="358775" lvl="1" indent="-176213">
              <a:buFont typeface="Calibri" panose="020F0502020204030204" pitchFamily="34" charset="0"/>
              <a:buChar char="-"/>
            </a:pPr>
            <a:r>
              <a:rPr lang="de-DE" dirty="0"/>
              <a:t>Einführung eines neuen Archivprogramms</a:t>
            </a:r>
            <a:endParaRPr lang="de-DE" sz="1600" dirty="0"/>
          </a:p>
          <a:p>
            <a:pPr marL="358775" lvl="1" indent="-176213">
              <a:buFont typeface="Calibri" panose="020F0502020204030204" pitchFamily="34" charset="0"/>
              <a:buChar char="-"/>
            </a:pPr>
            <a:r>
              <a:rPr lang="de-DE" dirty="0"/>
              <a:t>Einführung eines Intranet </a:t>
            </a:r>
          </a:p>
          <a:p>
            <a:pPr marL="182562" lvl="1"/>
            <a:endParaRPr lang="de-DE" sz="1600" dirty="0"/>
          </a:p>
          <a:p>
            <a:pPr marL="182563" lvl="0" indent="-182563">
              <a:buFont typeface="Arial" panose="020B0604020202020204" pitchFamily="34" charset="0"/>
              <a:buChar char="•"/>
            </a:pPr>
            <a:r>
              <a:rPr lang="de-DE" dirty="0"/>
              <a:t>„Absicherung der Betriebskontinuität“:</a:t>
            </a:r>
            <a:endParaRPr lang="de-DE" sz="1600" dirty="0"/>
          </a:p>
          <a:p>
            <a:pPr marL="358775" lvl="1" indent="-176213">
              <a:buFont typeface="Calibri" panose="020F0502020204030204" pitchFamily="34" charset="0"/>
              <a:buChar char="-"/>
              <a:tabLst>
                <a:tab pos="358775" algn="l"/>
              </a:tabLst>
            </a:pPr>
            <a:r>
              <a:rPr lang="de-DE" dirty="0"/>
              <a:t>Entwicklung eines Plans für das Notfallmanagement </a:t>
            </a:r>
            <a:endParaRPr lang="de-DE" sz="1600" dirty="0"/>
          </a:p>
          <a:p>
            <a:endParaRPr lang="de-DE" dirty="0"/>
          </a:p>
        </p:txBody>
      </p:sp>
    </p:spTree>
    <p:extLst>
      <p:ext uri="{BB962C8B-B14F-4D97-AF65-F5344CB8AC3E}">
        <p14:creationId xmlns:p14="http://schemas.microsoft.com/office/powerpoint/2010/main" val="390419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C752-A30D-6E88-1BE9-FA45247DE36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FC85015-6105-D139-C26D-BCF930F84A65}"/>
              </a:ext>
            </a:extLst>
          </p:cNvPr>
          <p:cNvSpPr txBox="1"/>
          <p:nvPr/>
        </p:nvSpPr>
        <p:spPr>
          <a:xfrm>
            <a:off x="273050" y="689878"/>
            <a:ext cx="6000982" cy="597599"/>
          </a:xfrm>
          <a:prstGeom prst="rect">
            <a:avLst/>
          </a:prstGeom>
        </p:spPr>
        <p:txBody>
          <a:bodyPr vert="horz" wrap="square" lIns="0" tIns="12700" rIns="0" bIns="0" rtlCol="0">
            <a:spAutoFit/>
          </a:bodyPr>
          <a:lstStyle/>
          <a:p>
            <a:pPr defTabSz="179388">
              <a:spcBef>
                <a:spcPts val="100"/>
              </a:spcBef>
              <a:tabLst>
                <a:tab pos="358775" algn="l"/>
              </a:tabLst>
            </a:pPr>
            <a:r>
              <a:rPr lang="de-DE" sz="2000" b="1" dirty="0"/>
              <a:t>4.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IT- Anschaffung von Hardware für die Verwaltung im Laufe 	des Jahres 2026: Genehmigung des Vergabeverfahrens</a:t>
            </a:r>
            <a:endParaRPr lang="de-DE" sz="2000" b="1" dirty="0"/>
          </a:p>
        </p:txBody>
      </p:sp>
      <p:grpSp>
        <p:nvGrpSpPr>
          <p:cNvPr id="5" name="object 5">
            <a:extLst>
              <a:ext uri="{FF2B5EF4-FFF2-40B4-BE49-F238E27FC236}">
                <a16:creationId xmlns:a16="http://schemas.microsoft.com/office/drawing/2014/main" id="{9B94B3B8-5B9A-03A9-6D10-314D5D2F2CB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56C9C131-107C-2AD4-35D1-19D2A901D9C7}"/>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FBDF3A9-F2B8-32D2-BABC-096E060ACEBA}"/>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1AAFABFA-0899-D54C-9627-85C8F2EDBE81}"/>
              </a:ext>
            </a:extLst>
          </p:cNvPr>
          <p:cNvSpPr txBox="1"/>
          <p:nvPr/>
        </p:nvSpPr>
        <p:spPr>
          <a:xfrm>
            <a:off x="577850" y="1750463"/>
            <a:ext cx="6400800" cy="2308324"/>
          </a:xfrm>
          <a:prstGeom prst="rect">
            <a:avLst/>
          </a:prstGeom>
          <a:noFill/>
        </p:spPr>
        <p:txBody>
          <a:bodyPr wrap="square" rtlCol="0">
            <a:spAutoFit/>
          </a:bodyPr>
          <a:lstStyle/>
          <a:p>
            <a:r>
              <a:rPr lang="de-DE" dirty="0"/>
              <a:t>Im Laufe des Jahres müssen immer wieder zusätzliche Arbeitsplätze eingerichtet, zusätzliche Geräte angeschafft und IT-Hardware ausgetauscht werden. Für diese Anschaffungen ist im Haushalt 2026 ein Betrag von 35.000 € vorgesehen worden.</a:t>
            </a:r>
          </a:p>
          <a:p>
            <a:r>
              <a:rPr lang="de-DE" dirty="0"/>
              <a:t> </a:t>
            </a:r>
          </a:p>
          <a:p>
            <a:r>
              <a:rPr lang="de-DE" dirty="0"/>
              <a:t>Der Stadtrat legt hierfür als Vergabeart eine Vergabe auf einfache Rechnung fest, damit im Bedarfsfall dieses Material kurzfristig bis zur angegebenen Höhe angekauft werden kann.</a:t>
            </a:r>
          </a:p>
        </p:txBody>
      </p:sp>
    </p:spTree>
    <p:extLst>
      <p:ext uri="{BB962C8B-B14F-4D97-AF65-F5344CB8AC3E}">
        <p14:creationId xmlns:p14="http://schemas.microsoft.com/office/powerpoint/2010/main" val="2566253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C8D1A-8785-AD6D-8A6C-C8C2BAC797D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D5F7874-7E13-CA58-B4CF-47CDCBD3C189}"/>
              </a:ext>
            </a:extLst>
          </p:cNvPr>
          <p:cNvSpPr txBox="1"/>
          <p:nvPr/>
        </p:nvSpPr>
        <p:spPr>
          <a:xfrm>
            <a:off x="444268" y="675329"/>
            <a:ext cx="6000982" cy="905376"/>
          </a:xfrm>
          <a:prstGeom prst="rect">
            <a:avLst/>
          </a:prstGeom>
        </p:spPr>
        <p:txBody>
          <a:bodyPr vert="horz" wrap="square" lIns="0" tIns="12700" rIns="0" bIns="0" rtlCol="0">
            <a:spAutoFit/>
          </a:bodyPr>
          <a:lstStyle/>
          <a:p>
            <a:pPr defTabSz="358775">
              <a:spcBef>
                <a:spcPts val="100"/>
              </a:spcBef>
            </a:pPr>
            <a:r>
              <a:rPr lang="de-DE" sz="2000" b="1" dirty="0"/>
              <a:t>5.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Parkplatz Bergstraße: Genehmigung der Ergänzungs-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verordnung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betreffend die Einrichtung von 2 Parkplätzen </a:t>
            </a:r>
            <a:b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für E-Fahrzeuge während des Ladevorgangs</a:t>
            </a:r>
            <a:r>
              <a:rPr lang="de-DE" sz="2000" b="1" dirty="0"/>
              <a:t>	</a:t>
            </a:r>
          </a:p>
        </p:txBody>
      </p:sp>
      <p:grpSp>
        <p:nvGrpSpPr>
          <p:cNvPr id="5" name="object 5">
            <a:extLst>
              <a:ext uri="{FF2B5EF4-FFF2-40B4-BE49-F238E27FC236}">
                <a16:creationId xmlns:a16="http://schemas.microsoft.com/office/drawing/2014/main" id="{48033975-75A0-935A-5C22-7F99CA3848C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B8DC452-E877-ACC4-104E-381CE8665D5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0294BD3-C410-78A2-1126-890A19E53659}"/>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EF85B528-A457-8186-9034-6F8CAA634B53}"/>
              </a:ext>
            </a:extLst>
          </p:cNvPr>
          <p:cNvSpPr txBox="1"/>
          <p:nvPr/>
        </p:nvSpPr>
        <p:spPr>
          <a:xfrm>
            <a:off x="516505" y="1730896"/>
            <a:ext cx="2804545" cy="2585323"/>
          </a:xfrm>
          <a:prstGeom prst="rect">
            <a:avLst/>
          </a:prstGeom>
          <a:noFill/>
        </p:spPr>
        <p:txBody>
          <a:bodyPr wrap="square" rtlCol="0">
            <a:spAutoFit/>
          </a:bodyPr>
          <a:lstStyle/>
          <a:p>
            <a:r>
              <a:rPr lang="de-DE" dirty="0"/>
              <a:t>Auf dem Parkplatz Bergstraße wurde eine Ladesäule für Elektrofahrzeuge in Betrieb genommen. </a:t>
            </a:r>
          </a:p>
          <a:p>
            <a:r>
              <a:rPr lang="de-DE" dirty="0"/>
              <a:t>Hier werden 2 Parkplätzen für Elektrofahrzeuge während des Ladevorgangs eingerichtet.</a:t>
            </a:r>
          </a:p>
        </p:txBody>
      </p:sp>
      <p:pic>
        <p:nvPicPr>
          <p:cNvPr id="4" name="Grafik 3">
            <a:extLst>
              <a:ext uri="{FF2B5EF4-FFF2-40B4-BE49-F238E27FC236}">
                <a16:creationId xmlns:a16="http://schemas.microsoft.com/office/drawing/2014/main" id="{87176BA1-8317-A1DA-A01A-7A8B90D1E29B}"/>
              </a:ext>
            </a:extLst>
          </p:cNvPr>
          <p:cNvPicPr>
            <a:picLocks noChangeAspect="1"/>
          </p:cNvPicPr>
          <p:nvPr/>
        </p:nvPicPr>
        <p:blipFill>
          <a:blip r:embed="rId4"/>
          <a:stretch>
            <a:fillRect/>
          </a:stretch>
        </p:blipFill>
        <p:spPr>
          <a:xfrm>
            <a:off x="3321050" y="1808072"/>
            <a:ext cx="3760137" cy="2430972"/>
          </a:xfrm>
          <a:prstGeom prst="rect">
            <a:avLst/>
          </a:prstGeom>
        </p:spPr>
      </p:pic>
    </p:spTree>
    <p:extLst>
      <p:ext uri="{BB962C8B-B14F-4D97-AF65-F5344CB8AC3E}">
        <p14:creationId xmlns:p14="http://schemas.microsoft.com/office/powerpoint/2010/main" val="2212186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C56ED-863E-37EC-280B-03B7D3D4A4D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9F9DBA6-73D9-2876-CCE8-1CACCC00F4EB}"/>
              </a:ext>
            </a:extLst>
          </p:cNvPr>
          <p:cNvSpPr txBox="1"/>
          <p:nvPr/>
        </p:nvSpPr>
        <p:spPr>
          <a:xfrm>
            <a:off x="432414" y="720358"/>
            <a:ext cx="5860435" cy="905376"/>
          </a:xfrm>
          <a:prstGeom prst="rect">
            <a:avLst/>
          </a:prstGeom>
        </p:spPr>
        <p:txBody>
          <a:bodyPr vert="horz" wrap="square" lIns="0" tIns="12700" rIns="0" bIns="0" rtlCol="0">
            <a:spAutoFit/>
          </a:bodyPr>
          <a:lstStyle/>
          <a:p>
            <a:pPr defTabSz="358775">
              <a:spcBef>
                <a:spcPts val="100"/>
              </a:spcBef>
            </a:pPr>
            <a:r>
              <a:rPr lang="de-DE" sz="2000" b="1" dirty="0"/>
              <a:t>6.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Kehrweg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Genehmigung der Ergänzungsverordnung 	betreffend die Einrichtung von zwei Behinderten-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parkplätzen</a:t>
            </a:r>
            <a:r>
              <a:rPr lang="de-DE" sz="2000" b="1" dirty="0"/>
              <a:t>	</a:t>
            </a:r>
          </a:p>
        </p:txBody>
      </p:sp>
      <p:grpSp>
        <p:nvGrpSpPr>
          <p:cNvPr id="5" name="object 5">
            <a:extLst>
              <a:ext uri="{FF2B5EF4-FFF2-40B4-BE49-F238E27FC236}">
                <a16:creationId xmlns:a16="http://schemas.microsoft.com/office/drawing/2014/main" id="{5CDFAF77-E344-AA69-8387-A106B190448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4D703D3-5598-374E-443F-CEE5CAD3324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6E3A517A-2B9E-12A6-67E5-9C7088414656}"/>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F625237F-3B6D-D417-17B7-9D872E6D2FC5}"/>
              </a:ext>
            </a:extLst>
          </p:cNvPr>
          <p:cNvSpPr txBox="1"/>
          <p:nvPr/>
        </p:nvSpPr>
        <p:spPr>
          <a:xfrm>
            <a:off x="730250" y="1813338"/>
            <a:ext cx="2590800" cy="2585323"/>
          </a:xfrm>
          <a:prstGeom prst="rect">
            <a:avLst/>
          </a:prstGeom>
          <a:noFill/>
        </p:spPr>
        <p:txBody>
          <a:bodyPr wrap="square" rtlCol="0">
            <a:spAutoFit/>
          </a:bodyPr>
          <a:lstStyle/>
          <a:p>
            <a:r>
              <a:rPr lang="de-DE" dirty="0"/>
              <a:t>Am </a:t>
            </a:r>
            <a:r>
              <a:rPr lang="de-DE" dirty="0" err="1"/>
              <a:t>Kehrweg</a:t>
            </a:r>
            <a:r>
              <a:rPr lang="de-DE" dirty="0"/>
              <a:t> wurden gegenüber der Einfahrt zum BRF zwei Behindertenparkplätze eingerichtet. </a:t>
            </a:r>
          </a:p>
          <a:p>
            <a:r>
              <a:rPr lang="de-DE" dirty="0"/>
              <a:t>Hierfür wird die entsprechende Ergänzungsverordnung erlassen.</a:t>
            </a:r>
          </a:p>
        </p:txBody>
      </p:sp>
      <p:pic>
        <p:nvPicPr>
          <p:cNvPr id="4" name="Grafik 3" descr="Ein Bild, das draußen, Straße, Baum, Asphalt enthält.&#10;&#10;KI-generierte Inhalte können fehlerhaft sein.">
            <a:extLst>
              <a:ext uri="{FF2B5EF4-FFF2-40B4-BE49-F238E27FC236}">
                <a16:creationId xmlns:a16="http://schemas.microsoft.com/office/drawing/2014/main" id="{D870E1BA-E686-4860-B802-1C9546EC975B}"/>
              </a:ext>
            </a:extLst>
          </p:cNvPr>
          <p:cNvPicPr>
            <a:picLocks noChangeAspect="1"/>
          </p:cNvPicPr>
          <p:nvPr/>
        </p:nvPicPr>
        <p:blipFill>
          <a:blip r:embed="rId4"/>
          <a:stretch>
            <a:fillRect/>
          </a:stretch>
        </p:blipFill>
        <p:spPr>
          <a:xfrm>
            <a:off x="3549650" y="1806931"/>
            <a:ext cx="3581400" cy="2591730"/>
          </a:xfrm>
          <a:prstGeom prst="rect">
            <a:avLst/>
          </a:prstGeom>
        </p:spPr>
      </p:pic>
    </p:spTree>
    <p:extLst>
      <p:ext uri="{BB962C8B-B14F-4D97-AF65-F5344CB8AC3E}">
        <p14:creationId xmlns:p14="http://schemas.microsoft.com/office/powerpoint/2010/main" val="212032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CE77D-E6A3-D668-89A0-DF9EAC713BB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6F08313-D2DE-FF67-2AF0-5114C30CB70A}"/>
              </a:ext>
            </a:extLst>
          </p:cNvPr>
          <p:cNvSpPr txBox="1"/>
          <p:nvPr/>
        </p:nvSpPr>
        <p:spPr>
          <a:xfrm>
            <a:off x="432414" y="720358"/>
            <a:ext cx="5784235" cy="905376"/>
          </a:xfrm>
          <a:prstGeom prst="rect">
            <a:avLst/>
          </a:prstGeom>
        </p:spPr>
        <p:txBody>
          <a:bodyPr vert="horz" wrap="square" lIns="0" tIns="12700" rIns="0" bIns="0" rtlCol="0">
            <a:spAutoFit/>
          </a:bodyPr>
          <a:lstStyle/>
          <a:p>
            <a:pPr defTabSz="358775">
              <a:spcBef>
                <a:spcPts val="100"/>
              </a:spcBef>
            </a:pPr>
            <a:r>
              <a:rPr lang="de-DE" sz="2000" b="1" dirty="0"/>
              <a:t>7.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Untere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Ibern</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Genehmigung der Ergänzungsverordnung 	betreffend die Einrichtung einer Kiss-and-Ride-Zone vor 	den Anwesen Untere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Ibern</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1 und 3</a:t>
            </a:r>
            <a:r>
              <a:rPr lang="de-DE" sz="2000" b="1" dirty="0"/>
              <a:t>	</a:t>
            </a:r>
          </a:p>
        </p:txBody>
      </p:sp>
      <p:grpSp>
        <p:nvGrpSpPr>
          <p:cNvPr id="5" name="object 5">
            <a:extLst>
              <a:ext uri="{FF2B5EF4-FFF2-40B4-BE49-F238E27FC236}">
                <a16:creationId xmlns:a16="http://schemas.microsoft.com/office/drawing/2014/main" id="{97937D8E-BC41-E5F4-F464-5A332AFF33A4}"/>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129EB579-DB67-388C-8213-055B50D71161}"/>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968D0B2-1E0A-A13C-0837-B6C078055B8B}"/>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4A32E4E1-1BA7-DA67-BA92-5D6FA921E328}"/>
              </a:ext>
            </a:extLst>
          </p:cNvPr>
          <p:cNvSpPr txBox="1"/>
          <p:nvPr/>
        </p:nvSpPr>
        <p:spPr>
          <a:xfrm>
            <a:off x="743229" y="1905000"/>
            <a:ext cx="2362200" cy="2031325"/>
          </a:xfrm>
          <a:prstGeom prst="rect">
            <a:avLst/>
          </a:prstGeom>
          <a:noFill/>
        </p:spPr>
        <p:txBody>
          <a:bodyPr wrap="square" rtlCol="0">
            <a:spAutoFit/>
          </a:bodyPr>
          <a:lstStyle/>
          <a:p>
            <a:r>
              <a:rPr lang="de-DE" dirty="0"/>
              <a:t>Die Kiss-and-Ride Zone vor den Anwesen Untere </a:t>
            </a:r>
            <a:r>
              <a:rPr lang="de-DE" dirty="0" err="1"/>
              <a:t>Ibern</a:t>
            </a:r>
            <a:r>
              <a:rPr lang="de-DE" dirty="0"/>
              <a:t> 1 und 3 wird auf Anfrage der Städtische Grundschule Oberstadt definitiv eingerichtet.</a:t>
            </a:r>
          </a:p>
        </p:txBody>
      </p:sp>
      <p:pic>
        <p:nvPicPr>
          <p:cNvPr id="4" name="Grafik 1">
            <a:extLst>
              <a:ext uri="{FF2B5EF4-FFF2-40B4-BE49-F238E27FC236}">
                <a16:creationId xmlns:a16="http://schemas.microsoft.com/office/drawing/2014/main" id="{89E7331D-95E6-AD17-0AC0-44540DC5C1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6243" y="1625734"/>
            <a:ext cx="3372182" cy="311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412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9D679-8235-47B2-2FF4-A95977E281B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C833253-EFDA-1270-5825-E1FE5C23288C}"/>
              </a:ext>
            </a:extLst>
          </p:cNvPr>
          <p:cNvSpPr txBox="1"/>
          <p:nvPr/>
        </p:nvSpPr>
        <p:spPr>
          <a:xfrm>
            <a:off x="432414" y="720358"/>
            <a:ext cx="5936635" cy="905376"/>
          </a:xfrm>
          <a:prstGeom prst="rect">
            <a:avLst/>
          </a:prstGeom>
        </p:spPr>
        <p:txBody>
          <a:bodyPr vert="horz" wrap="square" lIns="0" tIns="12700" rIns="0" bIns="0" rtlCol="0">
            <a:spAutoFit/>
          </a:bodyPr>
          <a:lstStyle/>
          <a:p>
            <a:pPr defTabSz="358775">
              <a:spcBef>
                <a:spcPts val="100"/>
              </a:spcBef>
            </a:pPr>
            <a:r>
              <a:rPr lang="de-DE" sz="2000" b="1" dirty="0"/>
              <a:t>8.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Hisselsgasse</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Genehmigung der Ergänzungsverordnung 	betreffend die Einrichtung eines Behindertenparkplatzes 	vor dem Anwesen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Hisselsgasse</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20</a:t>
            </a:r>
            <a:r>
              <a:rPr lang="de-DE" sz="2000" b="1" dirty="0"/>
              <a:t>	</a:t>
            </a:r>
          </a:p>
        </p:txBody>
      </p:sp>
      <p:grpSp>
        <p:nvGrpSpPr>
          <p:cNvPr id="5" name="object 5">
            <a:extLst>
              <a:ext uri="{FF2B5EF4-FFF2-40B4-BE49-F238E27FC236}">
                <a16:creationId xmlns:a16="http://schemas.microsoft.com/office/drawing/2014/main" id="{30022CAB-2F23-118A-9545-31AD9AED628D}"/>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EB3AAB6-AD02-47F9-9440-AD998DD3343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734C363-CE09-D603-0312-24F41B596F15}"/>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36EA98A9-7E77-3691-A328-6F462E6F0A62}"/>
              </a:ext>
            </a:extLst>
          </p:cNvPr>
          <p:cNvSpPr txBox="1"/>
          <p:nvPr/>
        </p:nvSpPr>
        <p:spPr>
          <a:xfrm>
            <a:off x="730250" y="1828891"/>
            <a:ext cx="2819400" cy="2585323"/>
          </a:xfrm>
          <a:prstGeom prst="rect">
            <a:avLst/>
          </a:prstGeom>
          <a:noFill/>
        </p:spPr>
        <p:txBody>
          <a:bodyPr wrap="square" rtlCol="0">
            <a:spAutoFit/>
          </a:bodyPr>
          <a:lstStyle/>
          <a:p>
            <a:r>
              <a:rPr lang="de-DE" dirty="0"/>
              <a:t>Auf Anfrage der Städtischen Grundschule Oberstadt wird vor dem Anwesen </a:t>
            </a:r>
            <a:r>
              <a:rPr lang="de-DE" dirty="0" err="1"/>
              <a:t>Hisselsgasse</a:t>
            </a:r>
            <a:r>
              <a:rPr lang="de-DE" dirty="0"/>
              <a:t> 20 ein Behindertenparkplatz eingerichtet, um betroffenen Eltern das Anfahren der Schule zu erleichtern.</a:t>
            </a:r>
          </a:p>
        </p:txBody>
      </p:sp>
      <p:pic>
        <p:nvPicPr>
          <p:cNvPr id="4" name="Grafik 3" descr="Ein Bild, das draußen, Fahrzeug, Landfahrzeug, Himmel enthält.&#10;&#10;KI-generierte Inhalte können fehlerhaft sein.">
            <a:extLst>
              <a:ext uri="{FF2B5EF4-FFF2-40B4-BE49-F238E27FC236}">
                <a16:creationId xmlns:a16="http://schemas.microsoft.com/office/drawing/2014/main" id="{33D35D1C-ADDA-4CFC-9A82-D665D8938A95}"/>
              </a:ext>
            </a:extLst>
          </p:cNvPr>
          <p:cNvPicPr>
            <a:picLocks noChangeAspect="1"/>
          </p:cNvPicPr>
          <p:nvPr/>
        </p:nvPicPr>
        <p:blipFill>
          <a:blip r:embed="rId4"/>
          <a:stretch>
            <a:fillRect/>
          </a:stretch>
        </p:blipFill>
        <p:spPr>
          <a:xfrm>
            <a:off x="3702050" y="1828800"/>
            <a:ext cx="3459141" cy="2585414"/>
          </a:xfrm>
          <a:prstGeom prst="rect">
            <a:avLst/>
          </a:prstGeom>
        </p:spPr>
      </p:pic>
    </p:spTree>
    <p:extLst>
      <p:ext uri="{BB962C8B-B14F-4D97-AF65-F5344CB8AC3E}">
        <p14:creationId xmlns:p14="http://schemas.microsoft.com/office/powerpoint/2010/main" val="12545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48CAE-7C01-D2C9-68F1-DD7AACA9F61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D099B83-801D-EACD-7C92-268C60DD71A8}"/>
              </a:ext>
            </a:extLst>
          </p:cNvPr>
          <p:cNvSpPr txBox="1"/>
          <p:nvPr/>
        </p:nvSpPr>
        <p:spPr>
          <a:xfrm>
            <a:off x="418445" y="648236"/>
            <a:ext cx="5708035" cy="628377"/>
          </a:xfrm>
          <a:prstGeom prst="rect">
            <a:avLst/>
          </a:prstGeom>
        </p:spPr>
        <p:txBody>
          <a:bodyPr vert="horz" wrap="square" lIns="0" tIns="12700" rIns="0" bIns="0" rtlCol="0">
            <a:spAutoFit/>
          </a:bodyPr>
          <a:lstStyle/>
          <a:p>
            <a:pPr defTabSz="358775">
              <a:spcBef>
                <a:spcPts val="100"/>
              </a:spcBef>
            </a:pPr>
            <a:r>
              <a:rPr lang="de-DE" sz="2000" b="1" dirty="0"/>
              <a:t>9.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Straßenunterhalt 2026: Genehmigung des Lastenheftes 	und des Vergabeverfahrens</a:t>
            </a:r>
            <a:r>
              <a:rPr lang="de-DE" sz="2000" b="1" dirty="0"/>
              <a:t>	</a:t>
            </a:r>
          </a:p>
        </p:txBody>
      </p:sp>
      <p:grpSp>
        <p:nvGrpSpPr>
          <p:cNvPr id="5" name="object 5">
            <a:extLst>
              <a:ext uri="{FF2B5EF4-FFF2-40B4-BE49-F238E27FC236}">
                <a16:creationId xmlns:a16="http://schemas.microsoft.com/office/drawing/2014/main" id="{06BCA341-F570-B202-E067-07D3558F28AB}"/>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F7F63F61-479B-A27A-7BBF-4C937645AFD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0E84702A-1680-9120-3DA2-750AA8147F90}"/>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8D9FCFD4-074F-9D21-B96F-E4D4D237D7BD}"/>
              </a:ext>
            </a:extLst>
          </p:cNvPr>
          <p:cNvSpPr txBox="1"/>
          <p:nvPr/>
        </p:nvSpPr>
        <p:spPr>
          <a:xfrm>
            <a:off x="654050" y="1281101"/>
            <a:ext cx="6705600" cy="1354217"/>
          </a:xfrm>
          <a:prstGeom prst="rect">
            <a:avLst/>
          </a:prstGeom>
          <a:noFill/>
        </p:spPr>
        <p:txBody>
          <a:bodyPr wrap="square" rtlCol="0">
            <a:spAutoFit/>
          </a:bodyPr>
          <a:lstStyle/>
          <a:p>
            <a:r>
              <a:rPr lang="de-DE" dirty="0"/>
              <a:t>In folgenden Straßen sind Unterhaltsarbeiten vorgesehen:</a:t>
            </a:r>
          </a:p>
          <a:p>
            <a:r>
              <a:rPr lang="de-DE" dirty="0"/>
              <a:t>Am Busch, Hochstraße, Siedlung </a:t>
            </a:r>
            <a:r>
              <a:rPr lang="de-DE" dirty="0" err="1"/>
              <a:t>Schönefelderweg</a:t>
            </a:r>
            <a:r>
              <a:rPr lang="de-DE" dirty="0"/>
              <a:t>, Siedlung </a:t>
            </a:r>
            <a:r>
              <a:rPr lang="de-DE" dirty="0" err="1"/>
              <a:t>Ibernviertel</a:t>
            </a:r>
            <a:r>
              <a:rPr lang="de-DE" dirty="0"/>
              <a:t>, Siedlung </a:t>
            </a:r>
            <a:r>
              <a:rPr lang="de-DE" dirty="0" err="1"/>
              <a:t>Herbesthaler</a:t>
            </a:r>
            <a:r>
              <a:rPr lang="de-DE" dirty="0"/>
              <a:t> Straße, </a:t>
            </a:r>
            <a:r>
              <a:rPr lang="de-DE" dirty="0" err="1"/>
              <a:t>Favrunpark</a:t>
            </a:r>
            <a:r>
              <a:rPr lang="de-DE" dirty="0"/>
              <a:t>, Heidberg und </a:t>
            </a:r>
            <a:r>
              <a:rPr lang="de-DE" dirty="0" err="1"/>
              <a:t>Hisselsgasse</a:t>
            </a:r>
            <a:r>
              <a:rPr lang="de-DE" dirty="0"/>
              <a:t>.</a:t>
            </a:r>
          </a:p>
          <a:p>
            <a:endParaRPr lang="de-DE" sz="1000" dirty="0"/>
          </a:p>
        </p:txBody>
      </p:sp>
      <p:pic>
        <p:nvPicPr>
          <p:cNvPr id="4" name="Grafik 3">
            <a:extLst>
              <a:ext uri="{FF2B5EF4-FFF2-40B4-BE49-F238E27FC236}">
                <a16:creationId xmlns:a16="http://schemas.microsoft.com/office/drawing/2014/main" id="{FB1E5A0D-9CF1-28CD-2A5A-FF0F954CEB6D}"/>
              </a:ext>
            </a:extLst>
          </p:cNvPr>
          <p:cNvPicPr>
            <a:picLocks noChangeAspect="1"/>
          </p:cNvPicPr>
          <p:nvPr/>
        </p:nvPicPr>
        <p:blipFill>
          <a:blip r:embed="rId4"/>
          <a:stretch>
            <a:fillRect/>
          </a:stretch>
        </p:blipFill>
        <p:spPr>
          <a:xfrm>
            <a:off x="836891" y="2616940"/>
            <a:ext cx="1530698" cy="2166653"/>
          </a:xfrm>
          <a:prstGeom prst="rect">
            <a:avLst/>
          </a:prstGeom>
        </p:spPr>
      </p:pic>
      <p:pic>
        <p:nvPicPr>
          <p:cNvPr id="8" name="Grafik 7">
            <a:extLst>
              <a:ext uri="{FF2B5EF4-FFF2-40B4-BE49-F238E27FC236}">
                <a16:creationId xmlns:a16="http://schemas.microsoft.com/office/drawing/2014/main" id="{0604FBA7-B064-EC9A-9DDE-35B6A8F2BC2B}"/>
              </a:ext>
            </a:extLst>
          </p:cNvPr>
          <p:cNvPicPr>
            <a:picLocks noChangeAspect="1"/>
          </p:cNvPicPr>
          <p:nvPr/>
        </p:nvPicPr>
        <p:blipFill>
          <a:blip r:embed="rId5"/>
          <a:stretch>
            <a:fillRect/>
          </a:stretch>
        </p:blipFill>
        <p:spPr>
          <a:xfrm>
            <a:off x="2804922" y="2519111"/>
            <a:ext cx="1610630" cy="2227113"/>
          </a:xfrm>
          <a:prstGeom prst="rect">
            <a:avLst/>
          </a:prstGeom>
        </p:spPr>
      </p:pic>
      <p:pic>
        <p:nvPicPr>
          <p:cNvPr id="9" name="Grafik 8">
            <a:extLst>
              <a:ext uri="{FF2B5EF4-FFF2-40B4-BE49-F238E27FC236}">
                <a16:creationId xmlns:a16="http://schemas.microsoft.com/office/drawing/2014/main" id="{2CDFF579-AB9A-E39A-1D4A-F476977B376A}"/>
              </a:ext>
            </a:extLst>
          </p:cNvPr>
          <p:cNvPicPr>
            <a:picLocks noChangeAspect="1"/>
          </p:cNvPicPr>
          <p:nvPr/>
        </p:nvPicPr>
        <p:blipFill>
          <a:blip r:embed="rId6"/>
          <a:stretch>
            <a:fillRect/>
          </a:stretch>
        </p:blipFill>
        <p:spPr>
          <a:xfrm>
            <a:off x="4903141" y="2587280"/>
            <a:ext cx="1610630" cy="2196313"/>
          </a:xfrm>
          <a:prstGeom prst="rect">
            <a:avLst/>
          </a:prstGeom>
        </p:spPr>
      </p:pic>
    </p:spTree>
    <p:extLst>
      <p:ext uri="{BB962C8B-B14F-4D97-AF65-F5344CB8AC3E}">
        <p14:creationId xmlns:p14="http://schemas.microsoft.com/office/powerpoint/2010/main" val="1003583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0D046-2758-8EEA-5758-CCDF27BC4F5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795D187-755D-1DFE-0A09-A4FB35386FBC}"/>
              </a:ext>
            </a:extLst>
          </p:cNvPr>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endParaRPr sz="1300" dirty="0">
              <a:latin typeface="Arial"/>
              <a:cs typeface="Arial"/>
            </a:endParaRPr>
          </a:p>
        </p:txBody>
      </p:sp>
      <p:pic>
        <p:nvPicPr>
          <p:cNvPr id="7" name="object 7">
            <a:extLst>
              <a:ext uri="{FF2B5EF4-FFF2-40B4-BE49-F238E27FC236}">
                <a16:creationId xmlns:a16="http://schemas.microsoft.com/office/drawing/2014/main" id="{54B36CA6-0194-B9A2-24CB-8316941F41A7}"/>
              </a:ext>
            </a:extLst>
          </p:cNvPr>
          <p:cNvPicPr/>
          <p:nvPr/>
        </p:nvPicPr>
        <p:blipFill>
          <a:blip r:embed="rId2" cstate="print"/>
          <a:stretch>
            <a:fillRect/>
          </a:stretch>
        </p:blipFill>
        <p:spPr>
          <a:xfrm>
            <a:off x="6016850" y="2"/>
            <a:ext cx="1543151" cy="1379753"/>
          </a:xfrm>
          <a:prstGeom prst="rect">
            <a:avLst/>
          </a:prstGeom>
        </p:spPr>
      </p:pic>
      <p:sp>
        <p:nvSpPr>
          <p:cNvPr id="4" name="Textfeld 3">
            <a:extLst>
              <a:ext uri="{FF2B5EF4-FFF2-40B4-BE49-F238E27FC236}">
                <a16:creationId xmlns:a16="http://schemas.microsoft.com/office/drawing/2014/main" id="{B7CCB188-CD3A-6385-0927-CD7ACC3EBDF5}"/>
              </a:ext>
            </a:extLst>
          </p:cNvPr>
          <p:cNvSpPr txBox="1"/>
          <p:nvPr/>
        </p:nvSpPr>
        <p:spPr>
          <a:xfrm>
            <a:off x="654050" y="1447800"/>
            <a:ext cx="6019800" cy="1908215"/>
          </a:xfrm>
          <a:prstGeom prst="rect">
            <a:avLst/>
          </a:prstGeom>
          <a:noFill/>
        </p:spPr>
        <p:txBody>
          <a:bodyPr wrap="square">
            <a:spAutoFit/>
          </a:bodyPr>
          <a:lstStyle/>
          <a:p>
            <a:r>
              <a:rPr lang="de-DE" dirty="0"/>
              <a:t>Die Arbeiten werden vorerst auf Teilbereiche dieser Straßen beschränkt. Bei Bedarf werden diese Bereiche nach dem Winter erweitert.</a:t>
            </a:r>
          </a:p>
          <a:p>
            <a:endParaRPr lang="de-DE" sz="1000" dirty="0"/>
          </a:p>
          <a:p>
            <a:pPr defTabSz="809625"/>
            <a:r>
              <a:rPr lang="de-DE" u="sng" dirty="0"/>
              <a:t>Finanzierung</a:t>
            </a:r>
            <a:r>
              <a:rPr lang="de-DE" dirty="0"/>
              <a:t>:	Die Mittel sind im Haushalt 2026 vorgesehen</a:t>
            </a:r>
          </a:p>
          <a:p>
            <a:pPr>
              <a:tabLst>
                <a:tab pos="1617663" algn="l"/>
              </a:tabLst>
            </a:pPr>
            <a:r>
              <a:rPr lang="de-DE" u="sng" dirty="0"/>
              <a:t>Vergabeart</a:t>
            </a:r>
            <a:r>
              <a:rPr lang="de-DE" i="1" u="sng" dirty="0"/>
              <a:t>:</a:t>
            </a:r>
            <a:r>
              <a:rPr lang="de-DE" dirty="0"/>
              <a:t>          Vereinfachtes Verhandlungsverfahren mit 	vorheriger Bekanntmachung</a:t>
            </a:r>
          </a:p>
        </p:txBody>
      </p:sp>
    </p:spTree>
    <p:extLst>
      <p:ext uri="{BB962C8B-B14F-4D97-AF65-F5344CB8AC3E}">
        <p14:creationId xmlns:p14="http://schemas.microsoft.com/office/powerpoint/2010/main" val="2081283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8443C-F2C3-92C2-243C-AF03F73A3DF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4095869-FFBE-63DF-11CF-25E30C338A91}"/>
              </a:ext>
            </a:extLst>
          </p:cNvPr>
          <p:cNvSpPr txBox="1"/>
          <p:nvPr/>
        </p:nvSpPr>
        <p:spPr>
          <a:xfrm>
            <a:off x="432414" y="720358"/>
            <a:ext cx="5936635" cy="610424"/>
          </a:xfrm>
          <a:prstGeom prst="rect">
            <a:avLst/>
          </a:prstGeom>
        </p:spPr>
        <p:txBody>
          <a:bodyPr vert="horz" wrap="square" lIns="0" tIns="12700" rIns="0" bIns="0" rtlCol="0">
            <a:spAutoFit/>
          </a:bodyPr>
          <a:lstStyle/>
          <a:p>
            <a:pPr marL="450850" indent="-450850" defTabSz="179388">
              <a:spcBef>
                <a:spcPts val="100"/>
              </a:spcBef>
              <a:buAutoNum type="arabicPeriod" startAt="10"/>
            </a:pP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Öffentliche Beleuchtung - Austausch Straßen-				</a:t>
            </a:r>
          </a:p>
          <a:p>
            <a:pPr defTabSz="450850">
              <a:spcBef>
                <a:spcPts val="100"/>
              </a:spcBef>
            </a:pP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beleuchtung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gegen LED: Angebot der Gesellschaft ORES</a:t>
            </a:r>
            <a:r>
              <a:rPr lang="de-DE" sz="2000" b="1" dirty="0"/>
              <a:t>	</a:t>
            </a:r>
          </a:p>
        </p:txBody>
      </p:sp>
      <p:grpSp>
        <p:nvGrpSpPr>
          <p:cNvPr id="5" name="object 5">
            <a:extLst>
              <a:ext uri="{FF2B5EF4-FFF2-40B4-BE49-F238E27FC236}">
                <a16:creationId xmlns:a16="http://schemas.microsoft.com/office/drawing/2014/main" id="{2F889CA8-1AB1-8418-85CD-6A35071D4A28}"/>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0B0AAC7-066B-F039-EB85-C50C138A09B3}"/>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0A2B9DA0-FBC1-C149-7C31-FEE3E4FABED6}"/>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30D8717B-6918-BB42-BB70-BD18489E8A4A}"/>
              </a:ext>
            </a:extLst>
          </p:cNvPr>
          <p:cNvSpPr txBox="1"/>
          <p:nvPr/>
        </p:nvSpPr>
        <p:spPr>
          <a:xfrm>
            <a:off x="836891" y="1678900"/>
            <a:ext cx="6165236" cy="2893100"/>
          </a:xfrm>
          <a:prstGeom prst="rect">
            <a:avLst/>
          </a:prstGeom>
          <a:noFill/>
        </p:spPr>
        <p:txBody>
          <a:bodyPr wrap="square" rtlCol="0">
            <a:spAutoFit/>
          </a:bodyPr>
          <a:lstStyle/>
          <a:p>
            <a:r>
              <a:rPr lang="de-DE" dirty="0"/>
              <a:t>Der Verteilernetzbetreiber ist gesetzlich verpflichtet, bis Dezember 2029 die Beleuchtungskörper der kommunalen öffentlichen Beleuchtungen durch Energiesparlampen zu ersetzen. Dieser Ersatz erfolgt über ein mehrjähriges Programm.</a:t>
            </a:r>
          </a:p>
          <a:p>
            <a:endParaRPr lang="de-DE" sz="1000" dirty="0"/>
          </a:p>
          <a:p>
            <a:r>
              <a:rPr lang="de-DE" dirty="0"/>
              <a:t>Das Angebot von ORES für die Lose des Jahres 2025 sieht den Austausch von insgesamt 353 Lampen vor. Der Ersatz wird 2026 vorgenommen.</a:t>
            </a:r>
          </a:p>
          <a:p>
            <a:endParaRPr lang="de-DE" sz="1000" dirty="0"/>
          </a:p>
          <a:p>
            <a:pPr>
              <a:tabLst>
                <a:tab pos="2243138" algn="l"/>
              </a:tabLst>
            </a:pPr>
            <a:r>
              <a:rPr lang="de-DE" dirty="0"/>
              <a:t>Beteiligung der Stadt:	161.224,61 € inkl. MwSt. </a:t>
            </a:r>
          </a:p>
          <a:p>
            <a:pPr>
              <a:tabLst>
                <a:tab pos="2243138" algn="l"/>
              </a:tabLst>
            </a:pPr>
            <a:r>
              <a:rPr lang="de-DE" dirty="0"/>
              <a:t>Finanzierung:	über eine Anleihe.</a:t>
            </a:r>
          </a:p>
        </p:txBody>
      </p:sp>
    </p:spTree>
    <p:extLst>
      <p:ext uri="{BB962C8B-B14F-4D97-AF65-F5344CB8AC3E}">
        <p14:creationId xmlns:p14="http://schemas.microsoft.com/office/powerpoint/2010/main" val="337871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9DBB-E559-25E0-147F-166AB283E51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054A89E-44D0-DDEB-28CA-F2458ECB92CB}"/>
              </a:ext>
            </a:extLst>
          </p:cNvPr>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endParaRPr sz="1300" dirty="0">
              <a:latin typeface="Arial"/>
              <a:cs typeface="Arial"/>
            </a:endParaRPr>
          </a:p>
        </p:txBody>
      </p:sp>
      <p:pic>
        <p:nvPicPr>
          <p:cNvPr id="7" name="object 7">
            <a:extLst>
              <a:ext uri="{FF2B5EF4-FFF2-40B4-BE49-F238E27FC236}">
                <a16:creationId xmlns:a16="http://schemas.microsoft.com/office/drawing/2014/main" id="{886B7888-EBE9-B787-B93D-EA4B654364F7}"/>
              </a:ext>
            </a:extLst>
          </p:cNvPr>
          <p:cNvPicPr/>
          <p:nvPr/>
        </p:nvPicPr>
        <p:blipFill>
          <a:blip r:embed="rId2" cstate="print"/>
          <a:stretch>
            <a:fillRect/>
          </a:stretch>
        </p:blipFill>
        <p:spPr>
          <a:xfrm>
            <a:off x="6016850" y="2"/>
            <a:ext cx="1543151" cy="1379753"/>
          </a:xfrm>
          <a:prstGeom prst="rect">
            <a:avLst/>
          </a:prstGeom>
        </p:spPr>
      </p:pic>
      <p:pic>
        <p:nvPicPr>
          <p:cNvPr id="5" name="Grafik 4">
            <a:extLst>
              <a:ext uri="{FF2B5EF4-FFF2-40B4-BE49-F238E27FC236}">
                <a16:creationId xmlns:a16="http://schemas.microsoft.com/office/drawing/2014/main" id="{C0817D9C-7C27-4EA4-AB9A-607578FEC6DD}"/>
              </a:ext>
            </a:extLst>
          </p:cNvPr>
          <p:cNvPicPr>
            <a:picLocks noChangeAspect="1"/>
          </p:cNvPicPr>
          <p:nvPr/>
        </p:nvPicPr>
        <p:blipFill>
          <a:blip r:embed="rId3"/>
          <a:stretch>
            <a:fillRect/>
          </a:stretch>
        </p:blipFill>
        <p:spPr>
          <a:xfrm>
            <a:off x="1998452" y="2875539"/>
            <a:ext cx="2710975" cy="1620261"/>
          </a:xfrm>
          <a:prstGeom prst="rect">
            <a:avLst/>
          </a:prstGeom>
        </p:spPr>
      </p:pic>
      <p:sp>
        <p:nvSpPr>
          <p:cNvPr id="8" name="Textfeld 7">
            <a:extLst>
              <a:ext uri="{FF2B5EF4-FFF2-40B4-BE49-F238E27FC236}">
                <a16:creationId xmlns:a16="http://schemas.microsoft.com/office/drawing/2014/main" id="{27D802B7-F30E-4668-841E-94C081EA09C4}"/>
              </a:ext>
            </a:extLst>
          </p:cNvPr>
          <p:cNvSpPr txBox="1"/>
          <p:nvPr/>
        </p:nvSpPr>
        <p:spPr>
          <a:xfrm>
            <a:off x="420621" y="650076"/>
            <a:ext cx="1543151" cy="4001095"/>
          </a:xfrm>
          <a:prstGeom prst="rect">
            <a:avLst/>
          </a:prstGeom>
          <a:noFill/>
        </p:spPr>
        <p:txBody>
          <a:bodyPr wrap="square" rtlCol="0">
            <a:spAutoFit/>
          </a:bodyPr>
          <a:lstStyle/>
          <a:p>
            <a:r>
              <a:rPr lang="de-DE" sz="1200" b="1" dirty="0">
                <a:solidFill>
                  <a:srgbClr val="6D6E71"/>
                </a:solidFill>
              </a:rPr>
              <a:t>Phase 1:</a:t>
            </a:r>
          </a:p>
          <a:p>
            <a:r>
              <a:rPr lang="de-DE" sz="1100" dirty="0">
                <a:solidFill>
                  <a:srgbClr val="6D6E71"/>
                </a:solidFill>
              </a:rPr>
              <a:t>Promenade</a:t>
            </a:r>
          </a:p>
          <a:p>
            <a:r>
              <a:rPr lang="de-DE" sz="1100" dirty="0" err="1">
                <a:solidFill>
                  <a:srgbClr val="6D6E71"/>
                </a:solidFill>
              </a:rPr>
              <a:t>Grasbenden</a:t>
            </a:r>
            <a:endParaRPr lang="de-DE" sz="1100" dirty="0">
              <a:solidFill>
                <a:srgbClr val="6D6E71"/>
              </a:solidFill>
            </a:endParaRPr>
          </a:p>
          <a:p>
            <a:r>
              <a:rPr lang="de-DE" sz="1100" dirty="0" err="1">
                <a:solidFill>
                  <a:srgbClr val="6D6E71"/>
                </a:solidFill>
              </a:rPr>
              <a:t>Schnellewindgasse</a:t>
            </a:r>
            <a:r>
              <a:rPr lang="de-DE" sz="1100" dirty="0">
                <a:solidFill>
                  <a:srgbClr val="6D6E71"/>
                </a:solidFill>
              </a:rPr>
              <a:t> Richtung Promenade</a:t>
            </a:r>
          </a:p>
          <a:p>
            <a:r>
              <a:rPr lang="de-DE" sz="1100" dirty="0">
                <a:solidFill>
                  <a:srgbClr val="6D6E71"/>
                </a:solidFill>
              </a:rPr>
              <a:t>Am Bahndamm</a:t>
            </a:r>
          </a:p>
          <a:p>
            <a:r>
              <a:rPr lang="de-DE" sz="1100" dirty="0">
                <a:solidFill>
                  <a:srgbClr val="6D6E71"/>
                </a:solidFill>
              </a:rPr>
              <a:t>Scheidweg</a:t>
            </a:r>
          </a:p>
          <a:p>
            <a:r>
              <a:rPr lang="de-DE" sz="1100" dirty="0">
                <a:solidFill>
                  <a:srgbClr val="6D6E71"/>
                </a:solidFill>
              </a:rPr>
              <a:t>Wiesenweg</a:t>
            </a:r>
          </a:p>
          <a:p>
            <a:r>
              <a:rPr lang="de-DE" sz="1100" dirty="0">
                <a:solidFill>
                  <a:srgbClr val="6D6E71"/>
                </a:solidFill>
              </a:rPr>
              <a:t>Herrenpfad</a:t>
            </a:r>
          </a:p>
          <a:p>
            <a:r>
              <a:rPr lang="de-DE" sz="1100" dirty="0">
                <a:solidFill>
                  <a:srgbClr val="6D6E71"/>
                </a:solidFill>
              </a:rPr>
              <a:t>Am Bennet</a:t>
            </a:r>
          </a:p>
          <a:p>
            <a:r>
              <a:rPr lang="de-DE" sz="1100" dirty="0">
                <a:solidFill>
                  <a:srgbClr val="6D6E71"/>
                </a:solidFill>
              </a:rPr>
              <a:t>Buschbergerweg</a:t>
            </a:r>
          </a:p>
          <a:p>
            <a:r>
              <a:rPr lang="de-DE" sz="1100" dirty="0" err="1">
                <a:solidFill>
                  <a:srgbClr val="6D6E71"/>
                </a:solidFill>
              </a:rPr>
              <a:t>Nöretherstraße</a:t>
            </a:r>
            <a:endParaRPr lang="de-DE" sz="1100" dirty="0">
              <a:solidFill>
                <a:srgbClr val="6D6E71"/>
              </a:solidFill>
            </a:endParaRPr>
          </a:p>
          <a:p>
            <a:r>
              <a:rPr lang="de-DE" sz="1100" dirty="0">
                <a:solidFill>
                  <a:srgbClr val="6D6E71"/>
                </a:solidFill>
              </a:rPr>
              <a:t>Aachener Straße</a:t>
            </a:r>
          </a:p>
          <a:p>
            <a:r>
              <a:rPr lang="de-DE" sz="1100" dirty="0">
                <a:solidFill>
                  <a:srgbClr val="6D6E71"/>
                </a:solidFill>
              </a:rPr>
              <a:t>Park </a:t>
            </a:r>
            <a:r>
              <a:rPr lang="de-DE" sz="1100" dirty="0" err="1">
                <a:solidFill>
                  <a:srgbClr val="6D6E71"/>
                </a:solidFill>
              </a:rPr>
              <a:t>Klinkeshöfchen</a:t>
            </a:r>
            <a:endParaRPr lang="de-DE" sz="1100" dirty="0">
              <a:solidFill>
                <a:srgbClr val="6D6E71"/>
              </a:solidFill>
            </a:endParaRPr>
          </a:p>
          <a:p>
            <a:r>
              <a:rPr lang="de-DE" sz="1100" dirty="0">
                <a:solidFill>
                  <a:srgbClr val="6D6E71"/>
                </a:solidFill>
              </a:rPr>
              <a:t>Parkplatz Am Stadthaus</a:t>
            </a:r>
          </a:p>
          <a:p>
            <a:r>
              <a:rPr lang="de-DE" sz="1100" dirty="0" err="1">
                <a:solidFill>
                  <a:srgbClr val="6D6E71"/>
                </a:solidFill>
              </a:rPr>
              <a:t>Paveestraße</a:t>
            </a:r>
            <a:r>
              <a:rPr lang="de-DE" sz="1100" dirty="0">
                <a:solidFill>
                  <a:srgbClr val="6D6E71"/>
                </a:solidFill>
              </a:rPr>
              <a:t> </a:t>
            </a:r>
          </a:p>
          <a:p>
            <a:r>
              <a:rPr lang="de-DE" sz="1100" dirty="0" err="1">
                <a:solidFill>
                  <a:srgbClr val="6D6E71"/>
                </a:solidFill>
              </a:rPr>
              <a:t>Vervierser</a:t>
            </a:r>
            <a:r>
              <a:rPr lang="de-DE" sz="1100" dirty="0">
                <a:solidFill>
                  <a:srgbClr val="6D6E71"/>
                </a:solidFill>
              </a:rPr>
              <a:t> Straße</a:t>
            </a:r>
          </a:p>
          <a:p>
            <a:r>
              <a:rPr lang="de-DE" sz="1100" dirty="0">
                <a:solidFill>
                  <a:srgbClr val="6D6E71"/>
                </a:solidFill>
              </a:rPr>
              <a:t>Hufengasse</a:t>
            </a:r>
          </a:p>
          <a:p>
            <a:r>
              <a:rPr lang="de-DE" sz="1100" dirty="0" err="1">
                <a:solidFill>
                  <a:srgbClr val="6D6E71"/>
                </a:solidFill>
              </a:rPr>
              <a:t>Simarstraße</a:t>
            </a:r>
            <a:endParaRPr lang="de-DE" sz="1100" dirty="0">
              <a:solidFill>
                <a:srgbClr val="6D6E71"/>
              </a:solidFill>
            </a:endParaRPr>
          </a:p>
          <a:p>
            <a:r>
              <a:rPr lang="de-DE" sz="1100" dirty="0">
                <a:solidFill>
                  <a:srgbClr val="6D6E71"/>
                </a:solidFill>
              </a:rPr>
              <a:t>Monschauer Straße</a:t>
            </a:r>
          </a:p>
          <a:p>
            <a:r>
              <a:rPr lang="de-DE" sz="1100" dirty="0" err="1">
                <a:solidFill>
                  <a:srgbClr val="6D6E71"/>
                </a:solidFill>
              </a:rPr>
              <a:t>Schilsweg</a:t>
            </a:r>
            <a:endParaRPr lang="de-DE" sz="1100" dirty="0">
              <a:solidFill>
                <a:srgbClr val="6D6E71"/>
              </a:solidFill>
            </a:endParaRPr>
          </a:p>
          <a:p>
            <a:r>
              <a:rPr lang="de-DE" sz="1100" dirty="0">
                <a:solidFill>
                  <a:srgbClr val="6D6E71"/>
                </a:solidFill>
              </a:rPr>
              <a:t>Am </a:t>
            </a:r>
            <a:r>
              <a:rPr lang="de-DE" sz="1100" dirty="0" err="1">
                <a:solidFill>
                  <a:srgbClr val="6D6E71"/>
                </a:solidFill>
              </a:rPr>
              <a:t>Hertogenwald</a:t>
            </a:r>
            <a:endParaRPr lang="de-DE" sz="1100" dirty="0">
              <a:solidFill>
                <a:srgbClr val="6D6E71"/>
              </a:solidFill>
            </a:endParaRPr>
          </a:p>
          <a:p>
            <a:r>
              <a:rPr lang="de-DE" sz="1100" dirty="0">
                <a:solidFill>
                  <a:srgbClr val="6D6E71"/>
                </a:solidFill>
              </a:rPr>
              <a:t>Edelstraße</a:t>
            </a:r>
            <a:endParaRPr lang="de-DE" dirty="0">
              <a:solidFill>
                <a:srgbClr val="6D6E71"/>
              </a:solidFill>
            </a:endParaRPr>
          </a:p>
        </p:txBody>
      </p:sp>
      <p:sp>
        <p:nvSpPr>
          <p:cNvPr id="9" name="Textfeld 8">
            <a:extLst>
              <a:ext uri="{FF2B5EF4-FFF2-40B4-BE49-F238E27FC236}">
                <a16:creationId xmlns:a16="http://schemas.microsoft.com/office/drawing/2014/main" id="{5F143396-8087-4D98-A88C-CDACBBDFF771}"/>
              </a:ext>
            </a:extLst>
          </p:cNvPr>
          <p:cNvSpPr txBox="1"/>
          <p:nvPr/>
        </p:nvSpPr>
        <p:spPr>
          <a:xfrm>
            <a:off x="4744600" y="1295400"/>
            <a:ext cx="2811900" cy="2462213"/>
          </a:xfrm>
          <a:prstGeom prst="rect">
            <a:avLst/>
          </a:prstGeom>
          <a:noFill/>
        </p:spPr>
        <p:txBody>
          <a:bodyPr wrap="square" rtlCol="0">
            <a:spAutoFit/>
          </a:bodyPr>
          <a:lstStyle/>
          <a:p>
            <a:r>
              <a:rPr lang="de-DE" sz="1100" b="1" dirty="0">
                <a:solidFill>
                  <a:srgbClr val="6D6E71"/>
                </a:solidFill>
              </a:rPr>
              <a:t>Phase 2:</a:t>
            </a:r>
          </a:p>
          <a:p>
            <a:r>
              <a:rPr lang="de-DE" sz="1100" dirty="0">
                <a:solidFill>
                  <a:srgbClr val="6D6E71"/>
                </a:solidFill>
              </a:rPr>
              <a:t>Hochstraße in Richtung </a:t>
            </a:r>
            <a:r>
              <a:rPr lang="de-DE" sz="1100" dirty="0" err="1">
                <a:solidFill>
                  <a:srgbClr val="6D6E71"/>
                </a:solidFill>
              </a:rPr>
              <a:t>Vervierser</a:t>
            </a:r>
            <a:r>
              <a:rPr lang="de-DE" sz="1100" dirty="0">
                <a:solidFill>
                  <a:srgbClr val="6D6E71"/>
                </a:solidFill>
              </a:rPr>
              <a:t> Straße</a:t>
            </a:r>
          </a:p>
          <a:p>
            <a:r>
              <a:rPr lang="de-DE" sz="1100" dirty="0">
                <a:solidFill>
                  <a:srgbClr val="6D6E71"/>
                </a:solidFill>
              </a:rPr>
              <a:t>Am Kiesel</a:t>
            </a:r>
          </a:p>
          <a:p>
            <a:r>
              <a:rPr lang="de-DE" sz="1100" dirty="0">
                <a:solidFill>
                  <a:srgbClr val="6D6E71"/>
                </a:solidFill>
              </a:rPr>
              <a:t>Handelsstraße</a:t>
            </a:r>
          </a:p>
          <a:p>
            <a:r>
              <a:rPr lang="de-DE" sz="1100" dirty="0">
                <a:solidFill>
                  <a:srgbClr val="6D6E71"/>
                </a:solidFill>
              </a:rPr>
              <a:t>Gewerbestraße</a:t>
            </a:r>
          </a:p>
          <a:p>
            <a:r>
              <a:rPr lang="de-DE" sz="1100" dirty="0">
                <a:solidFill>
                  <a:srgbClr val="6D6E71"/>
                </a:solidFill>
              </a:rPr>
              <a:t>Josephine-Koch-Straße</a:t>
            </a:r>
          </a:p>
          <a:p>
            <a:r>
              <a:rPr lang="de-DE" sz="1100" dirty="0">
                <a:solidFill>
                  <a:srgbClr val="6D6E71"/>
                </a:solidFill>
              </a:rPr>
              <a:t>Neustraße</a:t>
            </a:r>
          </a:p>
          <a:p>
            <a:r>
              <a:rPr lang="de-DE" sz="1100" dirty="0">
                <a:solidFill>
                  <a:srgbClr val="6D6E71"/>
                </a:solidFill>
              </a:rPr>
              <a:t>Bergstraße</a:t>
            </a:r>
          </a:p>
          <a:p>
            <a:r>
              <a:rPr lang="de-DE" sz="1100" dirty="0">
                <a:solidFill>
                  <a:srgbClr val="6D6E71"/>
                </a:solidFill>
              </a:rPr>
              <a:t>Rotenberg</a:t>
            </a:r>
          </a:p>
          <a:p>
            <a:r>
              <a:rPr lang="de-DE" sz="1100" dirty="0">
                <a:solidFill>
                  <a:srgbClr val="6D6E71"/>
                </a:solidFill>
              </a:rPr>
              <a:t>Loten</a:t>
            </a:r>
          </a:p>
          <a:p>
            <a:r>
              <a:rPr lang="de-DE" sz="1100" dirty="0">
                <a:solidFill>
                  <a:srgbClr val="6D6E71"/>
                </a:solidFill>
              </a:rPr>
              <a:t>Marktplatz</a:t>
            </a:r>
          </a:p>
          <a:p>
            <a:r>
              <a:rPr lang="de-DE" sz="1100" dirty="0">
                <a:solidFill>
                  <a:srgbClr val="6D6E71"/>
                </a:solidFill>
              </a:rPr>
              <a:t>Bahnhofstraße</a:t>
            </a:r>
          </a:p>
          <a:p>
            <a:r>
              <a:rPr lang="de-DE" sz="1100" dirty="0" err="1">
                <a:solidFill>
                  <a:srgbClr val="6D6E71"/>
                </a:solidFill>
              </a:rPr>
              <a:t>Holftert</a:t>
            </a:r>
            <a:endParaRPr lang="de-DE" sz="1100" dirty="0">
              <a:solidFill>
                <a:srgbClr val="6D6E71"/>
              </a:solidFill>
            </a:endParaRPr>
          </a:p>
          <a:p>
            <a:r>
              <a:rPr lang="de-DE" sz="1100" dirty="0">
                <a:solidFill>
                  <a:srgbClr val="6D6E71"/>
                </a:solidFill>
              </a:rPr>
              <a:t>Bahnhofsgasse</a:t>
            </a:r>
          </a:p>
        </p:txBody>
      </p:sp>
      <p:sp>
        <p:nvSpPr>
          <p:cNvPr id="6" name="Textfeld 5">
            <a:extLst>
              <a:ext uri="{FF2B5EF4-FFF2-40B4-BE49-F238E27FC236}">
                <a16:creationId xmlns:a16="http://schemas.microsoft.com/office/drawing/2014/main" id="{2512D0E5-9055-EAD3-B325-46F88B8B2BEF}"/>
              </a:ext>
            </a:extLst>
          </p:cNvPr>
          <p:cNvSpPr txBox="1"/>
          <p:nvPr/>
        </p:nvSpPr>
        <p:spPr>
          <a:xfrm>
            <a:off x="1938982" y="838200"/>
            <a:ext cx="1616696" cy="1446550"/>
          </a:xfrm>
          <a:prstGeom prst="rect">
            <a:avLst/>
          </a:prstGeom>
          <a:noFill/>
        </p:spPr>
        <p:txBody>
          <a:bodyPr wrap="square">
            <a:spAutoFit/>
          </a:bodyPr>
          <a:lstStyle/>
          <a:p>
            <a:r>
              <a:rPr lang="de-DE" sz="1100" dirty="0">
                <a:solidFill>
                  <a:srgbClr val="6D6E71"/>
                </a:solidFill>
              </a:rPr>
              <a:t>Untere </a:t>
            </a:r>
            <a:r>
              <a:rPr lang="de-DE" sz="1100" dirty="0" err="1">
                <a:solidFill>
                  <a:srgbClr val="6D6E71"/>
                </a:solidFill>
              </a:rPr>
              <a:t>Ibern</a:t>
            </a:r>
            <a:endParaRPr lang="de-DE" sz="1100" dirty="0">
              <a:solidFill>
                <a:srgbClr val="6D6E71"/>
              </a:solidFill>
            </a:endParaRPr>
          </a:p>
          <a:p>
            <a:r>
              <a:rPr lang="de-DE" sz="1100" dirty="0">
                <a:solidFill>
                  <a:srgbClr val="6D6E71"/>
                </a:solidFill>
              </a:rPr>
              <a:t>Obere </a:t>
            </a:r>
            <a:r>
              <a:rPr lang="de-DE" sz="1100" dirty="0" err="1">
                <a:solidFill>
                  <a:srgbClr val="6D6E71"/>
                </a:solidFill>
              </a:rPr>
              <a:t>Ibern</a:t>
            </a:r>
            <a:endParaRPr lang="de-DE" sz="1100" dirty="0">
              <a:solidFill>
                <a:srgbClr val="6D6E71"/>
              </a:solidFill>
            </a:endParaRPr>
          </a:p>
          <a:p>
            <a:r>
              <a:rPr lang="de-DE" sz="1100" dirty="0">
                <a:solidFill>
                  <a:srgbClr val="6D6E71"/>
                </a:solidFill>
              </a:rPr>
              <a:t>Maria-Theresia-Straße</a:t>
            </a:r>
          </a:p>
          <a:p>
            <a:r>
              <a:rPr lang="de-DE" sz="1100" dirty="0">
                <a:solidFill>
                  <a:srgbClr val="6D6E71"/>
                </a:solidFill>
              </a:rPr>
              <a:t>Habsburgerweg</a:t>
            </a:r>
          </a:p>
          <a:p>
            <a:r>
              <a:rPr lang="de-DE" sz="1100" dirty="0" err="1">
                <a:solidFill>
                  <a:srgbClr val="6D6E71"/>
                </a:solidFill>
              </a:rPr>
              <a:t>Brabantstraße</a:t>
            </a:r>
            <a:endParaRPr lang="de-DE" sz="1100" dirty="0">
              <a:solidFill>
                <a:srgbClr val="6D6E71"/>
              </a:solidFill>
            </a:endParaRPr>
          </a:p>
          <a:p>
            <a:r>
              <a:rPr lang="de-DE" sz="1100" dirty="0" err="1">
                <a:solidFill>
                  <a:srgbClr val="6D6E71"/>
                </a:solidFill>
              </a:rPr>
              <a:t>Burgundstraße</a:t>
            </a:r>
            <a:endParaRPr lang="de-DE" sz="1100" dirty="0">
              <a:solidFill>
                <a:srgbClr val="6D6E71"/>
              </a:solidFill>
            </a:endParaRPr>
          </a:p>
          <a:p>
            <a:r>
              <a:rPr lang="de-DE" sz="1100" dirty="0" err="1">
                <a:solidFill>
                  <a:srgbClr val="6D6E71"/>
                </a:solidFill>
              </a:rPr>
              <a:t>Haasberg</a:t>
            </a:r>
            <a:endParaRPr lang="de-DE" sz="1100" dirty="0">
              <a:solidFill>
                <a:srgbClr val="6D6E71"/>
              </a:solidFill>
            </a:endParaRPr>
          </a:p>
          <a:p>
            <a:r>
              <a:rPr lang="de-DE" sz="1100" dirty="0">
                <a:solidFill>
                  <a:srgbClr val="6D6E71"/>
                </a:solidFill>
              </a:rPr>
              <a:t>Edelstraße</a:t>
            </a:r>
          </a:p>
        </p:txBody>
      </p:sp>
    </p:spTree>
    <p:extLst>
      <p:ext uri="{BB962C8B-B14F-4D97-AF65-F5344CB8AC3E}">
        <p14:creationId xmlns:p14="http://schemas.microsoft.com/office/powerpoint/2010/main" val="175044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A9B9C-C2D9-0220-5A5C-29186F430F3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8E9D17D-A209-B9FD-730E-ECC611B3A0AB}"/>
              </a:ext>
            </a:extLst>
          </p:cNvPr>
          <p:cNvSpPr txBox="1"/>
          <p:nvPr/>
        </p:nvSpPr>
        <p:spPr>
          <a:xfrm>
            <a:off x="432414" y="720358"/>
            <a:ext cx="5860435" cy="887422"/>
          </a:xfrm>
          <a:prstGeom prst="rect">
            <a:avLst/>
          </a:prstGeom>
        </p:spPr>
        <p:txBody>
          <a:bodyPr vert="horz" wrap="square" lIns="0" tIns="12700" rIns="0" bIns="0" rtlCol="0">
            <a:spAutoFit/>
          </a:bodyPr>
          <a:lstStyle/>
          <a:p>
            <a:pPr marL="450850" indent="-342900" defTabSz="225425">
              <a:spcBef>
                <a:spcPts val="100"/>
              </a:spcBef>
              <a:buAutoNum type="arabicPeriod" startAt="11"/>
            </a:pP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Übernahme eines Leasingfahrzeuges für die 					</a:t>
            </a:r>
          </a:p>
          <a:p>
            <a:pPr defTabSz="225425">
              <a:spcBef>
                <a:spcPts val="100"/>
              </a:spcBef>
            </a:pP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Handwerkerabteilung im Bauhof: Genehmigung des 				Vergabeverfahrens</a:t>
            </a:r>
            <a:endParaRPr lang="de-DE" sz="2000" b="1" dirty="0"/>
          </a:p>
        </p:txBody>
      </p:sp>
      <p:grpSp>
        <p:nvGrpSpPr>
          <p:cNvPr id="5" name="object 5">
            <a:extLst>
              <a:ext uri="{FF2B5EF4-FFF2-40B4-BE49-F238E27FC236}">
                <a16:creationId xmlns:a16="http://schemas.microsoft.com/office/drawing/2014/main" id="{B569B1C2-AE72-AFA0-FA80-86E98E65984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1AA34A09-C7F7-5951-DCC6-CB728D1BA181}"/>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E94DCD5-1F87-CF88-1EDE-069AE640B4B8}"/>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4271F176-F12A-18AD-3A9A-9F2E21287CEE}"/>
              </a:ext>
            </a:extLst>
          </p:cNvPr>
          <p:cNvSpPr txBox="1"/>
          <p:nvPr/>
        </p:nvSpPr>
        <p:spPr>
          <a:xfrm>
            <a:off x="730250" y="1607780"/>
            <a:ext cx="4495800" cy="2031325"/>
          </a:xfrm>
          <a:prstGeom prst="rect">
            <a:avLst/>
          </a:prstGeom>
          <a:noFill/>
        </p:spPr>
        <p:txBody>
          <a:bodyPr wrap="square" rtlCol="0">
            <a:spAutoFit/>
          </a:bodyPr>
          <a:lstStyle/>
          <a:p>
            <a:r>
              <a:rPr lang="de-DE" dirty="0"/>
              <a:t>Der Leasingvertrag für den Nissan NV400 der Reinigungsabteilung endet in diesem Jahr. Da das Fahrzeug eine geringe Laufleistung aufweist und in gutem Zustand ist, soll es nach Ablauf des Leasingzeitraumes erworben werden.</a:t>
            </a:r>
          </a:p>
          <a:p>
            <a:r>
              <a:rPr lang="de-DE" dirty="0"/>
              <a:t> </a:t>
            </a:r>
          </a:p>
        </p:txBody>
      </p:sp>
      <p:pic>
        <p:nvPicPr>
          <p:cNvPr id="4" name="Grafik 3" descr="Ein Bild, das Fahrzeug, Landfahrzeug, Rad, draußen enthält.&#10;&#10;KI-generierte Inhalte können fehlerhaft sein.">
            <a:extLst>
              <a:ext uri="{FF2B5EF4-FFF2-40B4-BE49-F238E27FC236}">
                <a16:creationId xmlns:a16="http://schemas.microsoft.com/office/drawing/2014/main" id="{738B17C7-6D90-91B8-A26E-92C1E55C10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743" y="1400030"/>
            <a:ext cx="1856212" cy="1856212"/>
          </a:xfrm>
          <a:prstGeom prst="rect">
            <a:avLst/>
          </a:prstGeom>
        </p:spPr>
      </p:pic>
      <p:sp>
        <p:nvSpPr>
          <p:cNvPr id="8" name="Textfeld 7">
            <a:extLst>
              <a:ext uri="{FF2B5EF4-FFF2-40B4-BE49-F238E27FC236}">
                <a16:creationId xmlns:a16="http://schemas.microsoft.com/office/drawing/2014/main" id="{51E8C7A6-8EB7-B428-B762-45C2FE44C108}"/>
              </a:ext>
            </a:extLst>
          </p:cNvPr>
          <p:cNvSpPr txBox="1"/>
          <p:nvPr/>
        </p:nvSpPr>
        <p:spPr>
          <a:xfrm>
            <a:off x="730249" y="3505200"/>
            <a:ext cx="6490705" cy="646331"/>
          </a:xfrm>
          <a:prstGeom prst="rect">
            <a:avLst/>
          </a:prstGeom>
          <a:noFill/>
        </p:spPr>
        <p:txBody>
          <a:bodyPr wrap="square" rtlCol="0">
            <a:spAutoFit/>
          </a:bodyPr>
          <a:lstStyle/>
          <a:p>
            <a:pPr>
              <a:tabLst>
                <a:tab pos="1525588" algn="l"/>
              </a:tabLst>
            </a:pPr>
            <a:r>
              <a:rPr lang="de-DE" u="sng" dirty="0"/>
              <a:t>Finanzierung</a:t>
            </a:r>
            <a:r>
              <a:rPr lang="de-DE" dirty="0"/>
              <a:t>: 	Die Mittel sind im Haushaltsplan 2026 vorgesehen</a:t>
            </a:r>
          </a:p>
          <a:p>
            <a:pPr defTabSz="763588"/>
            <a:r>
              <a:rPr lang="de-DE" u="sng" dirty="0"/>
              <a:t>Vergabeart</a:t>
            </a:r>
            <a:r>
              <a:rPr lang="de-DE" dirty="0"/>
              <a:t>: 	Vergabe auf einfache Rechnung</a:t>
            </a:r>
          </a:p>
        </p:txBody>
      </p:sp>
    </p:spTree>
    <p:extLst>
      <p:ext uri="{BB962C8B-B14F-4D97-AF65-F5344CB8AC3E}">
        <p14:creationId xmlns:p14="http://schemas.microsoft.com/office/powerpoint/2010/main" val="216564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37AFB-02F7-0C7D-7152-AEB58C7ACA7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E0A0E2B-09EB-2CA3-360E-28E0C8A47780}"/>
              </a:ext>
            </a:extLst>
          </p:cNvPr>
          <p:cNvSpPr txBox="1"/>
          <p:nvPr/>
        </p:nvSpPr>
        <p:spPr>
          <a:xfrm>
            <a:off x="432415" y="720358"/>
            <a:ext cx="5257800" cy="628377"/>
          </a:xfrm>
          <a:prstGeom prst="rect">
            <a:avLst/>
          </a:prstGeom>
        </p:spPr>
        <p:txBody>
          <a:bodyPr vert="horz" wrap="square" lIns="0" tIns="12700" rIns="0" bIns="0" rtlCol="0">
            <a:spAutoFit/>
          </a:bodyPr>
          <a:lstStyle/>
          <a:p>
            <a:pPr defTabSz="358775">
              <a:spcBef>
                <a:spcPts val="100"/>
              </a:spcBef>
              <a:tabLst>
                <a:tab pos="450850" algn="l"/>
              </a:tabLst>
            </a:pPr>
            <a:r>
              <a:rPr lang="de-DE" sz="2000" b="1" dirty="0"/>
              <a:t>12.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Betriebsmaterial für den Bauhof: 	Genehmigung des Vergabeverfahrens</a:t>
            </a:r>
            <a:r>
              <a:rPr lang="de-DE" sz="2000" b="1" dirty="0"/>
              <a:t>	</a:t>
            </a:r>
          </a:p>
        </p:txBody>
      </p:sp>
      <p:grpSp>
        <p:nvGrpSpPr>
          <p:cNvPr id="5" name="object 5">
            <a:extLst>
              <a:ext uri="{FF2B5EF4-FFF2-40B4-BE49-F238E27FC236}">
                <a16:creationId xmlns:a16="http://schemas.microsoft.com/office/drawing/2014/main" id="{E5DC658D-A5FF-BEBD-67FC-8A4C6477B79D}"/>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ABDF182F-039F-272D-8796-C5341AE9EA1F}"/>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E319A00-76BF-AFBC-5098-EC48D629CFB0}"/>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47D861A2-54BA-FCD3-D3DA-68662190EFE5}"/>
              </a:ext>
            </a:extLst>
          </p:cNvPr>
          <p:cNvSpPr txBox="1"/>
          <p:nvPr/>
        </p:nvSpPr>
        <p:spPr>
          <a:xfrm>
            <a:off x="806450" y="1789837"/>
            <a:ext cx="6629400" cy="1754326"/>
          </a:xfrm>
          <a:prstGeom prst="rect">
            <a:avLst/>
          </a:prstGeom>
          <a:noFill/>
        </p:spPr>
        <p:txBody>
          <a:bodyPr wrap="square" rtlCol="0">
            <a:spAutoFit/>
          </a:bodyPr>
          <a:lstStyle/>
          <a:p>
            <a:r>
              <a:rPr lang="de-DE" dirty="0"/>
              <a:t>Für die tägliche Arbeit des Bauhofs müssen Kleingeräte und Werkzeug angeschafft werden.</a:t>
            </a:r>
          </a:p>
          <a:p>
            <a:r>
              <a:rPr lang="de-DE" dirty="0"/>
              <a:t> </a:t>
            </a:r>
          </a:p>
          <a:p>
            <a:pPr defTabSz="763588"/>
            <a:r>
              <a:rPr lang="de-DE" u="sng" dirty="0"/>
              <a:t>Finanzierung</a:t>
            </a:r>
            <a:r>
              <a:rPr lang="de-DE" dirty="0"/>
              <a:t>: 	Die Mittel sind im Haushaltsplan 2026 vorgesehen</a:t>
            </a:r>
          </a:p>
          <a:p>
            <a:pPr defTabSz="763588"/>
            <a:r>
              <a:rPr lang="de-DE" u="sng" dirty="0"/>
              <a:t>Vergabeart</a:t>
            </a:r>
            <a:r>
              <a:rPr lang="de-DE" dirty="0"/>
              <a:t>: 	Vergabe auf einfache Rechnung</a:t>
            </a:r>
          </a:p>
          <a:p>
            <a:endParaRPr lang="de-DE" dirty="0"/>
          </a:p>
        </p:txBody>
      </p:sp>
    </p:spTree>
    <p:extLst>
      <p:ext uri="{BB962C8B-B14F-4D97-AF65-F5344CB8AC3E}">
        <p14:creationId xmlns:p14="http://schemas.microsoft.com/office/powerpoint/2010/main" val="2810683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8325E-8D3A-B065-16F2-54F5EFB9AD3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0140F01-99D0-0462-7187-B478D2CFA48E}"/>
              </a:ext>
            </a:extLst>
          </p:cNvPr>
          <p:cNvSpPr txBox="1"/>
          <p:nvPr/>
        </p:nvSpPr>
        <p:spPr>
          <a:xfrm>
            <a:off x="432414" y="720358"/>
            <a:ext cx="5784235" cy="597599"/>
          </a:xfrm>
          <a:prstGeom prst="rect">
            <a:avLst/>
          </a:prstGeom>
        </p:spPr>
        <p:txBody>
          <a:bodyPr vert="horz" wrap="square" lIns="0" tIns="12700" rIns="0" bIns="0" rtlCol="0">
            <a:spAutoFit/>
          </a:bodyPr>
          <a:lstStyle/>
          <a:p>
            <a:pPr defTabSz="225425">
              <a:spcBef>
                <a:spcPts val="100"/>
              </a:spcBef>
            </a:pPr>
            <a:r>
              <a:rPr lang="de-DE" sz="2000" b="1" dirty="0"/>
              <a:t>13.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zwei Hebebühnen für die Autoschlosserei 			im Bauhof: Genehmigung des Vergabeverfahrens</a:t>
            </a:r>
            <a:endParaRPr lang="de-DE" sz="2000" b="1" dirty="0"/>
          </a:p>
        </p:txBody>
      </p:sp>
      <p:grpSp>
        <p:nvGrpSpPr>
          <p:cNvPr id="5" name="object 5">
            <a:extLst>
              <a:ext uri="{FF2B5EF4-FFF2-40B4-BE49-F238E27FC236}">
                <a16:creationId xmlns:a16="http://schemas.microsoft.com/office/drawing/2014/main" id="{859A7E39-9700-4895-22FB-143AE305FD7C}"/>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E282256-2E58-4612-946A-1FD72DC3845A}"/>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0BFC8183-09DD-9737-0294-4C0B011817AB}"/>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4ACA2403-C037-0419-B41C-94E44F1EF95D}"/>
              </a:ext>
            </a:extLst>
          </p:cNvPr>
          <p:cNvSpPr txBox="1"/>
          <p:nvPr/>
        </p:nvSpPr>
        <p:spPr>
          <a:xfrm>
            <a:off x="806450" y="1413713"/>
            <a:ext cx="3505200" cy="2862322"/>
          </a:xfrm>
          <a:prstGeom prst="rect">
            <a:avLst/>
          </a:prstGeom>
          <a:noFill/>
        </p:spPr>
        <p:txBody>
          <a:bodyPr wrap="square" rtlCol="0">
            <a:spAutoFit/>
          </a:bodyPr>
          <a:lstStyle/>
          <a:p>
            <a:r>
              <a:rPr lang="de-DE" dirty="0"/>
              <a:t>Die zwei Hebebühnen der Autoschlosserei von 1989 und 1991 entsprechen nicht mehr den Sicherheitsanforderungen. Da keine Ersatzteile mehr verfügbar sind, sind sicherheitstechnische Anpassungen nicht möglich. Somit sollen zwei neue Hebebühnen angeschafft werden.</a:t>
            </a:r>
          </a:p>
          <a:p>
            <a:pPr defTabSz="763588"/>
            <a:endParaRPr lang="de-DE" dirty="0"/>
          </a:p>
        </p:txBody>
      </p:sp>
      <p:pic>
        <p:nvPicPr>
          <p:cNvPr id="4" name="Grafik 3">
            <a:extLst>
              <a:ext uri="{FF2B5EF4-FFF2-40B4-BE49-F238E27FC236}">
                <a16:creationId xmlns:a16="http://schemas.microsoft.com/office/drawing/2014/main" id="{22A943FC-7049-9447-4D63-DE5EF1DC9757}"/>
              </a:ext>
            </a:extLst>
          </p:cNvPr>
          <p:cNvPicPr>
            <a:picLocks noChangeAspect="1"/>
          </p:cNvPicPr>
          <p:nvPr/>
        </p:nvPicPr>
        <p:blipFill>
          <a:blip r:embed="rId4"/>
          <a:stretch>
            <a:fillRect/>
          </a:stretch>
        </p:blipFill>
        <p:spPr>
          <a:xfrm>
            <a:off x="5378450" y="2747026"/>
            <a:ext cx="1828800" cy="1331167"/>
          </a:xfrm>
          <a:prstGeom prst="rect">
            <a:avLst/>
          </a:prstGeom>
        </p:spPr>
      </p:pic>
      <p:pic>
        <p:nvPicPr>
          <p:cNvPr id="8" name="Grafik 7">
            <a:extLst>
              <a:ext uri="{FF2B5EF4-FFF2-40B4-BE49-F238E27FC236}">
                <a16:creationId xmlns:a16="http://schemas.microsoft.com/office/drawing/2014/main" id="{4DBBE8EA-E9C8-FB86-400E-9176CFC7A8FD}"/>
              </a:ext>
            </a:extLst>
          </p:cNvPr>
          <p:cNvPicPr>
            <a:picLocks noChangeAspect="1"/>
          </p:cNvPicPr>
          <p:nvPr/>
        </p:nvPicPr>
        <p:blipFill>
          <a:blip r:embed="rId5"/>
          <a:stretch>
            <a:fillRect/>
          </a:stretch>
        </p:blipFill>
        <p:spPr>
          <a:xfrm>
            <a:off x="4317414" y="1445235"/>
            <a:ext cx="1266600" cy="1236312"/>
          </a:xfrm>
          <a:prstGeom prst="rect">
            <a:avLst/>
          </a:prstGeom>
        </p:spPr>
      </p:pic>
      <p:sp>
        <p:nvSpPr>
          <p:cNvPr id="9" name="Textfeld 8">
            <a:extLst>
              <a:ext uri="{FF2B5EF4-FFF2-40B4-BE49-F238E27FC236}">
                <a16:creationId xmlns:a16="http://schemas.microsoft.com/office/drawing/2014/main" id="{66392586-536B-7C88-97A0-E1A34839324E}"/>
              </a:ext>
            </a:extLst>
          </p:cNvPr>
          <p:cNvSpPr txBox="1"/>
          <p:nvPr/>
        </p:nvSpPr>
        <p:spPr>
          <a:xfrm>
            <a:off x="768838" y="4078193"/>
            <a:ext cx="6233297" cy="646331"/>
          </a:xfrm>
          <a:prstGeom prst="rect">
            <a:avLst/>
          </a:prstGeom>
          <a:noFill/>
        </p:spPr>
        <p:txBody>
          <a:bodyPr wrap="square" rtlCol="0">
            <a:spAutoFit/>
          </a:bodyPr>
          <a:lstStyle/>
          <a:p>
            <a:pPr>
              <a:tabLst>
                <a:tab pos="1343025" algn="l"/>
              </a:tabLst>
            </a:pPr>
            <a:r>
              <a:rPr lang="de-DE" u="sng" dirty="0"/>
              <a:t>Finanzierung</a:t>
            </a:r>
            <a:r>
              <a:rPr lang="de-DE" dirty="0"/>
              <a:t>: Die Mittel sind im Haushalt 2026 vorgesehen</a:t>
            </a:r>
          </a:p>
          <a:p>
            <a:pPr defTabSz="763588">
              <a:tabLst>
                <a:tab pos="1343025" algn="l"/>
              </a:tabLst>
            </a:pPr>
            <a:r>
              <a:rPr lang="de-DE" u="sng" dirty="0"/>
              <a:t>Vergabeart</a:t>
            </a:r>
            <a:r>
              <a:rPr lang="de-DE" dirty="0"/>
              <a:t>: 	Vergabe auf einfache Rechnung</a:t>
            </a:r>
          </a:p>
        </p:txBody>
      </p:sp>
    </p:spTree>
    <p:extLst>
      <p:ext uri="{BB962C8B-B14F-4D97-AF65-F5344CB8AC3E}">
        <p14:creationId xmlns:p14="http://schemas.microsoft.com/office/powerpoint/2010/main" val="1390235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C1C9B-30FB-58D7-6C08-5864AC2C7CE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7A884B6-103C-28DB-F0DE-010E02502D19}"/>
              </a:ext>
            </a:extLst>
          </p:cNvPr>
          <p:cNvSpPr txBox="1"/>
          <p:nvPr/>
        </p:nvSpPr>
        <p:spPr>
          <a:xfrm>
            <a:off x="448827" y="689878"/>
            <a:ext cx="5257800" cy="628377"/>
          </a:xfrm>
          <a:prstGeom prst="rect">
            <a:avLst/>
          </a:prstGeom>
        </p:spPr>
        <p:txBody>
          <a:bodyPr vert="horz" wrap="square" lIns="0" tIns="12700" rIns="0" bIns="0" rtlCol="0">
            <a:spAutoFit/>
          </a:bodyPr>
          <a:lstStyle/>
          <a:p>
            <a:pPr defTabSz="225425">
              <a:spcBef>
                <a:spcPts val="100"/>
              </a:spcBef>
            </a:pPr>
            <a:r>
              <a:rPr lang="de-DE" sz="2000" b="1" dirty="0"/>
              <a:t>14.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Verkehrsschildern: Genehmigung des 			Vergabeverfahrens</a:t>
            </a:r>
            <a:r>
              <a:rPr lang="de-DE" sz="2000" b="1" dirty="0"/>
              <a:t>	</a:t>
            </a:r>
          </a:p>
        </p:txBody>
      </p:sp>
      <p:grpSp>
        <p:nvGrpSpPr>
          <p:cNvPr id="5" name="object 5">
            <a:extLst>
              <a:ext uri="{FF2B5EF4-FFF2-40B4-BE49-F238E27FC236}">
                <a16:creationId xmlns:a16="http://schemas.microsoft.com/office/drawing/2014/main" id="{89E53DE9-2469-6287-F061-73E46E574692}"/>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24192F0-FDA7-A6DF-AA42-0F6B62DA877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CB8C055F-3BB3-BDDC-2088-A19CC628A456}"/>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BD206060-1746-05F6-737C-4AC7A6031E07}"/>
              </a:ext>
            </a:extLst>
          </p:cNvPr>
          <p:cNvSpPr txBox="1"/>
          <p:nvPr/>
        </p:nvSpPr>
        <p:spPr>
          <a:xfrm>
            <a:off x="836891" y="1360998"/>
            <a:ext cx="6453623" cy="3416320"/>
          </a:xfrm>
          <a:prstGeom prst="rect">
            <a:avLst/>
          </a:prstGeom>
          <a:noFill/>
        </p:spPr>
        <p:txBody>
          <a:bodyPr wrap="square" rtlCol="0">
            <a:spAutoFit/>
          </a:bodyPr>
          <a:lstStyle/>
          <a:p>
            <a:r>
              <a:rPr lang="de-DE" dirty="0"/>
              <a:t>Zum Auffüllen des Lagerbestands müssen Verkehrsschilder und Absperrpoller angeschafft werden.</a:t>
            </a:r>
          </a:p>
          <a:p>
            <a:r>
              <a:rPr lang="de-DE" dirty="0"/>
              <a:t> </a:t>
            </a:r>
          </a:p>
          <a:p>
            <a:endParaRPr lang="de-DE" dirty="0"/>
          </a:p>
          <a:p>
            <a:endParaRPr lang="de-DE" dirty="0"/>
          </a:p>
          <a:p>
            <a:endParaRPr lang="de-DE" dirty="0"/>
          </a:p>
          <a:p>
            <a:endParaRPr lang="de-DE" dirty="0"/>
          </a:p>
          <a:p>
            <a:endParaRPr lang="de-DE" dirty="0"/>
          </a:p>
          <a:p>
            <a:endParaRPr lang="de-DE" dirty="0"/>
          </a:p>
          <a:p>
            <a:pPr>
              <a:tabLst>
                <a:tab pos="1525588" algn="l"/>
              </a:tabLst>
            </a:pPr>
            <a:r>
              <a:rPr lang="de-DE" u="sng" dirty="0"/>
              <a:t>Finanzierung</a:t>
            </a:r>
            <a:r>
              <a:rPr lang="de-DE" dirty="0"/>
              <a:t>: 	Die Mittel sind im Haushaltsplan 2026 vorgesehen</a:t>
            </a:r>
          </a:p>
          <a:p>
            <a:pPr defTabSz="763588"/>
            <a:r>
              <a:rPr lang="de-DE" u="sng" dirty="0"/>
              <a:t>Vergabeart</a:t>
            </a:r>
            <a:r>
              <a:rPr lang="de-DE" dirty="0"/>
              <a:t>: 	Vergabe auf einfache Rechnung</a:t>
            </a:r>
          </a:p>
          <a:p>
            <a:endParaRPr lang="de-DE" dirty="0"/>
          </a:p>
        </p:txBody>
      </p:sp>
      <p:pic>
        <p:nvPicPr>
          <p:cNvPr id="4" name="Grafik 3">
            <a:extLst>
              <a:ext uri="{FF2B5EF4-FFF2-40B4-BE49-F238E27FC236}">
                <a16:creationId xmlns:a16="http://schemas.microsoft.com/office/drawing/2014/main" id="{EE5F7377-B781-FA75-D158-1420FE844C64}"/>
              </a:ext>
            </a:extLst>
          </p:cNvPr>
          <p:cNvPicPr>
            <a:picLocks noChangeAspect="1"/>
          </p:cNvPicPr>
          <p:nvPr/>
        </p:nvPicPr>
        <p:blipFill>
          <a:blip r:embed="rId4"/>
          <a:stretch>
            <a:fillRect/>
          </a:stretch>
        </p:blipFill>
        <p:spPr>
          <a:xfrm>
            <a:off x="1330640" y="2057400"/>
            <a:ext cx="3124200" cy="1751695"/>
          </a:xfrm>
          <a:prstGeom prst="rect">
            <a:avLst/>
          </a:prstGeom>
        </p:spPr>
      </p:pic>
      <p:pic>
        <p:nvPicPr>
          <p:cNvPr id="8" name="Grafik 7">
            <a:extLst>
              <a:ext uri="{FF2B5EF4-FFF2-40B4-BE49-F238E27FC236}">
                <a16:creationId xmlns:a16="http://schemas.microsoft.com/office/drawing/2014/main" id="{1AE07FDC-7476-FD80-32B7-B0D51E219AC9}"/>
              </a:ext>
            </a:extLst>
          </p:cNvPr>
          <p:cNvPicPr>
            <a:picLocks noChangeAspect="1"/>
          </p:cNvPicPr>
          <p:nvPr/>
        </p:nvPicPr>
        <p:blipFill>
          <a:blip r:embed="rId5"/>
          <a:stretch>
            <a:fillRect/>
          </a:stretch>
        </p:blipFill>
        <p:spPr>
          <a:xfrm>
            <a:off x="5073650" y="1773566"/>
            <a:ext cx="1065595" cy="2047379"/>
          </a:xfrm>
          <a:prstGeom prst="rect">
            <a:avLst/>
          </a:prstGeom>
        </p:spPr>
      </p:pic>
    </p:spTree>
    <p:extLst>
      <p:ext uri="{BB962C8B-B14F-4D97-AF65-F5344CB8AC3E}">
        <p14:creationId xmlns:p14="http://schemas.microsoft.com/office/powerpoint/2010/main" val="2645598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E770D-C127-82FC-CE0C-54BC3C6569B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63D6984-7ECD-2431-FA5E-A41C8F24DBE3}"/>
              </a:ext>
            </a:extLst>
          </p:cNvPr>
          <p:cNvSpPr txBox="1"/>
          <p:nvPr/>
        </p:nvSpPr>
        <p:spPr>
          <a:xfrm>
            <a:off x="432415" y="720358"/>
            <a:ext cx="5257800" cy="597599"/>
          </a:xfrm>
          <a:prstGeom prst="rect">
            <a:avLst/>
          </a:prstGeom>
        </p:spPr>
        <p:txBody>
          <a:bodyPr vert="horz" wrap="square" lIns="0" tIns="12700" rIns="0" bIns="0" rtlCol="0">
            <a:spAutoFit/>
          </a:bodyPr>
          <a:lstStyle/>
          <a:p>
            <a:pPr defTabSz="358775">
              <a:spcBef>
                <a:spcPts val="100"/>
              </a:spcBef>
              <a:tabLst>
                <a:tab pos="450850" algn="l"/>
              </a:tabLst>
            </a:pPr>
            <a:r>
              <a:rPr lang="de-DE" sz="2000" b="1" dirty="0"/>
              <a:t>15.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Müllbehältern: Genehmigung des 	Vergabeverfahrens</a:t>
            </a:r>
            <a:endParaRPr lang="de-DE" sz="2000" b="1" dirty="0"/>
          </a:p>
        </p:txBody>
      </p:sp>
      <p:grpSp>
        <p:nvGrpSpPr>
          <p:cNvPr id="5" name="object 5">
            <a:extLst>
              <a:ext uri="{FF2B5EF4-FFF2-40B4-BE49-F238E27FC236}">
                <a16:creationId xmlns:a16="http://schemas.microsoft.com/office/drawing/2014/main" id="{5275728F-BB97-723C-E810-C0447A0F983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907FC00-4DB7-1B1D-6A64-22D6C04A48E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969768DF-E75B-12F7-3733-50FDFCF665D9}"/>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9EAED1ED-8A43-434D-422A-069C07FE6809}"/>
              </a:ext>
            </a:extLst>
          </p:cNvPr>
          <p:cNvSpPr txBox="1"/>
          <p:nvPr/>
        </p:nvSpPr>
        <p:spPr>
          <a:xfrm>
            <a:off x="836891" y="1455879"/>
            <a:ext cx="6553200" cy="2862322"/>
          </a:xfrm>
          <a:prstGeom prst="rect">
            <a:avLst/>
          </a:prstGeom>
          <a:noFill/>
        </p:spPr>
        <p:txBody>
          <a:bodyPr wrap="square" rtlCol="0">
            <a:spAutoFit/>
          </a:bodyPr>
          <a:lstStyle/>
          <a:p>
            <a:r>
              <a:rPr lang="de-DE" dirty="0"/>
              <a:t>Als Ersatz für beschädigte Abfallbehälter müssen neue Behälter angeschafft werden.</a:t>
            </a:r>
          </a:p>
          <a:p>
            <a:r>
              <a:rPr lang="de-DE" dirty="0"/>
              <a:t> </a:t>
            </a:r>
          </a:p>
          <a:p>
            <a:endParaRPr lang="de-DE" dirty="0"/>
          </a:p>
          <a:p>
            <a:pPr>
              <a:tabLst>
                <a:tab pos="1435100" algn="l"/>
              </a:tabLst>
            </a:pPr>
            <a:endParaRPr lang="de-DE" u="sng" dirty="0"/>
          </a:p>
          <a:p>
            <a:pPr>
              <a:tabLst>
                <a:tab pos="1435100" algn="l"/>
              </a:tabLst>
            </a:pPr>
            <a:endParaRPr lang="de-DE" u="sng" dirty="0"/>
          </a:p>
          <a:p>
            <a:pPr>
              <a:tabLst>
                <a:tab pos="1435100" algn="l"/>
              </a:tabLst>
            </a:pPr>
            <a:endParaRPr lang="de-DE" u="sng" dirty="0"/>
          </a:p>
          <a:p>
            <a:pPr>
              <a:tabLst>
                <a:tab pos="1435100" algn="l"/>
              </a:tabLst>
            </a:pPr>
            <a:r>
              <a:rPr lang="de-DE" u="sng" dirty="0"/>
              <a:t>Finanzierung</a:t>
            </a:r>
            <a:r>
              <a:rPr lang="de-DE" dirty="0"/>
              <a:t>: 	Die Mittel sind im Haushaltsplan 2026 vorgesehen</a:t>
            </a:r>
          </a:p>
          <a:p>
            <a:pPr defTabSz="717550"/>
            <a:r>
              <a:rPr lang="de-DE" u="sng" dirty="0"/>
              <a:t>Vergabeart</a:t>
            </a:r>
            <a:r>
              <a:rPr lang="de-DE" dirty="0"/>
              <a:t>: 	Vergabe auf einfache Rechnung</a:t>
            </a:r>
          </a:p>
          <a:p>
            <a:endParaRPr lang="de-DE" dirty="0"/>
          </a:p>
        </p:txBody>
      </p:sp>
      <p:pic>
        <p:nvPicPr>
          <p:cNvPr id="4" name="Grafik 3">
            <a:extLst>
              <a:ext uri="{FF2B5EF4-FFF2-40B4-BE49-F238E27FC236}">
                <a16:creationId xmlns:a16="http://schemas.microsoft.com/office/drawing/2014/main" id="{C645D8B5-47F5-A325-34E1-1E54A77C5051}"/>
              </a:ext>
            </a:extLst>
          </p:cNvPr>
          <p:cNvPicPr>
            <a:picLocks noChangeAspect="1"/>
          </p:cNvPicPr>
          <p:nvPr/>
        </p:nvPicPr>
        <p:blipFill>
          <a:blip r:embed="rId4"/>
          <a:stretch>
            <a:fillRect/>
          </a:stretch>
        </p:blipFill>
        <p:spPr>
          <a:xfrm>
            <a:off x="3389591" y="1828800"/>
            <a:ext cx="1447800" cy="1445021"/>
          </a:xfrm>
          <a:prstGeom prst="rect">
            <a:avLst/>
          </a:prstGeom>
        </p:spPr>
      </p:pic>
    </p:spTree>
    <p:extLst>
      <p:ext uri="{BB962C8B-B14F-4D97-AF65-F5344CB8AC3E}">
        <p14:creationId xmlns:p14="http://schemas.microsoft.com/office/powerpoint/2010/main" val="4017596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3869A-E705-C437-9E14-DA99C3404BC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75F9937-BF18-56A1-5AF6-84A2E9590466}"/>
              </a:ext>
            </a:extLst>
          </p:cNvPr>
          <p:cNvSpPr txBox="1"/>
          <p:nvPr/>
        </p:nvSpPr>
        <p:spPr>
          <a:xfrm>
            <a:off x="418445" y="613117"/>
            <a:ext cx="5334000" cy="628377"/>
          </a:xfrm>
          <a:prstGeom prst="rect">
            <a:avLst/>
          </a:prstGeom>
        </p:spPr>
        <p:txBody>
          <a:bodyPr vert="horz" wrap="square" lIns="0" tIns="12700" rIns="0" bIns="0" rtlCol="0">
            <a:spAutoFit/>
          </a:bodyPr>
          <a:lstStyle/>
          <a:p>
            <a:pPr defTabSz="225425">
              <a:spcBef>
                <a:spcPts val="100"/>
              </a:spcBef>
            </a:pPr>
            <a:r>
              <a:rPr lang="de-DE" sz="2000" b="1" dirty="0"/>
              <a:t>16.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Pflanzen: Genehmigung des Vergabe-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verfahrens</a:t>
            </a:r>
            <a:r>
              <a:rPr lang="de-DE" sz="2000" b="1" dirty="0"/>
              <a:t>	</a:t>
            </a:r>
          </a:p>
        </p:txBody>
      </p:sp>
      <p:grpSp>
        <p:nvGrpSpPr>
          <p:cNvPr id="5" name="object 5">
            <a:extLst>
              <a:ext uri="{FF2B5EF4-FFF2-40B4-BE49-F238E27FC236}">
                <a16:creationId xmlns:a16="http://schemas.microsoft.com/office/drawing/2014/main" id="{8D49A5BF-1DD7-0DDB-16E6-EC4C917EED9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31916F8E-66E0-5C11-4743-1EA8A1D00A3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EA06FDA0-3910-CF14-D9CA-E826277A31F2}"/>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24958CFE-99AB-9618-2BC5-565F7F7D4284}"/>
              </a:ext>
            </a:extLst>
          </p:cNvPr>
          <p:cNvSpPr txBox="1"/>
          <p:nvPr/>
        </p:nvSpPr>
        <p:spPr>
          <a:xfrm>
            <a:off x="836891" y="1241494"/>
            <a:ext cx="6295800" cy="3416320"/>
          </a:xfrm>
          <a:prstGeom prst="rect">
            <a:avLst/>
          </a:prstGeom>
          <a:noFill/>
        </p:spPr>
        <p:txBody>
          <a:bodyPr wrap="square" rtlCol="0">
            <a:spAutoFit/>
          </a:bodyPr>
          <a:lstStyle/>
          <a:p>
            <a:r>
              <a:rPr lang="de-DE" dirty="0"/>
              <a:t>Für Anpflanzungen auf dem Stadtgebiet werden Sommerflor, Bäume, Heckenpflanzen und Stauden benötigt.</a:t>
            </a:r>
          </a:p>
          <a:p>
            <a:r>
              <a:rPr lang="de-DE" dirty="0"/>
              <a:t> </a:t>
            </a:r>
          </a:p>
          <a:p>
            <a:endParaRPr lang="de-DE" dirty="0"/>
          </a:p>
          <a:p>
            <a:endParaRPr lang="de-DE" dirty="0"/>
          </a:p>
          <a:p>
            <a:endParaRPr lang="de-DE" dirty="0"/>
          </a:p>
          <a:p>
            <a:endParaRPr lang="de-DE" dirty="0"/>
          </a:p>
          <a:p>
            <a:endParaRPr lang="de-DE" dirty="0"/>
          </a:p>
          <a:p>
            <a:endParaRPr lang="de-DE" dirty="0"/>
          </a:p>
          <a:p>
            <a:pPr defTabSz="717550"/>
            <a:r>
              <a:rPr lang="de-DE" u="sng" dirty="0"/>
              <a:t>Finanzierung</a:t>
            </a:r>
            <a:r>
              <a:rPr lang="de-DE" dirty="0"/>
              <a:t>: 	Die Mittel sind im Haushaltsplan 2026 vorgesehen</a:t>
            </a:r>
          </a:p>
          <a:p>
            <a:pPr defTabSz="717550"/>
            <a:r>
              <a:rPr lang="de-DE" u="sng" dirty="0"/>
              <a:t>Vergabeart</a:t>
            </a:r>
            <a:r>
              <a:rPr lang="de-DE" dirty="0"/>
              <a:t>: 	Vergabe auf einfache Rechnung</a:t>
            </a:r>
          </a:p>
          <a:p>
            <a:endParaRPr lang="de-DE" dirty="0"/>
          </a:p>
        </p:txBody>
      </p:sp>
      <p:pic>
        <p:nvPicPr>
          <p:cNvPr id="4" name="Grafik 3">
            <a:extLst>
              <a:ext uri="{FF2B5EF4-FFF2-40B4-BE49-F238E27FC236}">
                <a16:creationId xmlns:a16="http://schemas.microsoft.com/office/drawing/2014/main" id="{2A3CE55B-9722-4660-837D-E22E6DD5FD63}"/>
              </a:ext>
            </a:extLst>
          </p:cNvPr>
          <p:cNvPicPr>
            <a:picLocks noChangeAspect="1"/>
          </p:cNvPicPr>
          <p:nvPr/>
        </p:nvPicPr>
        <p:blipFill>
          <a:blip r:embed="rId4"/>
          <a:stretch>
            <a:fillRect/>
          </a:stretch>
        </p:blipFill>
        <p:spPr>
          <a:xfrm>
            <a:off x="900347" y="1905000"/>
            <a:ext cx="5925903" cy="1613100"/>
          </a:xfrm>
          <a:prstGeom prst="rect">
            <a:avLst/>
          </a:prstGeom>
        </p:spPr>
      </p:pic>
    </p:spTree>
    <p:extLst>
      <p:ext uri="{BB962C8B-B14F-4D97-AF65-F5344CB8AC3E}">
        <p14:creationId xmlns:p14="http://schemas.microsoft.com/office/powerpoint/2010/main" val="2319030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6F178-1C75-F5C6-461E-E771906A995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6F709D1-5737-0543-9E34-7AEF2619EB65}"/>
              </a:ext>
            </a:extLst>
          </p:cNvPr>
          <p:cNvSpPr txBox="1"/>
          <p:nvPr/>
        </p:nvSpPr>
        <p:spPr>
          <a:xfrm>
            <a:off x="432414" y="720358"/>
            <a:ext cx="5584435" cy="597599"/>
          </a:xfrm>
          <a:prstGeom prst="rect">
            <a:avLst/>
          </a:prstGeom>
        </p:spPr>
        <p:txBody>
          <a:bodyPr vert="horz" wrap="square" lIns="0" tIns="12700" rIns="0" bIns="0" rtlCol="0">
            <a:spAutoFit/>
          </a:bodyPr>
          <a:lstStyle/>
          <a:p>
            <a:pPr defTabSz="225425">
              <a:spcBef>
                <a:spcPts val="100"/>
              </a:spcBef>
            </a:pPr>
            <a:r>
              <a:rPr lang="de-DE" sz="2000" b="1" dirty="0"/>
              <a:t>17.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Ankauf von Stadtmobiliar: Genehmigung des Vergabe-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verfahrens</a:t>
            </a:r>
            <a:endParaRPr lang="de-DE" sz="2000" b="1" dirty="0"/>
          </a:p>
        </p:txBody>
      </p:sp>
      <p:grpSp>
        <p:nvGrpSpPr>
          <p:cNvPr id="5" name="object 5">
            <a:extLst>
              <a:ext uri="{FF2B5EF4-FFF2-40B4-BE49-F238E27FC236}">
                <a16:creationId xmlns:a16="http://schemas.microsoft.com/office/drawing/2014/main" id="{EAC964A9-4913-82A1-85E8-511645D7399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A60C9A6C-4374-2659-4913-921A19D8DAD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96E57BF-BEAD-B223-0AA2-D4D1C4268544}"/>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995A18FD-8846-2841-3974-09280094E184}"/>
              </a:ext>
            </a:extLst>
          </p:cNvPr>
          <p:cNvSpPr txBox="1"/>
          <p:nvPr/>
        </p:nvSpPr>
        <p:spPr>
          <a:xfrm>
            <a:off x="836891" y="1600200"/>
            <a:ext cx="6470036" cy="1754326"/>
          </a:xfrm>
          <a:prstGeom prst="rect">
            <a:avLst/>
          </a:prstGeom>
          <a:noFill/>
        </p:spPr>
        <p:txBody>
          <a:bodyPr wrap="square" rtlCol="0">
            <a:spAutoFit/>
          </a:bodyPr>
          <a:lstStyle/>
          <a:p>
            <a:r>
              <a:rPr lang="de-DE" dirty="0"/>
              <a:t>Als Ersatz für beschädigtes Stadtmobiliar muss neues Mobiliar angeschafft werden.</a:t>
            </a:r>
          </a:p>
          <a:p>
            <a:r>
              <a:rPr lang="de-DE" dirty="0"/>
              <a:t> </a:t>
            </a:r>
          </a:p>
          <a:p>
            <a:pPr defTabSz="717550"/>
            <a:r>
              <a:rPr lang="de-DE" u="sng" dirty="0"/>
              <a:t>Finanzierung</a:t>
            </a:r>
            <a:r>
              <a:rPr lang="de-DE" dirty="0"/>
              <a:t>: 	Die Mittel sind im Haushaltsplan 2026 vorgesehen</a:t>
            </a:r>
          </a:p>
          <a:p>
            <a:pPr defTabSz="717550"/>
            <a:r>
              <a:rPr lang="de-DE" u="sng" dirty="0"/>
              <a:t>Vergabeart</a:t>
            </a:r>
            <a:r>
              <a:rPr lang="de-DE" dirty="0"/>
              <a:t>: 	Vergabe auf einfache Rechnung</a:t>
            </a:r>
          </a:p>
          <a:p>
            <a:endParaRPr lang="de-DE" dirty="0"/>
          </a:p>
        </p:txBody>
      </p:sp>
    </p:spTree>
    <p:extLst>
      <p:ext uri="{BB962C8B-B14F-4D97-AF65-F5344CB8AC3E}">
        <p14:creationId xmlns:p14="http://schemas.microsoft.com/office/powerpoint/2010/main" val="2759143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3467-65D3-4413-AC9C-6D8AA31C253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5574249-FA8D-EED2-D2A1-D26A7A13DD20}"/>
              </a:ext>
            </a:extLst>
          </p:cNvPr>
          <p:cNvSpPr txBox="1"/>
          <p:nvPr/>
        </p:nvSpPr>
        <p:spPr>
          <a:xfrm>
            <a:off x="273050" y="689878"/>
            <a:ext cx="6241436" cy="597599"/>
          </a:xfrm>
          <a:prstGeom prst="rect">
            <a:avLst/>
          </a:prstGeom>
        </p:spPr>
        <p:txBody>
          <a:bodyPr vert="horz" wrap="square" lIns="0" tIns="12700" rIns="0" bIns="0" rtlCol="0">
            <a:spAutoFit/>
          </a:bodyPr>
          <a:lstStyle/>
          <a:p>
            <a:pPr marL="342900" indent="-342900" defTabSz="225425">
              <a:spcBef>
                <a:spcPts val="100"/>
              </a:spcBef>
              <a:buAutoNum type="arabicPeriod" startAt="18"/>
            </a:pP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Hillstraße</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1A: Genehmigung des Mietvertrags mit der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VoG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Offene Jugendarbeit Eupen für den Jugendtreff Unterstadt</a:t>
            </a:r>
            <a:r>
              <a:rPr lang="de-DE" sz="2000" b="1" dirty="0"/>
              <a:t>	</a:t>
            </a:r>
          </a:p>
        </p:txBody>
      </p:sp>
      <p:grpSp>
        <p:nvGrpSpPr>
          <p:cNvPr id="5" name="object 5">
            <a:extLst>
              <a:ext uri="{FF2B5EF4-FFF2-40B4-BE49-F238E27FC236}">
                <a16:creationId xmlns:a16="http://schemas.microsoft.com/office/drawing/2014/main" id="{324C6B41-5C06-C058-1DF1-0FBC82B4FD3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495385D-0B18-931C-3D9D-57A206BF6C3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D8BA018-857B-EE4A-350F-4A72BA3C51A4}"/>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C28FA021-E6D1-4FC1-9077-B5C6A83647F3}"/>
              </a:ext>
            </a:extLst>
          </p:cNvPr>
          <p:cNvSpPr txBox="1"/>
          <p:nvPr/>
        </p:nvSpPr>
        <p:spPr>
          <a:xfrm>
            <a:off x="501650" y="1379755"/>
            <a:ext cx="6553200" cy="3016210"/>
          </a:xfrm>
          <a:prstGeom prst="rect">
            <a:avLst/>
          </a:prstGeom>
          <a:noFill/>
        </p:spPr>
        <p:txBody>
          <a:bodyPr wrap="square" rtlCol="0">
            <a:spAutoFit/>
          </a:bodyPr>
          <a:lstStyle/>
          <a:p>
            <a:r>
              <a:rPr lang="de-DE" dirty="0"/>
              <a:t>Da dem Jugendtreff Unterstadt die Mieträumlichkeiten im </a:t>
            </a:r>
            <a:r>
              <a:rPr lang="de-DE" dirty="0" err="1"/>
              <a:t>Schilsweg</a:t>
            </a:r>
            <a:r>
              <a:rPr lang="de-DE" dirty="0"/>
              <a:t> 9 zum 31. Dezember 2025 gekündigt wurden, wurde der </a:t>
            </a:r>
            <a:r>
              <a:rPr lang="de-DE" dirty="0" err="1"/>
              <a:t>V.o.G</a:t>
            </a:r>
            <a:r>
              <a:rPr lang="de-DE" dirty="0"/>
              <a:t>. OJA Eupen das Mietobjekt </a:t>
            </a:r>
            <a:r>
              <a:rPr lang="de-DE" dirty="0" err="1"/>
              <a:t>Hillstraße</a:t>
            </a:r>
            <a:r>
              <a:rPr lang="de-DE" dirty="0"/>
              <a:t> 1A/</a:t>
            </a:r>
            <a:r>
              <a:rPr lang="de-DE" dirty="0" err="1"/>
              <a:t>Fremereygasse</a:t>
            </a:r>
            <a:r>
              <a:rPr lang="de-DE" dirty="0"/>
              <a:t> angeboten, das seit dem Auszug des Belgischen Roten Kreuzes frei ist.</a:t>
            </a:r>
          </a:p>
          <a:p>
            <a:pPr>
              <a:spcBef>
                <a:spcPts val="600"/>
              </a:spcBef>
            </a:pPr>
            <a:r>
              <a:rPr lang="de-DE" dirty="0"/>
              <a:t>Diese Räume sind eine alternative Lösung zur künftigen Unterbringung der OJA im Gebäude </a:t>
            </a:r>
            <a:r>
              <a:rPr lang="de-DE" dirty="0" err="1"/>
              <a:t>Hillstraße</a:t>
            </a:r>
            <a:r>
              <a:rPr lang="de-DE" dirty="0"/>
              <a:t> 7. Die dort für die OJA vorgesehenen Räume können somit anderweitig genutzt werden. </a:t>
            </a:r>
          </a:p>
          <a:p>
            <a:pPr>
              <a:spcBef>
                <a:spcPts val="600"/>
              </a:spcBef>
            </a:pPr>
            <a:r>
              <a:rPr lang="de-DE" dirty="0"/>
              <a:t>Die OJA Eupen wird jedoch die Möglichkeit haben, den multifunk-</a:t>
            </a:r>
            <a:r>
              <a:rPr lang="de-DE" dirty="0" err="1"/>
              <a:t>tionalen</a:t>
            </a:r>
            <a:r>
              <a:rPr lang="de-DE" dirty="0"/>
              <a:t> Raum im Erdgeschoss der </a:t>
            </a:r>
            <a:r>
              <a:rPr lang="de-DE" dirty="0" err="1"/>
              <a:t>Hillstraße</a:t>
            </a:r>
            <a:r>
              <a:rPr lang="de-DE" dirty="0"/>
              <a:t> 7 punktuell anzumieten.</a:t>
            </a:r>
          </a:p>
        </p:txBody>
      </p:sp>
    </p:spTree>
    <p:extLst>
      <p:ext uri="{BB962C8B-B14F-4D97-AF65-F5344CB8AC3E}">
        <p14:creationId xmlns:p14="http://schemas.microsoft.com/office/powerpoint/2010/main" val="2728309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9E5-6C1E-0F6D-25C9-26FD2F97180D}"/>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D254BB7A-D7E7-55F2-14BA-84D93890403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0DE08E0-4435-6A83-FFE3-8BBF6813E64A}"/>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A9065D8-87EB-B179-587C-DAE66FA27B68}"/>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E8CDAB7E-5FAF-CEE7-5F20-816E26A26506}"/>
              </a:ext>
            </a:extLst>
          </p:cNvPr>
          <p:cNvSpPr txBox="1"/>
          <p:nvPr/>
        </p:nvSpPr>
        <p:spPr>
          <a:xfrm>
            <a:off x="836891" y="1295400"/>
            <a:ext cx="6065559" cy="2308324"/>
          </a:xfrm>
          <a:prstGeom prst="rect">
            <a:avLst/>
          </a:prstGeom>
          <a:noFill/>
        </p:spPr>
        <p:txBody>
          <a:bodyPr wrap="square" rtlCol="0">
            <a:spAutoFit/>
          </a:bodyPr>
          <a:lstStyle/>
          <a:p>
            <a:r>
              <a:rPr lang="de-DE" dirty="0"/>
              <a:t> </a:t>
            </a:r>
          </a:p>
          <a:p>
            <a:r>
              <a:rPr lang="de-DE" u="sng" dirty="0"/>
              <a:t>Dauer</a:t>
            </a:r>
            <a:r>
              <a:rPr lang="de-DE" dirty="0"/>
              <a:t>:	10 Jahre ab dem 1.1.2026</a:t>
            </a:r>
          </a:p>
          <a:p>
            <a:r>
              <a:rPr lang="de-DE" u="sng" dirty="0"/>
              <a:t>Miete</a:t>
            </a:r>
            <a:r>
              <a:rPr lang="de-DE" dirty="0"/>
              <a:t>:	200,00€/Monat, indexgebunden</a:t>
            </a:r>
          </a:p>
          <a:p>
            <a:endParaRPr lang="de-DE" dirty="0"/>
          </a:p>
          <a:p>
            <a:r>
              <a:rPr lang="de-DE" dirty="0"/>
              <a:t>Der Mieterin ist untersagt, das Mietobjekt an Dritte abzutreten oder ohne das vorherige schriftliche Einverständnis der Stadt unterzuvermieten.</a:t>
            </a:r>
          </a:p>
          <a:p>
            <a:endParaRPr lang="de-DE" dirty="0"/>
          </a:p>
        </p:txBody>
      </p:sp>
    </p:spTree>
    <p:extLst>
      <p:ext uri="{BB962C8B-B14F-4D97-AF65-F5344CB8AC3E}">
        <p14:creationId xmlns:p14="http://schemas.microsoft.com/office/powerpoint/2010/main" val="4274065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4779-52A5-3CA1-9313-65D3206EFAC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F8DF62C-0BA7-6056-B875-00F7236AB671}"/>
              </a:ext>
            </a:extLst>
          </p:cNvPr>
          <p:cNvSpPr txBox="1"/>
          <p:nvPr/>
        </p:nvSpPr>
        <p:spPr>
          <a:xfrm>
            <a:off x="196850" y="689878"/>
            <a:ext cx="6172200" cy="874598"/>
          </a:xfrm>
          <a:prstGeom prst="rect">
            <a:avLst/>
          </a:prstGeom>
        </p:spPr>
        <p:txBody>
          <a:bodyPr vert="horz" wrap="square" lIns="0" tIns="12700" rIns="0" bIns="0" rtlCol="0">
            <a:spAutoFit/>
          </a:bodyPr>
          <a:lstStyle/>
          <a:p>
            <a:pPr marL="450850" indent="-450850" defTabSz="225425">
              <a:spcBef>
                <a:spcPts val="100"/>
              </a:spcBef>
            </a:pPr>
            <a:r>
              <a:rPr lang="de-DE" sz="2000" b="1" dirty="0"/>
              <a:t>19.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Bürgerbeteiligungshaushalt: Gewährung eines Zuschusses zur Organisation einer Informationsveranstaltung über Geschichte und Kultur des tschetschenischen Volkes</a:t>
            </a:r>
            <a:endParaRPr lang="de-DE" sz="2000" b="1" dirty="0"/>
          </a:p>
        </p:txBody>
      </p:sp>
      <p:grpSp>
        <p:nvGrpSpPr>
          <p:cNvPr id="5" name="object 5">
            <a:extLst>
              <a:ext uri="{FF2B5EF4-FFF2-40B4-BE49-F238E27FC236}">
                <a16:creationId xmlns:a16="http://schemas.microsoft.com/office/drawing/2014/main" id="{52465E66-763B-D230-5F2D-E455551941A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FF1E9F29-23BA-C33F-B65C-8E69349853E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D6EC85D-91CF-38FA-24C7-28A2D2D059A3}"/>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416FEFC4-A091-3FD1-E043-898ABFB83BA5}"/>
              </a:ext>
            </a:extLst>
          </p:cNvPr>
          <p:cNvSpPr txBox="1"/>
          <p:nvPr/>
        </p:nvSpPr>
        <p:spPr>
          <a:xfrm>
            <a:off x="577850" y="1883848"/>
            <a:ext cx="6096000" cy="369332"/>
          </a:xfrm>
          <a:prstGeom prst="rect">
            <a:avLst/>
          </a:prstGeom>
          <a:noFill/>
        </p:spPr>
        <p:txBody>
          <a:bodyPr wrap="square" rtlCol="0">
            <a:spAutoFit/>
          </a:bodyPr>
          <a:lstStyle/>
          <a:p>
            <a:r>
              <a:rPr lang="de-DE" dirty="0"/>
              <a:t>Dieser Punkt wurde von der Tagesordnung zurückgezogen.</a:t>
            </a:r>
          </a:p>
        </p:txBody>
      </p:sp>
    </p:spTree>
    <p:extLst>
      <p:ext uri="{BB962C8B-B14F-4D97-AF65-F5344CB8AC3E}">
        <p14:creationId xmlns:p14="http://schemas.microsoft.com/office/powerpoint/2010/main" val="3465404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8DF12-4761-0D86-DAF5-F41468F8D89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2E0A174-87A2-D21D-B394-615D9CF2F91A}"/>
              </a:ext>
            </a:extLst>
          </p:cNvPr>
          <p:cNvSpPr txBox="1"/>
          <p:nvPr/>
        </p:nvSpPr>
        <p:spPr>
          <a:xfrm>
            <a:off x="432414" y="720358"/>
            <a:ext cx="5584435" cy="320601"/>
          </a:xfrm>
          <a:prstGeom prst="rect">
            <a:avLst/>
          </a:prstGeom>
        </p:spPr>
        <p:txBody>
          <a:bodyPr vert="horz" wrap="square" lIns="0" tIns="12700" rIns="0" bIns="0" rtlCol="0">
            <a:spAutoFit/>
          </a:bodyPr>
          <a:lstStyle/>
          <a:p>
            <a:pPr defTabSz="358775">
              <a:spcBef>
                <a:spcPts val="100"/>
              </a:spcBef>
              <a:tabLst>
                <a:tab pos="450850" algn="l"/>
              </a:tabLst>
            </a:pPr>
            <a:r>
              <a:rPr lang="de-DE" sz="2000" b="1" dirty="0"/>
              <a:t>20.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Kassenprüfung – 4. Quartal 2025: Kenntnisnahme</a:t>
            </a:r>
            <a:endParaRPr lang="de-DE" sz="2000" b="1" dirty="0"/>
          </a:p>
        </p:txBody>
      </p:sp>
      <p:grpSp>
        <p:nvGrpSpPr>
          <p:cNvPr id="5" name="object 5">
            <a:extLst>
              <a:ext uri="{FF2B5EF4-FFF2-40B4-BE49-F238E27FC236}">
                <a16:creationId xmlns:a16="http://schemas.microsoft.com/office/drawing/2014/main" id="{45D10FE2-0DCE-D64E-32FF-878442CA8B5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1FBEE983-C014-170D-D56F-B51FB938E8E6}"/>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E2D46D5F-84B2-F54D-F1AA-D4355CCD929A}"/>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B74E2AA5-B68B-0EFC-9B46-ED3E7C78CC98}"/>
              </a:ext>
            </a:extLst>
          </p:cNvPr>
          <p:cNvSpPr txBox="1"/>
          <p:nvPr/>
        </p:nvSpPr>
        <p:spPr>
          <a:xfrm>
            <a:off x="730250" y="1905000"/>
            <a:ext cx="5791200" cy="923330"/>
          </a:xfrm>
          <a:prstGeom prst="rect">
            <a:avLst/>
          </a:prstGeom>
          <a:noFill/>
        </p:spPr>
        <p:txBody>
          <a:bodyPr wrap="square" rtlCol="0">
            <a:spAutoFit/>
          </a:bodyPr>
          <a:lstStyle/>
          <a:p>
            <a:r>
              <a:rPr lang="de-DE" dirty="0"/>
              <a:t>Die Revision der Stadtkasse vom 7. Januar 2026 weist zum 31. Dezember 2025 einen Saldo von 44.769.836,03 € aus.</a:t>
            </a:r>
          </a:p>
          <a:p>
            <a:endParaRPr lang="de-DE" dirty="0"/>
          </a:p>
        </p:txBody>
      </p:sp>
    </p:spTree>
    <p:extLst>
      <p:ext uri="{BB962C8B-B14F-4D97-AF65-F5344CB8AC3E}">
        <p14:creationId xmlns:p14="http://schemas.microsoft.com/office/powerpoint/2010/main" val="3863579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A4F4-931C-8C19-E29C-51325C2BB0F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7360647-F946-B600-0E7D-6EA32E8CBAC5}"/>
              </a:ext>
            </a:extLst>
          </p:cNvPr>
          <p:cNvSpPr txBox="1"/>
          <p:nvPr/>
        </p:nvSpPr>
        <p:spPr>
          <a:xfrm>
            <a:off x="258308" y="612229"/>
            <a:ext cx="6034542" cy="597599"/>
          </a:xfrm>
          <a:prstGeom prst="rect">
            <a:avLst/>
          </a:prstGeom>
        </p:spPr>
        <p:txBody>
          <a:bodyPr vert="horz" wrap="square" lIns="0" tIns="12700" rIns="0" bIns="0" rtlCol="0">
            <a:spAutoFit/>
          </a:bodyPr>
          <a:lstStyle/>
          <a:p>
            <a:pPr defTabSz="225425">
              <a:spcBef>
                <a:spcPts val="100"/>
              </a:spcBef>
            </a:pPr>
            <a:r>
              <a:rPr lang="de-DE" sz="2000" b="1" dirty="0"/>
              <a:t>21.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Städtisches Schulwesen: Genehmigung des Vertrags über 		die Nutzung der Schwimmbadinfrastruktur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Wetzlarbad</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de-DE" sz="2000" b="1" dirty="0"/>
          </a:p>
        </p:txBody>
      </p:sp>
      <p:grpSp>
        <p:nvGrpSpPr>
          <p:cNvPr id="5" name="object 5">
            <a:extLst>
              <a:ext uri="{FF2B5EF4-FFF2-40B4-BE49-F238E27FC236}">
                <a16:creationId xmlns:a16="http://schemas.microsoft.com/office/drawing/2014/main" id="{CD3AB9B3-3A07-7231-29E1-44046EC991E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D46A03CB-B676-8B56-6142-596BFE64AA3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B29BA69-91F7-3D73-1E5A-0E6615414F30}"/>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01585CC6-0D0B-F1CE-2220-1C85FA02C1A5}"/>
              </a:ext>
            </a:extLst>
          </p:cNvPr>
          <p:cNvSpPr txBox="1"/>
          <p:nvPr/>
        </p:nvSpPr>
        <p:spPr>
          <a:xfrm>
            <a:off x="577850" y="1423079"/>
            <a:ext cx="6553200" cy="3016210"/>
          </a:xfrm>
          <a:prstGeom prst="rect">
            <a:avLst/>
          </a:prstGeom>
          <a:noFill/>
        </p:spPr>
        <p:txBody>
          <a:bodyPr wrap="square" rtlCol="0">
            <a:spAutoFit/>
          </a:bodyPr>
          <a:lstStyle/>
          <a:p>
            <a:r>
              <a:rPr lang="de-DE" dirty="0"/>
              <a:t>Die </a:t>
            </a:r>
            <a:r>
              <a:rPr lang="de-DE" dirty="0" err="1"/>
              <a:t>Wetzlarbad</a:t>
            </a:r>
            <a:r>
              <a:rPr lang="de-DE" dirty="0"/>
              <a:t> A.G. hat der Stadt einen Vertragsentwurf über die Nutzung der Schwimmbadinfrastruktur zukommen lassen.</a:t>
            </a:r>
          </a:p>
          <a:p>
            <a:endParaRPr lang="de-DE" sz="1000" dirty="0"/>
          </a:p>
          <a:p>
            <a:r>
              <a:rPr lang="de-DE" dirty="0"/>
              <a:t>Der Vertrag für die Dauer des Schuljahrs 2025/2026 regelt:  </a:t>
            </a:r>
          </a:p>
          <a:p>
            <a:pPr marL="285750" lvl="0" indent="-285750">
              <a:buFont typeface="Symbol" panose="05050102010706020507" pitchFamily="18" charset="2"/>
              <a:buChar char="-"/>
            </a:pPr>
            <a:r>
              <a:rPr lang="de-DE" dirty="0"/>
              <a:t>Belegung und Vergütung, </a:t>
            </a:r>
          </a:p>
          <a:p>
            <a:pPr marL="285750" lvl="0" indent="-285750">
              <a:buFont typeface="Symbol" panose="05050102010706020507" pitchFamily="18" charset="2"/>
              <a:buChar char="-"/>
            </a:pPr>
            <a:r>
              <a:rPr lang="de-DE" dirty="0"/>
              <a:t>zur Verfügung gestellte Infrastruktur, </a:t>
            </a:r>
          </a:p>
          <a:p>
            <a:pPr marL="285750" lvl="0" indent="-285750">
              <a:buFont typeface="Symbol" panose="05050102010706020507" pitchFamily="18" charset="2"/>
              <a:buChar char="-"/>
            </a:pPr>
            <a:r>
              <a:rPr lang="de-DE" dirty="0"/>
              <a:t>Schließung des Bades, </a:t>
            </a:r>
          </a:p>
          <a:p>
            <a:pPr marL="285750" lvl="0" indent="-285750">
              <a:buFont typeface="Symbol" panose="05050102010706020507" pitchFamily="18" charset="2"/>
              <a:buChar char="-"/>
            </a:pPr>
            <a:r>
              <a:rPr lang="de-DE" dirty="0"/>
              <a:t>Sicherheitsvorschriften, </a:t>
            </a:r>
          </a:p>
          <a:p>
            <a:pPr marL="285750" lvl="0" indent="-285750">
              <a:buFont typeface="Symbol" panose="05050102010706020507" pitchFamily="18" charset="2"/>
              <a:buChar char="-"/>
            </a:pPr>
            <a:r>
              <a:rPr lang="de-DE" dirty="0"/>
              <a:t>Versicherung</a:t>
            </a:r>
          </a:p>
          <a:p>
            <a:pPr marL="285750" lvl="0" indent="-285750">
              <a:buFont typeface="Symbol" panose="05050102010706020507" pitchFamily="18" charset="2"/>
              <a:buChar char="-"/>
            </a:pPr>
            <a:r>
              <a:rPr lang="de-DE" dirty="0"/>
              <a:t>Vorgehensweise bei Streitigkeiten.</a:t>
            </a:r>
          </a:p>
          <a:p>
            <a:endParaRPr lang="de-DE" dirty="0"/>
          </a:p>
        </p:txBody>
      </p:sp>
    </p:spTree>
    <p:extLst>
      <p:ext uri="{BB962C8B-B14F-4D97-AF65-F5344CB8AC3E}">
        <p14:creationId xmlns:p14="http://schemas.microsoft.com/office/powerpoint/2010/main" val="10342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1F611-4E55-1FFE-841D-AD79E61DB65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5D8B47B-A27E-175C-F758-949957CD8C25}"/>
              </a:ext>
            </a:extLst>
          </p:cNvPr>
          <p:cNvSpPr txBox="1"/>
          <p:nvPr/>
        </p:nvSpPr>
        <p:spPr>
          <a:xfrm>
            <a:off x="258308" y="689878"/>
            <a:ext cx="6034542" cy="905376"/>
          </a:xfrm>
          <a:prstGeom prst="rect">
            <a:avLst/>
          </a:prstGeom>
        </p:spPr>
        <p:txBody>
          <a:bodyPr vert="horz" wrap="square" lIns="0" tIns="12700" rIns="0" bIns="0" rtlCol="0">
            <a:spAutoFit/>
          </a:bodyPr>
          <a:lstStyle/>
          <a:p>
            <a:pPr defTabSz="225425">
              <a:spcBef>
                <a:spcPts val="100"/>
              </a:spcBef>
            </a:pPr>
            <a:r>
              <a:rPr lang="de-DE" sz="2000" b="1" dirty="0"/>
              <a:t>22.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Städtisches Personal: Leitender Techniker im Rang D9 für 		den Technischen Dienst -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Vakanzerklärung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von 2 Stellen 			auf dem internen Anwerbungsweg</a:t>
            </a:r>
            <a:r>
              <a:rPr lang="de-DE" sz="2000" b="1" dirty="0"/>
              <a:t>	</a:t>
            </a:r>
          </a:p>
        </p:txBody>
      </p:sp>
      <p:grpSp>
        <p:nvGrpSpPr>
          <p:cNvPr id="5" name="object 5">
            <a:extLst>
              <a:ext uri="{FF2B5EF4-FFF2-40B4-BE49-F238E27FC236}">
                <a16:creationId xmlns:a16="http://schemas.microsoft.com/office/drawing/2014/main" id="{9EEBE482-6790-9772-D93E-B72B6F733F3E}"/>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F5C21E70-3254-8233-0595-294ACAA6039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1A2E1C6-0797-33A4-6C5D-D5A6610DA0AF}"/>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B799A47E-1B32-ABD6-B756-8CCEA21789CD}"/>
              </a:ext>
            </a:extLst>
          </p:cNvPr>
          <p:cNvSpPr txBox="1"/>
          <p:nvPr/>
        </p:nvSpPr>
        <p:spPr>
          <a:xfrm>
            <a:off x="610266" y="1752600"/>
            <a:ext cx="6172200" cy="1477328"/>
          </a:xfrm>
          <a:prstGeom prst="rect">
            <a:avLst/>
          </a:prstGeom>
          <a:noFill/>
        </p:spPr>
        <p:txBody>
          <a:bodyPr wrap="square" rtlCol="0">
            <a:spAutoFit/>
          </a:bodyPr>
          <a:lstStyle/>
          <a:p>
            <a:r>
              <a:rPr lang="de-DE" dirty="0"/>
              <a:t>Für den Technischen Dienst werden zwei Stellen als leitende Techniker im Rang D9 offiziell vakant erklärt und auf dem internen Anwerbungsweg vergeben. </a:t>
            </a:r>
          </a:p>
          <a:p>
            <a:r>
              <a:rPr lang="de-DE" dirty="0"/>
              <a:t>Die Vergabe ist über die bestehende Rekrutierungsreserve vorgesehen.</a:t>
            </a:r>
          </a:p>
        </p:txBody>
      </p:sp>
    </p:spTree>
    <p:extLst>
      <p:ext uri="{BB962C8B-B14F-4D97-AF65-F5344CB8AC3E}">
        <p14:creationId xmlns:p14="http://schemas.microsoft.com/office/powerpoint/2010/main" val="3832581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A6270-DC62-768B-2CCD-12696AD439C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3ED9711-C898-9A21-F4E5-5F7B07E4F4C8}"/>
              </a:ext>
            </a:extLst>
          </p:cNvPr>
          <p:cNvSpPr txBox="1"/>
          <p:nvPr/>
        </p:nvSpPr>
        <p:spPr>
          <a:xfrm>
            <a:off x="411313" y="751378"/>
            <a:ext cx="5708035" cy="628377"/>
          </a:xfrm>
          <a:prstGeom prst="rect">
            <a:avLst/>
          </a:prstGeom>
        </p:spPr>
        <p:txBody>
          <a:bodyPr vert="horz" wrap="square" lIns="0" tIns="12700" rIns="0" bIns="0" rtlCol="0">
            <a:spAutoFit/>
          </a:bodyPr>
          <a:lstStyle/>
          <a:p>
            <a:pPr defTabSz="225425">
              <a:spcBef>
                <a:spcPts val="100"/>
              </a:spcBef>
            </a:pPr>
            <a:r>
              <a:rPr lang="de-DE" sz="2000" b="1" dirty="0"/>
              <a:t>23. 	</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Abkommen zur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AktiF</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und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AktiF</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PLUS-Beschäftigungs-			</a:t>
            </a:r>
            <a:r>
              <a:rPr lang="de-DE"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förderung</a:t>
            </a:r>
            <a:r>
              <a:rPr lang="de-DE"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für die Jahre 2026 bis 2030</a:t>
            </a:r>
            <a:r>
              <a:rPr lang="de-DE" sz="2000" b="1" dirty="0"/>
              <a:t>	</a:t>
            </a:r>
          </a:p>
        </p:txBody>
      </p:sp>
      <p:grpSp>
        <p:nvGrpSpPr>
          <p:cNvPr id="5" name="object 5">
            <a:extLst>
              <a:ext uri="{FF2B5EF4-FFF2-40B4-BE49-F238E27FC236}">
                <a16:creationId xmlns:a16="http://schemas.microsoft.com/office/drawing/2014/main" id="{BD5772F4-FE16-04F0-5643-A506FC30CE0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EF88D8ED-89AE-D6EC-76B3-C012D9B9DCFF}"/>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AFE28CA-1114-B14E-288B-C97F41561002}"/>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C74BD919-0278-15AE-2E23-4C1C1E10C33F}"/>
              </a:ext>
            </a:extLst>
          </p:cNvPr>
          <p:cNvSpPr txBox="1"/>
          <p:nvPr/>
        </p:nvSpPr>
        <p:spPr>
          <a:xfrm>
            <a:off x="730250" y="1672686"/>
            <a:ext cx="6248400" cy="3139321"/>
          </a:xfrm>
          <a:prstGeom prst="rect">
            <a:avLst/>
          </a:prstGeom>
          <a:noFill/>
        </p:spPr>
        <p:txBody>
          <a:bodyPr wrap="square" rtlCol="0">
            <a:spAutoFit/>
          </a:bodyPr>
          <a:lstStyle/>
          <a:p>
            <a:r>
              <a:rPr lang="de-DE" dirty="0"/>
              <a:t>Das Abkommen zur </a:t>
            </a:r>
            <a:r>
              <a:rPr lang="de-DE" dirty="0" err="1"/>
              <a:t>AktiF</a:t>
            </a:r>
            <a:r>
              <a:rPr lang="de-DE" dirty="0"/>
              <a:t>- und </a:t>
            </a:r>
            <a:r>
              <a:rPr lang="de-DE" dirty="0" err="1"/>
              <a:t>AktiF</a:t>
            </a:r>
            <a:r>
              <a:rPr lang="de-DE" dirty="0"/>
              <a:t> PLUS-Beschäftigungs-förderung 2026-2030 zwischen der Stadt, dem ÖSHZ und der Deutschsprachigen Gemeinschaft sieht folgende Maximal-zuwendungen vor: </a:t>
            </a:r>
          </a:p>
          <a:p>
            <a:endParaRPr lang="de-DE" dirty="0"/>
          </a:p>
          <a:p>
            <a:pPr>
              <a:tabLst>
                <a:tab pos="5381625" algn="r"/>
              </a:tabLst>
            </a:pPr>
            <a:r>
              <a:rPr lang="de-DE" dirty="0"/>
              <a:t>Basiszuwendung	1.161.891,21 €</a:t>
            </a:r>
          </a:p>
          <a:p>
            <a:pPr>
              <a:tabLst>
                <a:tab pos="5381625" algn="r"/>
              </a:tabLst>
            </a:pPr>
            <a:r>
              <a:rPr lang="de-DE" dirty="0"/>
              <a:t>Erste Zusatzzuwendung </a:t>
            </a:r>
            <a:r>
              <a:rPr lang="de-DE" dirty="0" err="1"/>
              <a:t>AktiF</a:t>
            </a:r>
            <a:r>
              <a:rPr lang="de-DE" dirty="0"/>
              <a:t> PLUS:	      35.196,00 €</a:t>
            </a:r>
          </a:p>
          <a:p>
            <a:pPr>
              <a:tabLst>
                <a:tab pos="5381625" algn="r"/>
              </a:tabLst>
            </a:pPr>
            <a:r>
              <a:rPr lang="de-DE" dirty="0"/>
              <a:t>Zweite Zusatzzuwendung:	   </a:t>
            </a:r>
            <a:r>
              <a:rPr lang="de-DE" u="sng" dirty="0"/>
              <a:t>214.342,00 €</a:t>
            </a:r>
            <a:endParaRPr lang="de-DE" dirty="0"/>
          </a:p>
          <a:p>
            <a:pPr>
              <a:tabLst>
                <a:tab pos="5381625" algn="r"/>
              </a:tabLst>
            </a:pPr>
            <a:r>
              <a:rPr lang="de-DE" dirty="0"/>
              <a:t>TOTAL:	1.411.429,21 €</a:t>
            </a:r>
          </a:p>
          <a:p>
            <a:r>
              <a:rPr lang="de-DE" dirty="0"/>
              <a:t> </a:t>
            </a:r>
          </a:p>
          <a:p>
            <a:endParaRPr lang="de-DE" dirty="0"/>
          </a:p>
        </p:txBody>
      </p:sp>
    </p:spTree>
    <p:extLst>
      <p:ext uri="{BB962C8B-B14F-4D97-AF65-F5344CB8AC3E}">
        <p14:creationId xmlns:p14="http://schemas.microsoft.com/office/powerpoint/2010/main" val="3606064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76BF1-359B-0284-EC09-D7552638BEC8}"/>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2D57CEC1-B66C-9BE6-EF01-E7D201C3981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879E53E-7E94-3871-11C0-E02445CD1D4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0C81647B-DE49-4EF5-A09A-E7804C0DB277}"/>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33048070-B2C8-081D-5D5B-90EB21F35F80}"/>
              </a:ext>
            </a:extLst>
          </p:cNvPr>
          <p:cNvSpPr txBox="1"/>
          <p:nvPr/>
        </p:nvSpPr>
        <p:spPr>
          <a:xfrm>
            <a:off x="654050" y="1752600"/>
            <a:ext cx="6248400" cy="2031325"/>
          </a:xfrm>
          <a:prstGeom prst="rect">
            <a:avLst/>
          </a:prstGeom>
          <a:noFill/>
        </p:spPr>
        <p:txBody>
          <a:bodyPr wrap="square" rtlCol="0">
            <a:spAutoFit/>
          </a:bodyPr>
          <a:lstStyle/>
          <a:p>
            <a:r>
              <a:rPr lang="de-DE" dirty="0"/>
              <a:t>Nach Rücksprache mit dem ÖSHZ wird das Maximalbudget ab 2026 wie folgt verteilt:</a:t>
            </a:r>
          </a:p>
          <a:p>
            <a:endParaRPr lang="de-DE" dirty="0"/>
          </a:p>
          <a:p>
            <a:pPr lvl="0">
              <a:tabLst>
                <a:tab pos="3587750" algn="r"/>
                <a:tab pos="5740400" algn="r"/>
              </a:tabLst>
            </a:pPr>
            <a:r>
              <a:rPr lang="de-DE" dirty="0"/>
              <a:t>für das ÖSHZ:	 41,48 %	d.h. 585.487,18 €</a:t>
            </a:r>
          </a:p>
          <a:p>
            <a:pPr lvl="0">
              <a:tabLst>
                <a:tab pos="3587750" algn="r"/>
                <a:tab pos="5740400" algn="r"/>
              </a:tabLst>
            </a:pPr>
            <a:r>
              <a:rPr lang="de-DE" dirty="0"/>
              <a:t>für die Stadt:	 58,52 %	d.h. 825.942,03 €</a:t>
            </a:r>
          </a:p>
          <a:p>
            <a:r>
              <a:rPr lang="de-DE" dirty="0"/>
              <a:t> </a:t>
            </a:r>
          </a:p>
          <a:p>
            <a:r>
              <a:rPr lang="de-DE" dirty="0"/>
              <a:t>Die Stadt tritt somit 585.487,18 € an das ÖSHZ ab.</a:t>
            </a:r>
          </a:p>
        </p:txBody>
      </p:sp>
    </p:spTree>
    <p:extLst>
      <p:ext uri="{BB962C8B-B14F-4D97-AF65-F5344CB8AC3E}">
        <p14:creationId xmlns:p14="http://schemas.microsoft.com/office/powerpoint/2010/main" val="2514217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689878"/>
            <a:ext cx="6077182" cy="320601"/>
          </a:xfrm>
          <a:prstGeom prst="rect">
            <a:avLst/>
          </a:prstGeom>
        </p:spPr>
        <p:txBody>
          <a:bodyPr vert="horz" wrap="square" lIns="0" tIns="12700" rIns="0" bIns="0" rtlCol="0">
            <a:spAutoFit/>
          </a:bodyPr>
          <a:lstStyle/>
          <a:p>
            <a:pPr defTabSz="447675">
              <a:spcBef>
                <a:spcPts val="100"/>
              </a:spcBef>
            </a:pPr>
            <a:r>
              <a:rPr lang="de-DE" sz="2000" b="1" dirty="0"/>
              <a:t>Mündliche Fragen</a:t>
            </a:r>
            <a:endParaRPr lang="de-DE"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C7861146-0B64-4EF6-825E-3FCCDD5427EC}"/>
              </a:ext>
            </a:extLst>
          </p:cNvPr>
          <p:cNvSpPr txBox="1"/>
          <p:nvPr/>
        </p:nvSpPr>
        <p:spPr>
          <a:xfrm>
            <a:off x="349250" y="1200218"/>
            <a:ext cx="7010400" cy="2539157"/>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de-DE" dirty="0"/>
              <a:t>Frage von H. Joky Ortmann (CSP) betreffend  Geschwindigkeits-messungen</a:t>
            </a:r>
          </a:p>
          <a:p>
            <a:pPr marL="285750" indent="-285750">
              <a:spcAft>
                <a:spcPts val="600"/>
              </a:spcAft>
              <a:buFont typeface="Wingdings" panose="05000000000000000000" pitchFamily="2" charset="2"/>
              <a:buChar char="Ø"/>
            </a:pPr>
            <a:r>
              <a:rPr lang="de-DE" dirty="0"/>
              <a:t>Frage von Fr. Claudia Niessen (</a:t>
            </a:r>
            <a:r>
              <a:rPr lang="de-DE" dirty="0" err="1"/>
              <a:t>Ecolo</a:t>
            </a:r>
            <a:r>
              <a:rPr lang="de-DE" dirty="0"/>
              <a:t>) betreffend die Sauberkeit rund um Altkleidercontainer / Terre</a:t>
            </a:r>
          </a:p>
          <a:p>
            <a:pPr marL="285750" indent="-285750">
              <a:spcAft>
                <a:spcPts val="600"/>
              </a:spcAft>
              <a:buFont typeface="Wingdings" panose="05000000000000000000" pitchFamily="2" charset="2"/>
              <a:buChar char="Ø"/>
            </a:pPr>
            <a:r>
              <a:rPr lang="de-DE" dirty="0"/>
              <a:t>Frage von Fr. Anne-Marie </a:t>
            </a:r>
            <a:r>
              <a:rPr lang="de-DE" dirty="0" err="1"/>
              <a:t>Jouck</a:t>
            </a:r>
            <a:r>
              <a:rPr lang="de-DE" dirty="0"/>
              <a:t> (</a:t>
            </a:r>
            <a:r>
              <a:rPr lang="de-DE" dirty="0" err="1"/>
              <a:t>Ecolo</a:t>
            </a:r>
            <a:r>
              <a:rPr lang="de-DE" dirty="0"/>
              <a:t>) betreffend die Halle an der Judenstraße / Unterbringung der Karnevalswagen</a:t>
            </a:r>
          </a:p>
          <a:p>
            <a:pPr marL="285750" indent="-285750">
              <a:spcAft>
                <a:spcPts val="600"/>
              </a:spcAft>
              <a:buFont typeface="Wingdings" panose="05000000000000000000" pitchFamily="2" charset="2"/>
              <a:buChar char="Ø"/>
            </a:pPr>
            <a:r>
              <a:rPr lang="de-DE" dirty="0"/>
              <a:t>Frage von H. Lukas Teller (CSP) betreffend den Status Quo zum landwirtschaftlichen Beirat</a:t>
            </a:r>
          </a:p>
        </p:txBody>
      </p:sp>
    </p:spTree>
    <p:extLst>
      <p:ext uri="{BB962C8B-B14F-4D97-AF65-F5344CB8AC3E}">
        <p14:creationId xmlns:p14="http://schemas.microsoft.com/office/powerpoint/2010/main" val="4036511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AD77-8C67-CE9A-10BC-3076E5DD8CD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25254D6-511A-5E8A-D83F-E83D2D7D44CD}"/>
              </a:ext>
            </a:extLst>
          </p:cNvPr>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3" name="object 3">
            <a:extLst>
              <a:ext uri="{FF2B5EF4-FFF2-40B4-BE49-F238E27FC236}">
                <a16:creationId xmlns:a16="http://schemas.microsoft.com/office/drawing/2014/main" id="{7FD30E89-90F1-FB52-3A1F-EF91E40C8AFA}"/>
              </a:ext>
            </a:extLst>
          </p:cNvPr>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r>
              <a:rPr sz="1300" b="1" spc="-170" dirty="0">
                <a:solidFill>
                  <a:srgbClr val="6D6E71"/>
                </a:solidFill>
                <a:latin typeface="Arial"/>
                <a:cs typeface="Arial"/>
              </a:rPr>
              <a:t> </a:t>
            </a:r>
            <a:endParaRPr sz="1300" dirty="0">
              <a:latin typeface="Arial"/>
              <a:cs typeface="Arial"/>
            </a:endParaRPr>
          </a:p>
        </p:txBody>
      </p:sp>
      <p:sp>
        <p:nvSpPr>
          <p:cNvPr id="4" name="object 4">
            <a:extLst>
              <a:ext uri="{FF2B5EF4-FFF2-40B4-BE49-F238E27FC236}">
                <a16:creationId xmlns:a16="http://schemas.microsoft.com/office/drawing/2014/main" id="{5E1833CD-DB97-86BE-20D6-B0BABD62EAF5}"/>
              </a:ext>
            </a:extLst>
          </p:cNvPr>
          <p:cNvSpPr txBox="1"/>
          <p:nvPr/>
        </p:nvSpPr>
        <p:spPr>
          <a:xfrm>
            <a:off x="692150" y="1892495"/>
            <a:ext cx="6172200" cy="1723164"/>
          </a:xfrm>
          <a:prstGeom prst="rect">
            <a:avLst/>
          </a:prstGeom>
        </p:spPr>
        <p:txBody>
          <a:bodyPr vert="horz" wrap="square" lIns="0" tIns="5080" rIns="0" bIns="0" rtlCol="0">
            <a:spAutoFit/>
          </a:bodyPr>
          <a:lstStyle/>
          <a:p>
            <a:pPr algn="ctr"/>
            <a:r>
              <a:rPr lang="de-DE" sz="2000" dirty="0">
                <a:latin typeface="Calibri" panose="020F0502020204030204" pitchFamily="34" charset="0"/>
                <a:cs typeface="Calibri" panose="020F0502020204030204" pitchFamily="34" charset="0"/>
              </a:rPr>
              <a:t>Die nächste Sitzung des Stadtrates findet </a:t>
            </a:r>
          </a:p>
          <a:p>
            <a:pPr algn="ctr"/>
            <a:r>
              <a:rPr lang="de-DE" sz="2000" dirty="0">
                <a:latin typeface="Calibri" panose="020F0502020204030204" pitchFamily="34" charset="0"/>
                <a:cs typeface="Calibri" panose="020F0502020204030204" pitchFamily="34" charset="0"/>
              </a:rPr>
              <a:t>am Montag, 9. März 2026 </a:t>
            </a:r>
          </a:p>
          <a:p>
            <a:pPr algn="ctr"/>
            <a:r>
              <a:rPr lang="de-DE" sz="2000" dirty="0">
                <a:latin typeface="Calibri" panose="020F0502020204030204" pitchFamily="34" charset="0"/>
                <a:cs typeface="Calibri" panose="020F0502020204030204" pitchFamily="34" charset="0"/>
              </a:rPr>
              <a:t>um 19.30 Uhr im Rathaussaal</a:t>
            </a:r>
            <a:r>
              <a:rPr lang="de-DE" sz="2000" dirty="0"/>
              <a:t> </a:t>
            </a:r>
            <a:r>
              <a:rPr lang="de-DE" sz="2000" dirty="0">
                <a:latin typeface="Calibri" panose="020F0502020204030204" pitchFamily="34" charset="0"/>
                <a:cs typeface="Calibri" panose="020F0502020204030204" pitchFamily="34" charset="0"/>
              </a:rPr>
              <a:t>statt.</a:t>
            </a:r>
          </a:p>
          <a:p>
            <a:pPr algn="ctr"/>
            <a:endParaRPr lang="de-DE" sz="2000" dirty="0">
              <a:latin typeface="Calibri" panose="020F0502020204030204" pitchFamily="34" charset="0"/>
              <a:cs typeface="Calibri" panose="020F0502020204030204" pitchFamily="34" charset="0"/>
            </a:endParaRPr>
          </a:p>
          <a:p>
            <a:pPr algn="ctr"/>
            <a:r>
              <a:rPr lang="de-DE" sz="2000" dirty="0">
                <a:latin typeface="Calibri" panose="020F0502020204030204" pitchFamily="34" charset="0"/>
                <a:cs typeface="Calibri" panose="020F0502020204030204" pitchFamily="34" charset="0"/>
              </a:rPr>
              <a:t>*****</a:t>
            </a:r>
          </a:p>
          <a:p>
            <a:pPr marL="12700" marR="5080">
              <a:lnSpc>
                <a:spcPct val="104200"/>
              </a:lnSpc>
              <a:spcBef>
                <a:spcPts val="40"/>
              </a:spcBef>
            </a:pPr>
            <a:endParaRPr sz="1200" dirty="0">
              <a:latin typeface="Arial"/>
              <a:cs typeface="Arial"/>
            </a:endParaRPr>
          </a:p>
        </p:txBody>
      </p:sp>
      <p:grpSp>
        <p:nvGrpSpPr>
          <p:cNvPr id="5" name="object 5">
            <a:extLst>
              <a:ext uri="{FF2B5EF4-FFF2-40B4-BE49-F238E27FC236}">
                <a16:creationId xmlns:a16="http://schemas.microsoft.com/office/drawing/2014/main" id="{B4426955-0738-1B79-0C1B-63C98079C42A}"/>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C33B894-2A62-2577-425B-DF96645B1C5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4973B4A-EC31-A3C8-9F70-0B5FBF39649F}"/>
                </a:ext>
              </a:extLst>
            </p:cNvPr>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93298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1773</Words>
  <Application>Microsoft Office PowerPoint</Application>
  <PresentationFormat>Benutzerdefiniert</PresentationFormat>
  <Paragraphs>206</Paragraphs>
  <Slides>32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Calibri</vt:lpstr>
      <vt:lpstr>Symbol</vt:lpstr>
      <vt:lpstr>Wingdings</vt:lpstr>
      <vt:lpstr>Office Theme</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Eupen_ppt.indd</dc:title>
  <dc:creator>WAEGENEER Sophie</dc:creator>
  <cp:lastModifiedBy>SCHULZ Marga</cp:lastModifiedBy>
  <cp:revision>827</cp:revision>
  <dcterms:created xsi:type="dcterms:W3CDTF">2021-12-16T13:44:12Z</dcterms:created>
  <dcterms:modified xsi:type="dcterms:W3CDTF">2026-02-09T10:57:42Z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2021-12-16T00:00:00Z</vt:filetime>
  </property>
  <property fmtid="{D5CDD505-2E9C-101B-9397-08002B2CF9AE}" pid="3" name="Creator">
    <vt:lpwstr>Adobe InDesign 16.4 (Macintosh)</vt:lpwstr>
  </property>
  <property fmtid="{D5CDD505-2E9C-101B-9397-08002B2CF9AE}" pid="4" name="LastSaved">
    <vt:filetime>2021-12-16T00:00:00Z</vt:filetime>
  </property>
</Properties>
</file>