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335" r:id="rId3"/>
    <p:sldId id="547" r:id="rId4"/>
    <p:sldId id="457" r:id="rId5"/>
    <p:sldId id="548" r:id="rId6"/>
    <p:sldId id="549" r:id="rId7"/>
    <p:sldId id="550" r:id="rId8"/>
    <p:sldId id="551" r:id="rId9"/>
    <p:sldId id="543" r:id="rId10"/>
    <p:sldId id="544" r:id="rId11"/>
    <p:sldId id="545" r:id="rId12"/>
    <p:sldId id="552" r:id="rId13"/>
    <p:sldId id="553" r:id="rId14"/>
    <p:sldId id="554" r:id="rId15"/>
    <p:sldId id="559" r:id="rId16"/>
    <p:sldId id="555" r:id="rId17"/>
    <p:sldId id="560" r:id="rId18"/>
    <p:sldId id="556" r:id="rId19"/>
    <p:sldId id="561" r:id="rId20"/>
    <p:sldId id="562" r:id="rId21"/>
    <p:sldId id="563" r:id="rId22"/>
    <p:sldId id="564" r:id="rId23"/>
    <p:sldId id="557" r:id="rId24"/>
    <p:sldId id="558" r:id="rId25"/>
    <p:sldId id="258" r:id="rId26"/>
  </p:sldIdLst>
  <p:sldSz cx="7556500" cy="5334000"/>
  <p:notesSz cx="7556500" cy="533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816BF74-A1D9-4F70-9F31-B5C76855C2A0}">
          <p14:sldIdLst>
            <p14:sldId id="256"/>
            <p14:sldId id="335"/>
            <p14:sldId id="547"/>
            <p14:sldId id="457"/>
            <p14:sldId id="548"/>
            <p14:sldId id="549"/>
            <p14:sldId id="550"/>
            <p14:sldId id="551"/>
            <p14:sldId id="543"/>
            <p14:sldId id="544"/>
            <p14:sldId id="545"/>
            <p14:sldId id="552"/>
            <p14:sldId id="553"/>
            <p14:sldId id="554"/>
            <p14:sldId id="559"/>
            <p14:sldId id="555"/>
            <p14:sldId id="560"/>
            <p14:sldId id="556"/>
            <p14:sldId id="561"/>
            <p14:sldId id="562"/>
            <p14:sldId id="563"/>
            <p14:sldId id="564"/>
            <p14:sldId id="557"/>
            <p14:sldId id="558"/>
            <p14:sldId id="258"/>
          </p14:sldIdLst>
        </p14:section>
      </p14:sectionLst>
    </p:ext>
    <p:ext uri="{EFAFB233-063F-42B5-8137-9DF3F51BA10A}">
      <p15:sldGuideLst xmlns:p15="http://schemas.microsoft.com/office/powerpoint/2012/main">
        <p15:guide id="1" orient="horz" pos="2880">
          <p15:clr>
            <a:srgbClr val="A4A3A4"/>
          </p15:clr>
        </p15:guide>
        <p15:guide id="2" pos="21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6374" autoAdjust="0"/>
  </p:normalViewPr>
  <p:slideViewPr>
    <p:cSldViewPr>
      <p:cViewPr varScale="1">
        <p:scale>
          <a:sx n="136" d="100"/>
          <a:sy n="136" d="100"/>
        </p:scale>
        <p:origin x="1356" y="126"/>
      </p:cViewPr>
      <p:guideLst>
        <p:guide orient="horz" pos="2880"/>
        <p:guide pos="21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5013" cy="2667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79900" y="0"/>
            <a:ext cx="3275013" cy="266700"/>
          </a:xfrm>
          <a:prstGeom prst="rect">
            <a:avLst/>
          </a:prstGeom>
        </p:spPr>
        <p:txBody>
          <a:bodyPr vert="horz" lIns="91440" tIns="45720" rIns="91440" bIns="45720" rtlCol="0"/>
          <a:lstStyle>
            <a:lvl1pPr algn="r">
              <a:defRPr sz="1200"/>
            </a:lvl1pPr>
          </a:lstStyle>
          <a:p>
            <a:fld id="{A7A04A51-26CA-4169-AE34-3DA9FC22BA45}" type="datetimeFigureOut">
              <a:rPr lang="de-DE" smtClean="0"/>
              <a:t>22.12.2025</a:t>
            </a:fld>
            <a:endParaRPr lang="de-DE"/>
          </a:p>
        </p:txBody>
      </p:sp>
      <p:sp>
        <p:nvSpPr>
          <p:cNvPr id="4" name="Folienbildplatzhalter 3"/>
          <p:cNvSpPr>
            <a:spLocks noGrp="1" noRot="1" noChangeAspect="1"/>
          </p:cNvSpPr>
          <p:nvPr>
            <p:ph type="sldImg" idx="2"/>
          </p:nvPr>
        </p:nvSpPr>
        <p:spPr>
          <a:xfrm>
            <a:off x="2503488" y="666750"/>
            <a:ext cx="2549525" cy="18002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2566988"/>
            <a:ext cx="6045200" cy="2100262"/>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5067300"/>
            <a:ext cx="3275013" cy="2667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79900" y="5067300"/>
            <a:ext cx="3275013" cy="266700"/>
          </a:xfrm>
          <a:prstGeom prst="rect">
            <a:avLst/>
          </a:prstGeom>
        </p:spPr>
        <p:txBody>
          <a:bodyPr vert="horz" lIns="91440" tIns="45720" rIns="91440" bIns="45720" rtlCol="0" anchor="b"/>
          <a:lstStyle>
            <a:lvl1pPr algn="r">
              <a:defRPr sz="1200"/>
            </a:lvl1pPr>
          </a:lstStyle>
          <a:p>
            <a:fld id="{B83376E6-375E-4B36-A687-37E11263EFFA}" type="slidenum">
              <a:rPr lang="de-DE" smtClean="0"/>
              <a:t>‹Nr.›</a:t>
            </a:fld>
            <a:endParaRPr lang="de-DE"/>
          </a:p>
        </p:txBody>
      </p:sp>
    </p:spTree>
    <p:extLst>
      <p:ext uri="{BB962C8B-B14F-4D97-AF65-F5344CB8AC3E}">
        <p14:creationId xmlns:p14="http://schemas.microsoft.com/office/powerpoint/2010/main" val="3033835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1653540"/>
            <a:ext cx="6428422" cy="11201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2987040"/>
            <a:ext cx="5293995" cy="1333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sz="half" idx="2"/>
          </p:nvPr>
        </p:nvSpPr>
        <p:spPr>
          <a:xfrm>
            <a:off x="378142" y="1226820"/>
            <a:ext cx="3289839" cy="35204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1226820"/>
            <a:ext cx="3289839" cy="35204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08177"/>
            <a:ext cx="7560309" cy="4204335"/>
          </a:xfrm>
          <a:custGeom>
            <a:avLst/>
            <a:gdLst/>
            <a:ahLst/>
            <a:cxnLst/>
            <a:rect l="l" t="t" r="r" b="b"/>
            <a:pathLst>
              <a:path w="7560309" h="4204335">
                <a:moveTo>
                  <a:pt x="7559992" y="0"/>
                </a:moveTo>
                <a:lnTo>
                  <a:pt x="0" y="0"/>
                </a:lnTo>
                <a:lnTo>
                  <a:pt x="0" y="4203814"/>
                </a:lnTo>
                <a:lnTo>
                  <a:pt x="7559992" y="4203814"/>
                </a:lnTo>
                <a:lnTo>
                  <a:pt x="7559992" y="0"/>
                </a:lnTo>
                <a:close/>
              </a:path>
            </a:pathLst>
          </a:custGeom>
          <a:solidFill>
            <a:srgbClr val="EDEDEE"/>
          </a:solidFill>
        </p:spPr>
        <p:txBody>
          <a:bodyPr wrap="square" lIns="0" tIns="0" rIns="0" bIns="0" rtlCol="0"/>
          <a:lstStyle/>
          <a:p>
            <a:endParaRPr/>
          </a:p>
        </p:txBody>
      </p:sp>
      <p:sp>
        <p:nvSpPr>
          <p:cNvPr id="2" name="Holder 2"/>
          <p:cNvSpPr>
            <a:spLocks noGrp="1"/>
          </p:cNvSpPr>
          <p:nvPr>
            <p:ph type="title"/>
          </p:nvPr>
        </p:nvSpPr>
        <p:spPr>
          <a:xfrm>
            <a:off x="1222675" y="1283806"/>
            <a:ext cx="5117498" cy="812800"/>
          </a:xfrm>
          <a:prstGeom prst="rect">
            <a:avLst/>
          </a:prstGeom>
        </p:spPr>
        <p:txBody>
          <a:bodyPr wrap="square" lIns="0" tIns="0" rIns="0" bIns="0">
            <a:spAutoFit/>
          </a:bodyPr>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a:xfrm>
            <a:off x="1222677" y="2321857"/>
            <a:ext cx="5117495" cy="21132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571369" y="4960620"/>
            <a:ext cx="2420112" cy="2667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4960620"/>
            <a:ext cx="1739455" cy="2667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12/22/2025</a:t>
            </a:fld>
            <a:endParaRPr lang="en-US"/>
          </a:p>
        </p:txBody>
      </p:sp>
      <p:sp>
        <p:nvSpPr>
          <p:cNvPr id="6" name="Holder 6"/>
          <p:cNvSpPr>
            <a:spLocks noGrp="1"/>
          </p:cNvSpPr>
          <p:nvPr>
            <p:ph type="sldNum" sz="quarter" idx="7"/>
          </p:nvPr>
        </p:nvSpPr>
        <p:spPr>
          <a:xfrm>
            <a:off x="5445252" y="4960620"/>
            <a:ext cx="1739455" cy="2667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4" name="object 4"/>
          <p:cNvSpPr txBox="1"/>
          <p:nvPr/>
        </p:nvSpPr>
        <p:spPr>
          <a:xfrm>
            <a:off x="1630905" y="2057400"/>
            <a:ext cx="4385945" cy="1562479"/>
          </a:xfrm>
          <a:prstGeom prst="rect">
            <a:avLst/>
          </a:prstGeom>
        </p:spPr>
        <p:txBody>
          <a:bodyPr vert="horz" wrap="square" lIns="0" tIns="5080" rIns="0" bIns="0" rtlCol="0">
            <a:spAutoFit/>
          </a:bodyPr>
          <a:lstStyle/>
          <a:p>
            <a:pPr marL="12700" marR="5080" algn="r">
              <a:lnSpc>
                <a:spcPct val="104200"/>
              </a:lnSpc>
              <a:spcBef>
                <a:spcPts val="40"/>
              </a:spcBef>
            </a:pPr>
            <a:r>
              <a:rPr lang="de-DE" sz="4400" b="1" dirty="0"/>
              <a:t>Stadt Eupen</a:t>
            </a:r>
            <a:br>
              <a:rPr lang="de-DE" sz="1200" dirty="0"/>
            </a:br>
            <a:r>
              <a:rPr lang="de-DE" sz="3600" dirty="0"/>
              <a:t>Sitzung des Stadtrates</a:t>
            </a:r>
          </a:p>
          <a:p>
            <a:pPr marL="12700" marR="5080" algn="r">
              <a:lnSpc>
                <a:spcPct val="104200"/>
              </a:lnSpc>
              <a:spcBef>
                <a:spcPts val="40"/>
              </a:spcBef>
            </a:pPr>
            <a:r>
              <a:rPr lang="de-DE" dirty="0">
                <a:cs typeface="Arial"/>
              </a:rPr>
              <a:t>17. Dezember 2025</a:t>
            </a:r>
            <a:endParaRPr dirty="0">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45310" y="657267"/>
            <a:ext cx="5362800" cy="320601"/>
          </a:xfrm>
          <a:prstGeom prst="rect">
            <a:avLst/>
          </a:prstGeom>
        </p:spPr>
        <p:txBody>
          <a:bodyPr vert="horz" wrap="square" lIns="0" tIns="12700" rIns="0" bIns="0" rtlCol="0">
            <a:spAutoFit/>
          </a:bodyPr>
          <a:lstStyle/>
          <a:p>
            <a:pPr defTabSz="358775">
              <a:spcBef>
                <a:spcPts val="100"/>
              </a:spcBef>
            </a:pPr>
            <a:r>
              <a:rPr lang="de-DE" sz="2000" b="1" dirty="0"/>
              <a:t>1.	</a:t>
            </a:r>
            <a:r>
              <a:rPr lang="de-DE" b="1" dirty="0"/>
              <a:t>AGR </a:t>
            </a:r>
            <a:r>
              <a:rPr lang="de-DE" b="1" dirty="0" err="1"/>
              <a:t>Tilia</a:t>
            </a:r>
            <a:r>
              <a:rPr lang="de-DE" b="1" dirty="0"/>
              <a:t>: Bericht zur Erfüllung der Aufträge</a:t>
            </a:r>
            <a:r>
              <a:rPr lang="de-DE" sz="2000" b="1" dirty="0"/>
              <a:t>	</a:t>
            </a:r>
            <a:endParaRPr lang="de-DE"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40EC9B2B-BF0A-498A-AAD0-95E30124E8D8}"/>
              </a:ext>
            </a:extLst>
          </p:cNvPr>
          <p:cNvSpPr>
            <a:spLocks noGrp="1"/>
          </p:cNvSpPr>
          <p:nvPr>
            <p:ph type="body" idx="1"/>
          </p:nvPr>
        </p:nvSpPr>
        <p:spPr>
          <a:xfrm>
            <a:off x="730250" y="1143000"/>
            <a:ext cx="6193468" cy="3631763"/>
          </a:xfrm>
        </p:spPr>
        <p:txBody>
          <a:bodyPr/>
          <a:lstStyle/>
          <a:p>
            <a:r>
              <a:rPr lang="de-DE" sz="1600" dirty="0"/>
              <a:t>Der Stadtrat stellt fest, dass die gesetzlichen und statutarischen Bestimmungen und Fristen eingehalten wurden.</a:t>
            </a:r>
          </a:p>
          <a:p>
            <a:endParaRPr lang="de-DE" sz="1000" dirty="0"/>
          </a:p>
          <a:p>
            <a:r>
              <a:rPr lang="de-DE" sz="1600" u="sng" dirty="0"/>
              <a:t>Im Plan 2024 waren folgende Investitionen vorgesehen:</a:t>
            </a:r>
            <a:endParaRPr lang="de-DE" sz="1600" dirty="0"/>
          </a:p>
          <a:p>
            <a:pPr marL="285750" lvl="0" indent="-285750">
              <a:buFont typeface="Arial" panose="020B0604020202020204" pitchFamily="34" charset="0"/>
              <a:buChar char="•"/>
            </a:pPr>
            <a:r>
              <a:rPr lang="de-DE" sz="1600" dirty="0"/>
              <a:t>Solarthermische Anlage am </a:t>
            </a:r>
            <a:r>
              <a:rPr lang="de-DE" sz="1600" dirty="0" err="1"/>
              <a:t>Wetzlarbad</a:t>
            </a:r>
            <a:r>
              <a:rPr lang="de-DE" sz="1600" dirty="0"/>
              <a:t> (700.000 €)</a:t>
            </a:r>
          </a:p>
          <a:p>
            <a:pPr marL="266700" lvl="0"/>
            <a:r>
              <a:rPr lang="de-DE" sz="1600" dirty="0"/>
              <a:t>Der Auftrag wurde in Höhe von 520.820 € zzgl. MwSt. zugeschlagen.</a:t>
            </a:r>
          </a:p>
          <a:p>
            <a:pPr marL="285750" lvl="0" indent="-285750">
              <a:buFont typeface="Arial" panose="020B0604020202020204" pitchFamily="34" charset="0"/>
              <a:buChar char="•"/>
            </a:pPr>
            <a:r>
              <a:rPr lang="de-DE" sz="1600" dirty="0"/>
              <a:t>Neue Sporthalle am König-Baudouin-Stadion (5.400.000 € für 2024/2025)</a:t>
            </a:r>
          </a:p>
          <a:p>
            <a:pPr marL="266700"/>
            <a:r>
              <a:rPr lang="de-DE" sz="1600" dirty="0"/>
              <a:t>Das Neubauprojekt startete fristgerecht am 8. Januar. Zu Beginn der Bauferien war der Rohbau bereits weit fortgeschritten. </a:t>
            </a:r>
          </a:p>
          <a:p>
            <a:pPr marL="266700"/>
            <a:r>
              <a:rPr lang="de-DE" sz="1600" dirty="0"/>
              <a:t>Die Fassadenarbeiten wurden im September durchgeführt.  Einsparungen bei der </a:t>
            </a:r>
            <a:r>
              <a:rPr lang="de-DE" sz="1600" dirty="0" err="1"/>
              <a:t>Geothermieanlage</a:t>
            </a:r>
            <a:r>
              <a:rPr lang="de-DE" sz="1600" dirty="0"/>
              <a:t> waren möglich, da der Boden eine gute Leitfähigkeit besitzt. Durch alternatives Kältemittel wurde ein höherer Umweltstandard erreicht.</a:t>
            </a:r>
          </a:p>
          <a:p>
            <a:endParaRPr lang="de-DE" dirty="0"/>
          </a:p>
        </p:txBody>
      </p:sp>
    </p:spTree>
    <p:extLst>
      <p:ext uri="{BB962C8B-B14F-4D97-AF65-F5344CB8AC3E}">
        <p14:creationId xmlns:p14="http://schemas.microsoft.com/office/powerpoint/2010/main" val="347053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94A8-672A-7BC0-0E04-A5811EB9B799}"/>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25922FAE-2E76-154D-9067-F5964FB7D2F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665D751A-76B3-3A2A-DEEC-DED8F7C29D3E}"/>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243E0E8B-3C06-1B77-B9A3-DEF673CB6877}"/>
                </a:ext>
              </a:extLst>
            </p:cNvPr>
            <p:cNvPicPr/>
            <p:nvPr/>
          </p:nvPicPr>
          <p:blipFill>
            <a:blip r:embed="rId3" cstate="print"/>
            <a:stretch>
              <a:fillRect/>
            </a:stretch>
          </p:blipFill>
          <p:spPr>
            <a:xfrm>
              <a:off x="6016850" y="2"/>
              <a:ext cx="1543151" cy="1379753"/>
            </a:xfrm>
            <a:prstGeom prst="rect">
              <a:avLst/>
            </a:prstGeom>
          </p:spPr>
        </p:pic>
      </p:grpSp>
      <p:sp>
        <p:nvSpPr>
          <p:cNvPr id="4" name="Textplatzhalter 3">
            <a:extLst>
              <a:ext uri="{FF2B5EF4-FFF2-40B4-BE49-F238E27FC236}">
                <a16:creationId xmlns:a16="http://schemas.microsoft.com/office/drawing/2014/main" id="{511DEC93-FE8D-643C-B05A-EA4481660855}"/>
              </a:ext>
            </a:extLst>
          </p:cNvPr>
          <p:cNvSpPr>
            <a:spLocks noGrp="1"/>
          </p:cNvSpPr>
          <p:nvPr>
            <p:ph type="body" idx="1"/>
          </p:nvPr>
        </p:nvSpPr>
        <p:spPr>
          <a:xfrm>
            <a:off x="288633" y="609600"/>
            <a:ext cx="6499792" cy="4278094"/>
          </a:xfrm>
        </p:spPr>
        <p:txBody>
          <a:bodyPr/>
          <a:lstStyle/>
          <a:p>
            <a:pPr marL="266700"/>
            <a:r>
              <a:rPr lang="de-DE" sz="1600" dirty="0"/>
              <a:t>Ende November waren viele Arbeiten ganz oder fast abgeschlossen </a:t>
            </a:r>
            <a:br>
              <a:rPr lang="de-DE" sz="1600" dirty="0"/>
            </a:br>
            <a:r>
              <a:rPr lang="de-DE" sz="1600" dirty="0"/>
              <a:t>und die Verlegungsarbeiten im Innern wurden vorgenommen. Die Bodenisolations- und Estricharbeiten waren zum Jahresende abgeschlossen.</a:t>
            </a:r>
          </a:p>
          <a:p>
            <a:pPr marL="285750" lvl="0" indent="-285750">
              <a:buFont typeface="Arial" panose="020B0604020202020204" pitchFamily="34" charset="0"/>
              <a:buChar char="•"/>
            </a:pPr>
            <a:r>
              <a:rPr lang="de-DE" sz="1600" dirty="0"/>
              <a:t>Neue Treppe und Tür in der Sportinfrastruktur Judenstraße (26.000 €)</a:t>
            </a:r>
          </a:p>
          <a:p>
            <a:pPr marL="266700"/>
            <a:r>
              <a:rPr lang="de-DE" sz="1600" dirty="0"/>
              <a:t>Bei der Prüfung des Projekts mit dem Architekten wurde festgestellt, dass zusätzlich eine aufwendige Rampe benötigt wird. Da das Projekt somit den vorgesehenen Rahmen bei weitem überschritten hätte, wurde es wegen fehlender Mittel ausgesetzt.</a:t>
            </a:r>
          </a:p>
          <a:p>
            <a:endParaRPr lang="de-DE" sz="1000" dirty="0"/>
          </a:p>
          <a:p>
            <a:r>
              <a:rPr lang="de-DE" sz="1600" dirty="0"/>
              <a:t>Die Jahresrechnung 2024 der AGR </a:t>
            </a:r>
            <a:r>
              <a:rPr lang="de-DE" sz="1600" dirty="0" err="1"/>
              <a:t>Tilia</a:t>
            </a:r>
            <a:r>
              <a:rPr lang="de-DE" sz="1600" dirty="0"/>
              <a:t> schloss mit einem Verlust in Höhe von 445.090,11 € ab (geplant: Verlust von 526.392 €) ab, also um rund 80.000 € besser als erwartet. </a:t>
            </a:r>
          </a:p>
          <a:p>
            <a:endParaRPr lang="de-DE" sz="1000" dirty="0"/>
          </a:p>
          <a:p>
            <a:r>
              <a:rPr lang="de-DE" sz="1600" u="sng" dirty="0"/>
              <a:t>Fazit</a:t>
            </a:r>
            <a:r>
              <a:rPr lang="de-DE" sz="1600" dirty="0"/>
              <a:t>:</a:t>
            </a:r>
          </a:p>
          <a:p>
            <a:r>
              <a:rPr lang="de-DE" sz="1600" dirty="0"/>
              <a:t>Der Stadtrat gibt eine positive Bewertung ab.</a:t>
            </a:r>
          </a:p>
          <a:p>
            <a:endParaRPr lang="de-DE" sz="1600" dirty="0"/>
          </a:p>
          <a:p>
            <a:endParaRPr lang="de-DE" dirty="0"/>
          </a:p>
        </p:txBody>
      </p:sp>
    </p:spTree>
    <p:extLst>
      <p:ext uri="{BB962C8B-B14F-4D97-AF65-F5344CB8AC3E}">
        <p14:creationId xmlns:p14="http://schemas.microsoft.com/office/powerpoint/2010/main" val="75874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7015" y="689878"/>
            <a:ext cx="6000982" cy="566822"/>
          </a:xfrm>
          <a:prstGeom prst="rect">
            <a:avLst/>
          </a:prstGeom>
        </p:spPr>
        <p:txBody>
          <a:bodyPr vert="horz" wrap="square" lIns="0" tIns="12700" rIns="0" bIns="0" rtlCol="0">
            <a:spAutoFit/>
          </a:bodyPr>
          <a:lstStyle/>
          <a:p>
            <a:pPr marL="342900" indent="-342900" defTabSz="358775">
              <a:spcBef>
                <a:spcPts val="100"/>
              </a:spcBef>
              <a:buAutoNum type="arabicPeriod" startAt="2"/>
            </a:pPr>
            <a:r>
              <a:rPr lang="de-DE" b="1" dirty="0"/>
              <a:t>Jahresbericht 2024 über die Verwaltung und Lage der Gemeindeangelegenheiten</a:t>
            </a:r>
            <a:endParaRPr lang="de-DE" sz="2000"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6240AF2D-7058-5C38-B335-261996D61FF2}"/>
              </a:ext>
            </a:extLst>
          </p:cNvPr>
          <p:cNvSpPr txBox="1"/>
          <p:nvPr/>
        </p:nvSpPr>
        <p:spPr>
          <a:xfrm>
            <a:off x="698500" y="1256700"/>
            <a:ext cx="6858000" cy="3816429"/>
          </a:xfrm>
          <a:prstGeom prst="rect">
            <a:avLst/>
          </a:prstGeom>
          <a:noFill/>
        </p:spPr>
        <p:txBody>
          <a:bodyPr wrap="square" rtlCol="0">
            <a:spAutoFit/>
          </a:bodyPr>
          <a:lstStyle/>
          <a:p>
            <a:r>
              <a:rPr lang="de-DE" sz="1400" dirty="0"/>
              <a:t>Einige Eckdaten des Jahresberichts 2024:</a:t>
            </a:r>
          </a:p>
          <a:p>
            <a:pPr marL="285750" lvl="0" indent="-285750">
              <a:buFont typeface="Symbol" panose="05050102010706020507" pitchFamily="18" charset="2"/>
              <a:buChar char="-"/>
            </a:pPr>
            <a:r>
              <a:rPr lang="de-DE" sz="1400" dirty="0"/>
              <a:t>Stadtrat: 			10 Sitzungen - 464 Beschlüsse</a:t>
            </a:r>
          </a:p>
          <a:p>
            <a:pPr marL="285750" lvl="0" indent="-285750">
              <a:buFont typeface="Symbol" panose="05050102010706020507" pitchFamily="18" charset="2"/>
              <a:buChar char="-"/>
            </a:pPr>
            <a:r>
              <a:rPr lang="de-DE" sz="1400" dirty="0"/>
              <a:t>Gemeindekollegium:			47 Sitzungen  - 4.098 Beschlüsse</a:t>
            </a:r>
          </a:p>
          <a:p>
            <a:pPr marL="285750" lvl="0" indent="-285750">
              <a:buFont typeface="Symbol" panose="05050102010706020507" pitchFamily="18" charset="2"/>
              <a:buChar char="-"/>
            </a:pPr>
            <a:r>
              <a:rPr lang="de-DE" sz="1400" dirty="0"/>
              <a:t>Einwohner zum 31.12.2024:		20.298</a:t>
            </a:r>
          </a:p>
          <a:p>
            <a:pPr marL="285750" lvl="0" indent="-285750">
              <a:buFont typeface="Symbol" panose="05050102010706020507" pitchFamily="18" charset="2"/>
              <a:buChar char="-"/>
            </a:pPr>
            <a:r>
              <a:rPr lang="de-DE" sz="1400" dirty="0"/>
              <a:t>Staatsangehörigkeitsurkunden:		133</a:t>
            </a:r>
          </a:p>
          <a:p>
            <a:pPr marL="285750" lvl="0" indent="-285750">
              <a:buFont typeface="Symbol" panose="05050102010706020507" pitchFamily="18" charset="2"/>
              <a:buChar char="-"/>
            </a:pPr>
            <a:r>
              <a:rPr lang="de-DE" sz="1400" dirty="0"/>
              <a:t>Führerscheine:			1.675 </a:t>
            </a:r>
          </a:p>
          <a:p>
            <a:pPr marL="285750" lvl="0" indent="-285750">
              <a:buFont typeface="Symbol" panose="05050102010706020507" pitchFamily="18" charset="2"/>
              <a:buChar char="-"/>
            </a:pPr>
            <a:r>
              <a:rPr lang="de-DE" sz="1400" dirty="0"/>
              <a:t>Pensionsberatungen: 		1.895</a:t>
            </a:r>
          </a:p>
          <a:p>
            <a:pPr marL="285750" lvl="0" indent="-285750">
              <a:buFont typeface="Symbol" panose="05050102010706020507" pitchFamily="18" charset="2"/>
              <a:buChar char="-"/>
            </a:pPr>
            <a:r>
              <a:rPr lang="de-DE" sz="1400" dirty="0"/>
              <a:t>Anrufe (allg. Nummer der Stadt):		17.598	</a:t>
            </a:r>
          </a:p>
          <a:p>
            <a:pPr marL="285750" lvl="0" indent="-285750">
              <a:buFont typeface="Symbol" panose="05050102010706020507" pitchFamily="18" charset="2"/>
              <a:buChar char="-"/>
            </a:pPr>
            <a:r>
              <a:rPr lang="de-DE" sz="1400" dirty="0"/>
              <a:t>Festgestellte Verstöße „ruhender Verkehr“:	975</a:t>
            </a:r>
          </a:p>
          <a:p>
            <a:pPr marL="285750" lvl="0" indent="-285750">
              <a:buFont typeface="Symbol" panose="05050102010706020507" pitchFamily="18" charset="2"/>
              <a:buChar char="-"/>
            </a:pPr>
            <a:r>
              <a:rPr lang="de-DE" sz="1400" dirty="0"/>
              <a:t>Protokollbuch Gemeindekollegium:	2.541 Seiten</a:t>
            </a:r>
          </a:p>
          <a:p>
            <a:pPr marL="285750" lvl="0" indent="-285750">
              <a:buFont typeface="Symbol" panose="05050102010706020507" pitchFamily="18" charset="2"/>
              <a:buChar char="-"/>
            </a:pPr>
            <a:r>
              <a:rPr lang="de-DE" sz="1400" dirty="0"/>
              <a:t>Protokollbuch Stadtrat:		503 Seiten</a:t>
            </a:r>
          </a:p>
          <a:p>
            <a:pPr marL="285750" lvl="0" indent="-285750">
              <a:buFont typeface="Symbol" panose="05050102010706020507" pitchFamily="18" charset="2"/>
              <a:buChar char="-"/>
            </a:pPr>
            <a:r>
              <a:rPr lang="de-DE" sz="1400" dirty="0"/>
              <a:t>Tierhaltegenehmigungen:		213</a:t>
            </a:r>
          </a:p>
          <a:p>
            <a:pPr marL="285750" lvl="0" indent="-285750">
              <a:buFont typeface="Symbol" panose="05050102010706020507" pitchFamily="18" charset="2"/>
              <a:buChar char="-"/>
            </a:pPr>
            <a:r>
              <a:rPr lang="de-DE" sz="1400" dirty="0"/>
              <a:t>Ausleihen </a:t>
            </a:r>
            <a:r>
              <a:rPr lang="de-DE" sz="1400" dirty="0" err="1"/>
              <a:t>Waschbärfallen</a:t>
            </a:r>
            <a:r>
              <a:rPr lang="de-DE" sz="1400" dirty="0"/>
              <a:t>:		24</a:t>
            </a:r>
          </a:p>
          <a:p>
            <a:pPr marL="285750" lvl="0" indent="-285750">
              <a:buFont typeface="Symbol" panose="05050102010706020507" pitchFamily="18" charset="2"/>
              <a:buChar char="-"/>
            </a:pPr>
            <a:r>
              <a:rPr lang="de-DE" sz="1400" dirty="0"/>
              <a:t>Ausgaben von „Eupen erleben“:		5</a:t>
            </a:r>
          </a:p>
          <a:p>
            <a:pPr marL="285750" lvl="0" indent="-285750">
              <a:buFont typeface="Symbol" panose="05050102010706020507" pitchFamily="18" charset="2"/>
              <a:buChar char="-"/>
            </a:pPr>
            <a:r>
              <a:rPr lang="de-DE" sz="1400" dirty="0"/>
              <a:t>Facebook-Posts:			286</a:t>
            </a:r>
          </a:p>
          <a:p>
            <a:pPr marL="285750" lvl="0" indent="-285750">
              <a:buFont typeface="Symbol" panose="05050102010706020507" pitchFamily="18" charset="2"/>
              <a:buChar char="-"/>
            </a:pPr>
            <a:r>
              <a:rPr lang="de-DE" sz="1400" dirty="0"/>
              <a:t>Pressemitteilungen:			104</a:t>
            </a:r>
          </a:p>
          <a:p>
            <a:endParaRPr lang="de-DE" dirty="0"/>
          </a:p>
        </p:txBody>
      </p:sp>
    </p:spTree>
    <p:extLst>
      <p:ext uri="{BB962C8B-B14F-4D97-AF65-F5344CB8AC3E}">
        <p14:creationId xmlns:p14="http://schemas.microsoft.com/office/powerpoint/2010/main" val="3312731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7C5A2-1E6F-37D7-6984-BCF5AA595AF3}"/>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9C21E662-448A-C0C4-ECF7-3ED0EE602ABD}"/>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1EF9C2D2-86CF-8FA3-0C3B-A5ACE31CCD86}"/>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CBFD438-77C7-169D-68DF-5373E37CCA54}"/>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9215A84D-E093-E469-830F-96B2D13F3F86}"/>
              </a:ext>
            </a:extLst>
          </p:cNvPr>
          <p:cNvSpPr txBox="1"/>
          <p:nvPr/>
        </p:nvSpPr>
        <p:spPr>
          <a:xfrm>
            <a:off x="454689" y="1029261"/>
            <a:ext cx="6781800" cy="3600986"/>
          </a:xfrm>
          <a:prstGeom prst="rect">
            <a:avLst/>
          </a:prstGeom>
          <a:noFill/>
        </p:spPr>
        <p:txBody>
          <a:bodyPr wrap="square" rtlCol="0">
            <a:spAutoFit/>
          </a:bodyPr>
          <a:lstStyle/>
          <a:p>
            <a:pPr marL="285750" lvl="0" indent="-285750">
              <a:buFont typeface="Symbol" panose="05050102010706020507" pitchFamily="18" charset="2"/>
              <a:buChar char="-"/>
            </a:pPr>
            <a:r>
              <a:rPr lang="de-DE" sz="1400" dirty="0"/>
              <a:t>Integration: Mitarbeit bei der Median </a:t>
            </a:r>
            <a:r>
              <a:rPr lang="de-DE" sz="1400" dirty="0" err="1"/>
              <a:t>VoG</a:t>
            </a:r>
            <a:r>
              <a:rPr lang="de-DE" sz="1400" dirty="0"/>
              <a:t>, dem Projekt „Hallo Nachbarn“, </a:t>
            </a:r>
            <a:br>
              <a:rPr lang="de-DE" sz="1400" dirty="0"/>
            </a:br>
            <a:r>
              <a:rPr lang="de-DE" sz="1400" dirty="0"/>
              <a:t>der Arbeitsgruppe Nahostkonflikt und Koordination der Interkulturellen </a:t>
            </a:r>
            <a:br>
              <a:rPr lang="de-DE" sz="1400" dirty="0"/>
            </a:br>
            <a:r>
              <a:rPr lang="de-DE" sz="1400" dirty="0"/>
              <a:t>Arbeitsgruppe.</a:t>
            </a:r>
          </a:p>
          <a:p>
            <a:pPr marL="285750" lvl="0" indent="-285750">
              <a:buFont typeface="Symbol" panose="05050102010706020507" pitchFamily="18" charset="2"/>
              <a:buChar char="-"/>
            </a:pPr>
            <a:r>
              <a:rPr lang="de-DE" sz="1400" dirty="0"/>
              <a:t>Alternative Strafmaßnahmen:	5.796 Stunden gemeinnützige Arbeit vermittelt</a:t>
            </a:r>
          </a:p>
          <a:p>
            <a:pPr marL="285750" lvl="0" indent="-285750">
              <a:buFont typeface="Symbol" panose="05050102010706020507" pitchFamily="18" charset="2"/>
              <a:buChar char="-"/>
            </a:pPr>
            <a:r>
              <a:rPr lang="de-DE" sz="1400" dirty="0"/>
              <a:t>Archiv:			431 Anfragen auf Einsichtnahme</a:t>
            </a:r>
          </a:p>
          <a:p>
            <a:pPr marL="285750" lvl="0" indent="-285750">
              <a:buFont typeface="Symbol" panose="05050102010706020507" pitchFamily="18" charset="2"/>
              <a:buChar char="-"/>
            </a:pPr>
            <a:r>
              <a:rPr lang="de-DE" sz="1400" dirty="0"/>
              <a:t>IT:			90 betreute Arbeitsplätze</a:t>
            </a:r>
          </a:p>
          <a:p>
            <a:pPr marL="285750" lvl="0" indent="-285750">
              <a:buFont typeface="Symbol" panose="05050102010706020507" pitchFamily="18" charset="2"/>
              <a:buChar char="-"/>
            </a:pPr>
            <a:r>
              <a:rPr lang="de-DE" sz="1400" dirty="0"/>
              <a:t>Vermietete Immobilien:	145</a:t>
            </a:r>
          </a:p>
          <a:p>
            <a:pPr marL="285750" lvl="0" indent="-285750">
              <a:buFont typeface="Symbol" panose="05050102010706020507" pitchFamily="18" charset="2"/>
              <a:buChar char="-"/>
            </a:pPr>
            <a:r>
              <a:rPr lang="de-DE" sz="1400" dirty="0"/>
              <a:t>Mieteinnahmen:		712.865 €</a:t>
            </a:r>
          </a:p>
          <a:p>
            <a:pPr marL="285750" lvl="0" indent="-285750">
              <a:buFont typeface="Symbol" panose="05050102010706020507" pitchFamily="18" charset="2"/>
              <a:buChar char="-"/>
            </a:pPr>
            <a:r>
              <a:rPr lang="de-DE" sz="1400" dirty="0"/>
              <a:t>Aufforstungen:		über 8.000 nachgepflanzte Bäume</a:t>
            </a:r>
          </a:p>
          <a:p>
            <a:pPr marL="285750" lvl="0" indent="-285750">
              <a:buFont typeface="Symbol" panose="05050102010706020507" pitchFamily="18" charset="2"/>
              <a:buChar char="-"/>
            </a:pPr>
            <a:r>
              <a:rPr lang="de-DE" sz="1400" dirty="0"/>
              <a:t>Leerstehende Gebäude:	75 Neuerfassungen</a:t>
            </a:r>
          </a:p>
          <a:p>
            <a:pPr marL="285750" lvl="0" indent="-285750">
              <a:buFont typeface="Symbol" panose="05050102010706020507" pitchFamily="18" charset="2"/>
              <a:buChar char="-"/>
            </a:pPr>
            <a:r>
              <a:rPr lang="de-DE" sz="1400" dirty="0"/>
              <a:t>Betreute Projekte im Tiefbau:	</a:t>
            </a:r>
            <a:r>
              <a:rPr lang="de-DE" sz="1400" dirty="0" err="1"/>
              <a:t>Scheiblerpark</a:t>
            </a:r>
            <a:endParaRPr lang="de-DE" sz="1400" dirty="0"/>
          </a:p>
          <a:p>
            <a:r>
              <a:rPr lang="de-DE" sz="1400" dirty="0"/>
              <a:t>			Bolzplatz „</a:t>
            </a:r>
            <a:r>
              <a:rPr lang="de-DE" sz="1400" dirty="0" err="1"/>
              <a:t>Red</a:t>
            </a:r>
            <a:r>
              <a:rPr lang="de-DE" sz="1400" dirty="0"/>
              <a:t> Court“</a:t>
            </a:r>
          </a:p>
          <a:p>
            <a:r>
              <a:rPr lang="de-DE" sz="1400" dirty="0"/>
              <a:t>			Erneuerung Infrastruktur Viertel </a:t>
            </a:r>
            <a:r>
              <a:rPr lang="de-DE" sz="1400" dirty="0" err="1"/>
              <a:t>Schilsweg</a:t>
            </a:r>
            <a:endParaRPr lang="de-DE" sz="1400" dirty="0"/>
          </a:p>
          <a:p>
            <a:r>
              <a:rPr lang="de-DE" sz="1400" dirty="0"/>
              <a:t>			Erneuerung mehrerer Brücken</a:t>
            </a:r>
          </a:p>
          <a:p>
            <a:r>
              <a:rPr lang="de-DE" sz="1400" dirty="0"/>
              <a:t>			Erneuerung Infrastruktur Viertel Malmedyer Straße</a:t>
            </a:r>
          </a:p>
          <a:p>
            <a:endParaRPr lang="de-DE" dirty="0"/>
          </a:p>
        </p:txBody>
      </p:sp>
    </p:spTree>
    <p:extLst>
      <p:ext uri="{BB962C8B-B14F-4D97-AF65-F5344CB8AC3E}">
        <p14:creationId xmlns:p14="http://schemas.microsoft.com/office/powerpoint/2010/main" val="2613274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5203A-5EE6-6F4A-2745-49501B09270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A0091FD-B596-0875-E824-02B1B6AAD69B}"/>
              </a:ext>
            </a:extLst>
          </p:cNvPr>
          <p:cNvSpPr txBox="1"/>
          <p:nvPr/>
        </p:nvSpPr>
        <p:spPr>
          <a:xfrm>
            <a:off x="273050" y="609600"/>
            <a:ext cx="6477000" cy="4642296"/>
          </a:xfrm>
          <a:prstGeom prst="rect">
            <a:avLst/>
          </a:prstGeom>
        </p:spPr>
        <p:txBody>
          <a:bodyPr vert="horz" wrap="square" lIns="0" tIns="12700" rIns="0" bIns="0" rtlCol="0">
            <a:spAutoFit/>
          </a:bodyPr>
          <a:lstStyle/>
          <a:p>
            <a:pPr marL="285750" lvl="0" indent="-285750" defTabSz="868363">
              <a:buFont typeface="Symbol" panose="05050102010706020507" pitchFamily="18" charset="2"/>
              <a:buChar char="-"/>
            </a:pPr>
            <a:r>
              <a:rPr lang="de-DE" sz="1400" dirty="0"/>
              <a:t>Betreute Projekte „Mobilität“:	Fuß- und Fahrradwege (Förderprojekt 				PIMACI) </a:t>
            </a:r>
          </a:p>
          <a:p>
            <a:pPr>
              <a:tabLst>
                <a:tab pos="2601913" algn="l"/>
              </a:tabLst>
            </a:pPr>
            <a:r>
              <a:rPr lang="de-DE" sz="1400" dirty="0"/>
              <a:t>	mehrere Radverbindungen (Förderprojekt 	PIWACY)</a:t>
            </a:r>
          </a:p>
          <a:p>
            <a:pPr marL="285750" lvl="0" indent="-285750" defTabSz="868363">
              <a:buFont typeface="Symbol" panose="05050102010706020507" pitchFamily="18" charset="2"/>
              <a:buChar char="-"/>
            </a:pPr>
            <a:r>
              <a:rPr lang="de-DE" sz="1400" dirty="0"/>
              <a:t>Betreute Projekte Hochbau:	Umbau und die Modernisierung Limburger Weg 2</a:t>
            </a:r>
          </a:p>
          <a:p>
            <a:pPr defTabSz="868363"/>
            <a:r>
              <a:rPr lang="de-DE" sz="1400" dirty="0"/>
              <a:t>			Grundsanierung und Energieoptimierung KTC</a:t>
            </a:r>
          </a:p>
          <a:p>
            <a:pPr defTabSz="868363"/>
            <a:r>
              <a:rPr lang="de-DE" sz="1400" dirty="0"/>
              <a:t>			Neubau der Schule Kettenis</a:t>
            </a:r>
          </a:p>
          <a:p>
            <a:pPr>
              <a:tabLst>
                <a:tab pos="2601913" algn="l"/>
              </a:tabLst>
            </a:pPr>
            <a:r>
              <a:rPr lang="de-DE" sz="1400" dirty="0"/>
              <a:t>	Modernisierung und Instandsetzung </a:t>
            </a:r>
            <a:r>
              <a:rPr lang="de-DE" sz="1400" dirty="0" err="1"/>
              <a:t>Hillstraße</a:t>
            </a:r>
            <a:r>
              <a:rPr lang="de-DE" sz="1400" dirty="0"/>
              <a:t> 1-7</a:t>
            </a:r>
          </a:p>
          <a:p>
            <a:pPr marL="285750" lvl="0" indent="-285750" defTabSz="868363">
              <a:buFont typeface="Symbol" panose="05050102010706020507" pitchFamily="18" charset="2"/>
              <a:buChar char="-"/>
            </a:pPr>
            <a:r>
              <a:rPr lang="de-DE" sz="1400" dirty="0"/>
              <a:t>Energiemanagement:	5 PV-Anlagen für städtische Gebäude, tlw. Inkl. </a:t>
            </a:r>
            <a:br>
              <a:rPr lang="de-DE" sz="1400" dirty="0"/>
            </a:br>
            <a:r>
              <a:rPr lang="de-DE" sz="1400" dirty="0"/>
              <a:t>			Ladeinfrastruktur</a:t>
            </a:r>
          </a:p>
          <a:p>
            <a:pPr defTabSz="868363"/>
            <a:r>
              <a:rPr lang="de-DE" sz="1400" dirty="0"/>
              <a:t>			4 zusätzliche öffentliche Ladepunkte</a:t>
            </a:r>
          </a:p>
          <a:p>
            <a:pPr marL="285750" lvl="0" indent="-285750" defTabSz="868363">
              <a:buFont typeface="Symbol" panose="05050102010706020507" pitchFamily="18" charset="2"/>
              <a:buChar char="-"/>
            </a:pPr>
            <a:r>
              <a:rPr lang="de-DE" sz="1400" dirty="0"/>
              <a:t>Betreute Projekte Bauhof:	Unterhalt Wegenetz</a:t>
            </a:r>
          </a:p>
          <a:p>
            <a:pPr defTabSz="868363"/>
            <a:r>
              <a:rPr lang="de-DE" sz="1400" dirty="0"/>
              <a:t>			Unterhalt städtische Immobilien und Anlagen</a:t>
            </a:r>
          </a:p>
          <a:p>
            <a:pPr defTabSz="868363"/>
            <a:r>
              <a:rPr lang="de-DE" sz="1400" dirty="0"/>
              <a:t>			Betrieb der Wertstoffhöfe</a:t>
            </a:r>
          </a:p>
          <a:p>
            <a:pPr defTabSz="868363"/>
            <a:r>
              <a:rPr lang="de-DE" sz="1400" dirty="0"/>
              <a:t>			Verwaltung und Unterhalt Friedhöfe</a:t>
            </a:r>
          </a:p>
          <a:p>
            <a:pPr defTabSz="868363"/>
            <a:r>
              <a:rPr lang="de-DE" sz="1400" dirty="0"/>
              <a:t>			Waldarbeiten, Winterdienst </a:t>
            </a:r>
          </a:p>
          <a:p>
            <a:pPr defTabSz="868363"/>
            <a:r>
              <a:rPr lang="de-DE" sz="1400" dirty="0"/>
              <a:t>			Instandsetzung Außenbereich </a:t>
            </a:r>
            <a:r>
              <a:rPr lang="de-DE" sz="1400" dirty="0" err="1"/>
              <a:t>Wetzlarbad</a:t>
            </a:r>
            <a:endParaRPr lang="de-DE" sz="1400" dirty="0"/>
          </a:p>
          <a:p>
            <a:pPr defTabSz="868363"/>
            <a:r>
              <a:rPr lang="de-DE" sz="1400" dirty="0"/>
              <a:t>			Instandsetzung City-Parkplatz</a:t>
            </a:r>
          </a:p>
          <a:p>
            <a:pPr defTabSz="868363"/>
            <a:r>
              <a:rPr lang="de-DE" sz="1400" dirty="0"/>
              <a:t>			Instandsetzung </a:t>
            </a:r>
            <a:r>
              <a:rPr lang="de-DE" sz="1400" dirty="0" err="1"/>
              <a:t>Gosperstraße</a:t>
            </a:r>
            <a:endParaRPr lang="de-DE" sz="1400" dirty="0"/>
          </a:p>
          <a:p>
            <a:pPr defTabSz="868363"/>
            <a:r>
              <a:rPr lang="de-DE" sz="1400" dirty="0"/>
              <a:t>			Restaurierung Friedhofsmauer</a:t>
            </a:r>
          </a:p>
          <a:p>
            <a:pPr marL="342900" indent="-342900" defTabSz="358775">
              <a:spcBef>
                <a:spcPts val="100"/>
              </a:spcBef>
              <a:buAutoNum type="arabicPeriod" startAt="2"/>
            </a:pPr>
            <a:endParaRPr lang="de-DE" sz="2000" b="1" dirty="0"/>
          </a:p>
        </p:txBody>
      </p:sp>
      <p:grpSp>
        <p:nvGrpSpPr>
          <p:cNvPr id="5" name="object 5">
            <a:extLst>
              <a:ext uri="{FF2B5EF4-FFF2-40B4-BE49-F238E27FC236}">
                <a16:creationId xmlns:a16="http://schemas.microsoft.com/office/drawing/2014/main" id="{C933D1E2-65EA-027E-0807-A1A3C2F772F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EE18133F-7BB8-55FD-1EEE-9B1F73FCD85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8E7B1E5-B063-FA6D-55FF-9099A2DC9384}"/>
                </a:ext>
              </a:extLst>
            </p:cNvPr>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3626865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077AF-3652-FC71-25D9-DD3493D9357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9BDD2B9-F0C1-2280-FDE4-83B80995BE10}"/>
              </a:ext>
            </a:extLst>
          </p:cNvPr>
          <p:cNvSpPr txBox="1"/>
          <p:nvPr/>
        </p:nvSpPr>
        <p:spPr>
          <a:xfrm>
            <a:off x="418445" y="838200"/>
            <a:ext cx="6000982" cy="3349635"/>
          </a:xfrm>
          <a:prstGeom prst="rect">
            <a:avLst/>
          </a:prstGeom>
        </p:spPr>
        <p:txBody>
          <a:bodyPr vert="horz" wrap="square" lIns="0" tIns="12700" rIns="0" bIns="0" rtlCol="0">
            <a:spAutoFit/>
          </a:bodyPr>
          <a:lstStyle/>
          <a:p>
            <a:pPr marL="285750" lvl="0" indent="-285750" defTabSz="1031875">
              <a:buFont typeface="Symbol" panose="05050102010706020507" pitchFamily="18" charset="2"/>
              <a:buChar char="-"/>
            </a:pPr>
            <a:r>
              <a:rPr lang="de-DE" sz="1400" dirty="0"/>
              <a:t>Städtische Mitarbeitende:		258</a:t>
            </a:r>
          </a:p>
          <a:p>
            <a:pPr marL="285750" lvl="0" indent="-285750" defTabSz="1031875">
              <a:buFont typeface="Symbol" panose="05050102010706020507" pitchFamily="18" charset="2"/>
              <a:buChar char="-"/>
            </a:pPr>
            <a:r>
              <a:rPr lang="de-DE" sz="1400" dirty="0"/>
              <a:t>Städtische Schulen zum 30.9.2024:		779 Primarschüler</a:t>
            </a:r>
          </a:p>
          <a:p>
            <a:pPr defTabSz="1031875"/>
            <a:r>
              <a:rPr lang="de-DE" sz="1400" dirty="0"/>
              <a:t>				437 Kindergartenkinder</a:t>
            </a:r>
          </a:p>
          <a:p>
            <a:pPr marL="285750" lvl="0" indent="-285750" defTabSz="1031875">
              <a:buFont typeface="Symbol" panose="05050102010706020507" pitchFamily="18" charset="2"/>
              <a:buChar char="-"/>
            </a:pPr>
            <a:r>
              <a:rPr lang="de-DE" sz="1400" dirty="0"/>
              <a:t>Städtebaugenehmigungen:		123</a:t>
            </a:r>
          </a:p>
          <a:p>
            <a:pPr marL="285750" lvl="0" indent="-285750" defTabSz="1031875">
              <a:buFont typeface="Symbol" panose="05050102010706020507" pitchFamily="18" charset="2"/>
              <a:buChar char="-"/>
            </a:pPr>
            <a:r>
              <a:rPr lang="de-DE" sz="1400" dirty="0"/>
              <a:t>Bauvoranfragen:			224</a:t>
            </a:r>
          </a:p>
          <a:p>
            <a:pPr marL="285750" lvl="0" indent="-285750" defTabSz="1031875">
              <a:buFont typeface="Symbol" panose="05050102010706020507" pitchFamily="18" charset="2"/>
              <a:buChar char="-"/>
            </a:pPr>
            <a:r>
              <a:rPr lang="de-DE" sz="1400" dirty="0"/>
              <a:t>Umweltgenehmigungen:		17</a:t>
            </a:r>
          </a:p>
          <a:p>
            <a:pPr marL="285750" lvl="0" indent="-285750" defTabSz="919163">
              <a:buFont typeface="Symbol" panose="05050102010706020507" pitchFamily="18" charset="2"/>
              <a:buChar char="-"/>
              <a:tabLst>
                <a:tab pos="4129088" algn="l"/>
              </a:tabLst>
            </a:pPr>
            <a:r>
              <a:rPr lang="de-DE" sz="1400" dirty="0"/>
              <a:t>Anträge auf Rückschnitt -Fällung Bäume/Hecken:	78</a:t>
            </a:r>
          </a:p>
          <a:p>
            <a:pPr marL="285750" lvl="0" indent="-285750" defTabSz="809625">
              <a:buFont typeface="Symbol" panose="05050102010706020507" pitchFamily="18" charset="2"/>
              <a:buChar char="-"/>
            </a:pPr>
            <a:r>
              <a:rPr lang="de-DE" sz="1400" dirty="0"/>
              <a:t>Projekte Umwelt:	Friedhof: klimaresistente Begrünung</a:t>
            </a:r>
          </a:p>
          <a:p>
            <a:pPr defTabSz="809625"/>
            <a:r>
              <a:rPr lang="de-DE" sz="1400" dirty="0"/>
              <a:t>		Friedhof: Mülltrennung</a:t>
            </a:r>
          </a:p>
          <a:p>
            <a:pPr defTabSz="809625"/>
            <a:r>
              <a:rPr lang="de-DE" sz="1400" dirty="0"/>
              <a:t>		Modellprojekt Sandbeete</a:t>
            </a:r>
          </a:p>
          <a:p>
            <a:pPr defTabSz="809625"/>
            <a:r>
              <a:rPr lang="de-DE" sz="1400" dirty="0"/>
              <a:t>		Natur- &amp; artenreiche Bepflanzung am Stadthaus</a:t>
            </a:r>
          </a:p>
          <a:p>
            <a:pPr marL="285750" lvl="0" indent="-285750" defTabSz="1031875">
              <a:buFont typeface="Symbol" panose="05050102010706020507" pitchFamily="18" charset="2"/>
              <a:buChar char="-"/>
            </a:pPr>
            <a:r>
              <a:rPr lang="de-DE" sz="1400" dirty="0"/>
              <a:t>Haushaltsmüll (Restmüll):		112 Kilo/ Einwohner </a:t>
            </a:r>
          </a:p>
          <a:p>
            <a:pPr marL="285750" lvl="0" indent="-285750" defTabSz="1031875">
              <a:buFont typeface="Symbol" panose="05050102010706020507" pitchFamily="18" charset="2"/>
              <a:buChar char="-"/>
            </a:pPr>
            <a:r>
              <a:rPr lang="de-DE" sz="1400" dirty="0"/>
              <a:t>Haushaltsmüll im Vergleich zu 2023:		- 111 Tonnen</a:t>
            </a:r>
          </a:p>
          <a:p>
            <a:pPr marL="285750" lvl="0" indent="-285750" defTabSz="1031875">
              <a:buFont typeface="Symbol" panose="05050102010706020507" pitchFamily="18" charset="2"/>
              <a:buChar char="-"/>
            </a:pPr>
            <a:r>
              <a:rPr lang="de-DE" sz="1400" dirty="0"/>
              <a:t>Wiederverwertungsrate im Vergleich zu 2023:	+ 1,3 %</a:t>
            </a:r>
          </a:p>
          <a:p>
            <a:pPr marL="342900" indent="-342900" defTabSz="358775">
              <a:spcBef>
                <a:spcPts val="100"/>
              </a:spcBef>
              <a:buAutoNum type="arabicPeriod" startAt="2"/>
            </a:pPr>
            <a:endParaRPr lang="de-DE" sz="2000" b="1" dirty="0"/>
          </a:p>
        </p:txBody>
      </p:sp>
      <p:grpSp>
        <p:nvGrpSpPr>
          <p:cNvPr id="5" name="object 5">
            <a:extLst>
              <a:ext uri="{FF2B5EF4-FFF2-40B4-BE49-F238E27FC236}">
                <a16:creationId xmlns:a16="http://schemas.microsoft.com/office/drawing/2014/main" id="{4880102F-A6BF-385D-3586-EA4F7352E95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2F7F857A-6CA8-8E9E-E6AB-9F384007FBB6}"/>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4B6CD6D-80B2-2A46-4A01-A907813402BB}"/>
                </a:ext>
              </a:extLst>
            </p:cNvPr>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773503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BEBA6-8B37-EB8E-4E57-8D1FDC0EB9D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742DE1C-3F03-2FB9-942B-20D515477EFD}"/>
              </a:ext>
            </a:extLst>
          </p:cNvPr>
          <p:cNvSpPr txBox="1"/>
          <p:nvPr/>
        </p:nvSpPr>
        <p:spPr>
          <a:xfrm>
            <a:off x="515309" y="1219200"/>
            <a:ext cx="6248400" cy="2056973"/>
          </a:xfrm>
          <a:prstGeom prst="rect">
            <a:avLst/>
          </a:prstGeom>
        </p:spPr>
        <p:txBody>
          <a:bodyPr vert="horz" wrap="square" lIns="0" tIns="12700" rIns="0" bIns="0" rtlCol="0">
            <a:spAutoFit/>
          </a:bodyPr>
          <a:lstStyle/>
          <a:p>
            <a:pPr marL="285750" lvl="0" indent="-285750">
              <a:buFont typeface="Symbol" panose="05050102010706020507" pitchFamily="18" charset="2"/>
              <a:buChar char="-"/>
            </a:pPr>
            <a:r>
              <a:rPr lang="de-DE" sz="1400" dirty="0"/>
              <a:t>Einnahmen der Stadt:		65,5 Millionen Euro</a:t>
            </a:r>
          </a:p>
          <a:p>
            <a:pPr marL="285750" lvl="0" indent="-285750">
              <a:buFont typeface="Symbol" panose="05050102010706020507" pitchFamily="18" charset="2"/>
              <a:buChar char="-"/>
            </a:pPr>
            <a:r>
              <a:rPr lang="de-DE" sz="1400" dirty="0"/>
              <a:t>Ausgaben der Stadt:			44,5 Millionen Euro</a:t>
            </a:r>
          </a:p>
          <a:p>
            <a:pPr marL="285750" lvl="0" indent="-285750">
              <a:buFont typeface="Symbol" panose="05050102010706020507" pitchFamily="18" charset="2"/>
              <a:buChar char="-"/>
            </a:pPr>
            <a:r>
              <a:rPr lang="de-DE" sz="1400" dirty="0"/>
              <a:t>Anzahl Bestellscheine:		über 1.200</a:t>
            </a:r>
          </a:p>
          <a:p>
            <a:pPr marL="285750" lvl="0" indent="-285750">
              <a:buFont typeface="Symbol" panose="05050102010706020507" pitchFamily="18" charset="2"/>
              <a:buChar char="-"/>
            </a:pPr>
            <a:r>
              <a:rPr lang="de-DE" sz="1400" dirty="0"/>
              <a:t>Gefahrenverhütung:			192 überprüfte Spielgeräte</a:t>
            </a:r>
          </a:p>
          <a:p>
            <a:pPr marL="285750" lvl="0" indent="-285750">
              <a:buFont typeface="Symbol" panose="05050102010706020507" pitchFamily="18" charset="2"/>
              <a:buChar char="-"/>
            </a:pPr>
            <a:r>
              <a:rPr lang="de-DE" sz="1400" dirty="0"/>
              <a:t>Einführung einer Schulungsplattform gegen Cyber-Angriffe für das Personal </a:t>
            </a:r>
          </a:p>
          <a:p>
            <a:pPr marL="285750" lvl="0" indent="-285750">
              <a:buFont typeface="Symbol" panose="05050102010706020507" pitchFamily="18" charset="2"/>
              <a:buChar char="-"/>
            </a:pPr>
            <a:r>
              <a:rPr lang="de-DE" sz="1400" dirty="0"/>
              <a:t>Teilnahme Sensibilisierung Datenschutz:	15 Personen</a:t>
            </a:r>
          </a:p>
          <a:p>
            <a:pPr marL="285750" lvl="0" indent="-285750">
              <a:buFont typeface="Symbol" panose="05050102010706020507" pitchFamily="18" charset="2"/>
              <a:buChar char="-"/>
            </a:pPr>
            <a:r>
              <a:rPr lang="de-DE" sz="1400" dirty="0"/>
              <a:t>Bearbeitung Ordnungswidrigkeiten:	172 Akten</a:t>
            </a:r>
          </a:p>
          <a:p>
            <a:pPr marL="285750" lvl="0" indent="-285750">
              <a:buFont typeface="Symbol" panose="05050102010706020507" pitchFamily="18" charset="2"/>
              <a:buChar char="-"/>
            </a:pPr>
            <a:r>
              <a:rPr lang="de-DE" sz="1400" dirty="0"/>
              <a:t>Verhängte Bußgelder:		87</a:t>
            </a:r>
          </a:p>
          <a:p>
            <a:pPr defTabSz="358775">
              <a:spcBef>
                <a:spcPts val="100"/>
              </a:spcBef>
            </a:pPr>
            <a:endParaRPr lang="de-DE" sz="2000" b="1" dirty="0"/>
          </a:p>
        </p:txBody>
      </p:sp>
      <p:grpSp>
        <p:nvGrpSpPr>
          <p:cNvPr id="5" name="object 5">
            <a:extLst>
              <a:ext uri="{FF2B5EF4-FFF2-40B4-BE49-F238E27FC236}">
                <a16:creationId xmlns:a16="http://schemas.microsoft.com/office/drawing/2014/main" id="{58730C13-F53C-E2CB-FE35-C198D25A638D}"/>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D7A3D6F6-22C3-07D1-0A25-1BAA92871B39}"/>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6DD994FD-2F75-5895-BD24-C16FFC1158E9}"/>
                </a:ext>
              </a:extLst>
            </p:cNvPr>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114805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53BEE-81D8-69BA-91BA-4DF76381F9A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C395AE2-B071-D185-0976-DE6C92D4E0DE}"/>
              </a:ext>
            </a:extLst>
          </p:cNvPr>
          <p:cNvSpPr txBox="1"/>
          <p:nvPr/>
        </p:nvSpPr>
        <p:spPr>
          <a:xfrm>
            <a:off x="444268" y="716971"/>
            <a:ext cx="6000982" cy="597599"/>
          </a:xfrm>
          <a:prstGeom prst="rect">
            <a:avLst/>
          </a:prstGeom>
        </p:spPr>
        <p:txBody>
          <a:bodyPr vert="horz" wrap="square" lIns="0" tIns="12700" rIns="0" bIns="0" rtlCol="0">
            <a:spAutoFit/>
          </a:bodyPr>
          <a:lstStyle/>
          <a:p>
            <a:pPr defTabSz="358775">
              <a:spcBef>
                <a:spcPts val="100"/>
              </a:spcBef>
            </a:pPr>
            <a:r>
              <a:rPr lang="de-DE" sz="2000" b="1" dirty="0"/>
              <a:t>3.	</a:t>
            </a:r>
            <a:r>
              <a:rPr lang="de-DE" b="1" dirty="0"/>
              <a:t>Polizeizone Weser-Göhl: Festlegung der kommunalen 	Dotation 2026</a:t>
            </a:r>
            <a:endParaRPr lang="de-DE" sz="2000" b="1" dirty="0"/>
          </a:p>
        </p:txBody>
      </p:sp>
      <p:grpSp>
        <p:nvGrpSpPr>
          <p:cNvPr id="5" name="object 5">
            <a:extLst>
              <a:ext uri="{FF2B5EF4-FFF2-40B4-BE49-F238E27FC236}">
                <a16:creationId xmlns:a16="http://schemas.microsoft.com/office/drawing/2014/main" id="{F5CC0A0A-BA0A-CCE2-A5F1-A7341B66C0FA}"/>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748799A5-957C-3833-9EF9-99337EA5497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7F812CD-FA22-1F5B-D3BC-1092FB90F2A1}"/>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259735FE-EA10-5457-0E42-0E737C39F9FC}"/>
              </a:ext>
            </a:extLst>
          </p:cNvPr>
          <p:cNvSpPr txBox="1"/>
          <p:nvPr/>
        </p:nvSpPr>
        <p:spPr>
          <a:xfrm>
            <a:off x="577850" y="1676400"/>
            <a:ext cx="6000982" cy="646331"/>
          </a:xfrm>
          <a:prstGeom prst="rect">
            <a:avLst/>
          </a:prstGeom>
          <a:noFill/>
        </p:spPr>
        <p:txBody>
          <a:bodyPr wrap="square" rtlCol="0">
            <a:spAutoFit/>
          </a:bodyPr>
          <a:lstStyle/>
          <a:p>
            <a:r>
              <a:rPr lang="de-DE" dirty="0"/>
              <a:t>Festlegung der kommunalen Dotation für das Haushaltsjahr 2026 in Höhe von 2.488.652 €.</a:t>
            </a:r>
          </a:p>
        </p:txBody>
      </p:sp>
    </p:spTree>
    <p:extLst>
      <p:ext uri="{BB962C8B-B14F-4D97-AF65-F5344CB8AC3E}">
        <p14:creationId xmlns:p14="http://schemas.microsoft.com/office/powerpoint/2010/main" val="828790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C752-A30D-6E88-1BE9-FA45247DE36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FC85015-6105-D139-C26D-BCF930F84A65}"/>
              </a:ext>
            </a:extLst>
          </p:cNvPr>
          <p:cNvSpPr txBox="1"/>
          <p:nvPr/>
        </p:nvSpPr>
        <p:spPr>
          <a:xfrm>
            <a:off x="444268" y="716971"/>
            <a:ext cx="6000982" cy="597599"/>
          </a:xfrm>
          <a:prstGeom prst="rect">
            <a:avLst/>
          </a:prstGeom>
        </p:spPr>
        <p:txBody>
          <a:bodyPr vert="horz" wrap="square" lIns="0" tIns="12700" rIns="0" bIns="0" rtlCol="0">
            <a:spAutoFit/>
          </a:bodyPr>
          <a:lstStyle/>
          <a:p>
            <a:pPr defTabSz="358775">
              <a:spcBef>
                <a:spcPts val="100"/>
              </a:spcBef>
            </a:pPr>
            <a:r>
              <a:rPr lang="de-DE" sz="2000" b="1" dirty="0"/>
              <a:t>4.	</a:t>
            </a:r>
            <a:r>
              <a:rPr lang="de-DE" b="1" dirty="0"/>
              <a:t>Hilfeleistungszone DG: Festlegung der kommunalen 	Dotation 2026</a:t>
            </a:r>
            <a:endParaRPr lang="de-DE" sz="2000" b="1" dirty="0"/>
          </a:p>
        </p:txBody>
      </p:sp>
      <p:grpSp>
        <p:nvGrpSpPr>
          <p:cNvPr id="5" name="object 5">
            <a:extLst>
              <a:ext uri="{FF2B5EF4-FFF2-40B4-BE49-F238E27FC236}">
                <a16:creationId xmlns:a16="http://schemas.microsoft.com/office/drawing/2014/main" id="{9B94B3B8-5B9A-03A9-6D10-314D5D2F2CB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56C9C131-107C-2AD4-35D1-19D2A901D9C7}"/>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FBDF3A9-F2B8-32D2-BABC-096E060ACEBA}"/>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BE279072-4F86-8F54-E91E-4216408DB824}"/>
              </a:ext>
            </a:extLst>
          </p:cNvPr>
          <p:cNvSpPr txBox="1"/>
          <p:nvPr/>
        </p:nvSpPr>
        <p:spPr>
          <a:xfrm>
            <a:off x="503647" y="1676400"/>
            <a:ext cx="6305782" cy="646331"/>
          </a:xfrm>
          <a:prstGeom prst="rect">
            <a:avLst/>
          </a:prstGeom>
          <a:noFill/>
        </p:spPr>
        <p:txBody>
          <a:bodyPr wrap="square" rtlCol="0">
            <a:spAutoFit/>
          </a:bodyPr>
          <a:lstStyle/>
          <a:p>
            <a:r>
              <a:rPr lang="de-DE" dirty="0"/>
              <a:t>Festlegung der kommunalen Dotation für das Haushaltsjahr 2026 in Höhe von 1.125.845,72 €.</a:t>
            </a:r>
          </a:p>
        </p:txBody>
      </p:sp>
    </p:spTree>
    <p:extLst>
      <p:ext uri="{BB962C8B-B14F-4D97-AF65-F5344CB8AC3E}">
        <p14:creationId xmlns:p14="http://schemas.microsoft.com/office/powerpoint/2010/main" val="256625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C8D1A-8785-AD6D-8A6C-C8C2BAC797D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D5F7874-7E13-CA58-B4CF-47CDCBD3C189}"/>
              </a:ext>
            </a:extLst>
          </p:cNvPr>
          <p:cNvSpPr txBox="1"/>
          <p:nvPr/>
        </p:nvSpPr>
        <p:spPr>
          <a:xfrm>
            <a:off x="444268" y="675329"/>
            <a:ext cx="6000982" cy="320601"/>
          </a:xfrm>
          <a:prstGeom prst="rect">
            <a:avLst/>
          </a:prstGeom>
        </p:spPr>
        <p:txBody>
          <a:bodyPr vert="horz" wrap="square" lIns="0" tIns="12700" rIns="0" bIns="0" rtlCol="0">
            <a:spAutoFit/>
          </a:bodyPr>
          <a:lstStyle/>
          <a:p>
            <a:pPr defTabSz="358775">
              <a:spcBef>
                <a:spcPts val="100"/>
              </a:spcBef>
            </a:pPr>
            <a:r>
              <a:rPr lang="de-DE" sz="2000" b="1" dirty="0"/>
              <a:t>5.	</a:t>
            </a:r>
            <a:r>
              <a:rPr lang="de-DE" b="1" dirty="0"/>
              <a:t>Bewilligung von Subsidien: </a:t>
            </a:r>
            <a:r>
              <a:rPr lang="de-DE" b="1" dirty="0" err="1"/>
              <a:t>Subsidienliste</a:t>
            </a:r>
            <a:r>
              <a:rPr lang="de-DE" b="1" dirty="0"/>
              <a:t> 2026</a:t>
            </a:r>
            <a:endParaRPr lang="de-DE" sz="2000" b="1" dirty="0"/>
          </a:p>
        </p:txBody>
      </p:sp>
      <p:grpSp>
        <p:nvGrpSpPr>
          <p:cNvPr id="5" name="object 5">
            <a:extLst>
              <a:ext uri="{FF2B5EF4-FFF2-40B4-BE49-F238E27FC236}">
                <a16:creationId xmlns:a16="http://schemas.microsoft.com/office/drawing/2014/main" id="{48033975-75A0-935A-5C22-7F99CA3848C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B8DC452-E877-ACC4-104E-381CE8665D5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0294BD3-C410-78A2-1126-890A19E53659}"/>
                </a:ext>
              </a:extLst>
            </p:cNvPr>
            <p:cNvPicPr/>
            <p:nvPr/>
          </p:nvPicPr>
          <p:blipFill>
            <a:blip r:embed="rId3" cstate="print"/>
            <a:stretch>
              <a:fillRect/>
            </a:stretch>
          </p:blipFill>
          <p:spPr>
            <a:xfrm>
              <a:off x="6016850" y="2"/>
              <a:ext cx="1543151" cy="1379753"/>
            </a:xfrm>
            <a:prstGeom prst="rect">
              <a:avLst/>
            </a:prstGeom>
          </p:spPr>
        </p:pic>
      </p:grpSp>
      <p:sp>
        <p:nvSpPr>
          <p:cNvPr id="2" name="Textfeld 1">
            <a:extLst>
              <a:ext uri="{FF2B5EF4-FFF2-40B4-BE49-F238E27FC236}">
                <a16:creationId xmlns:a16="http://schemas.microsoft.com/office/drawing/2014/main" id="{71D809B2-BD81-6544-D043-09B48C790888}"/>
              </a:ext>
            </a:extLst>
          </p:cNvPr>
          <p:cNvSpPr txBox="1"/>
          <p:nvPr/>
        </p:nvSpPr>
        <p:spPr>
          <a:xfrm>
            <a:off x="577850" y="1524000"/>
            <a:ext cx="6096000" cy="646331"/>
          </a:xfrm>
          <a:prstGeom prst="rect">
            <a:avLst/>
          </a:prstGeom>
          <a:noFill/>
        </p:spPr>
        <p:txBody>
          <a:bodyPr wrap="square" rtlCol="0">
            <a:spAutoFit/>
          </a:bodyPr>
          <a:lstStyle/>
          <a:p>
            <a:r>
              <a:rPr lang="de-DE" dirty="0"/>
              <a:t>Bewilligung der in der </a:t>
            </a:r>
            <a:r>
              <a:rPr lang="de-DE" dirty="0" err="1"/>
              <a:t>Subsidienliste</a:t>
            </a:r>
            <a:r>
              <a:rPr lang="de-DE" dirty="0"/>
              <a:t> aufgeführten Beträge mit einem Gesamtvolumen von 1.596.587 </a:t>
            </a:r>
          </a:p>
        </p:txBody>
      </p:sp>
    </p:spTree>
    <p:extLst>
      <p:ext uri="{BB962C8B-B14F-4D97-AF65-F5344CB8AC3E}">
        <p14:creationId xmlns:p14="http://schemas.microsoft.com/office/powerpoint/2010/main" val="22121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8D0AA-FA7C-F923-7245-304DF8AD9369}"/>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1FCCBCC2-7E52-3F02-6982-3E583678F51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1927F130-55FC-F408-2953-B75DD8D3BD43}"/>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1A2C9AE-F1D7-E227-F98D-128D69654B6E}"/>
                </a:ext>
              </a:extLst>
            </p:cNvPr>
            <p:cNvPicPr/>
            <p:nvPr/>
          </p:nvPicPr>
          <p:blipFill>
            <a:blip r:embed="rId3" cstate="print"/>
            <a:stretch>
              <a:fillRect/>
            </a:stretch>
          </p:blipFill>
          <p:spPr>
            <a:xfrm>
              <a:off x="6016850" y="2"/>
              <a:ext cx="1543151" cy="1379753"/>
            </a:xfrm>
            <a:prstGeom prst="rect">
              <a:avLst/>
            </a:prstGeom>
          </p:spPr>
        </p:pic>
      </p:grpSp>
      <p:graphicFrame>
        <p:nvGraphicFramePr>
          <p:cNvPr id="2" name="Tabelle 1">
            <a:extLst>
              <a:ext uri="{FF2B5EF4-FFF2-40B4-BE49-F238E27FC236}">
                <a16:creationId xmlns:a16="http://schemas.microsoft.com/office/drawing/2014/main" id="{DFDCAC2E-66FD-A4D1-2631-A68155436592}"/>
              </a:ext>
            </a:extLst>
          </p:cNvPr>
          <p:cNvGraphicFramePr>
            <a:graphicFrameLocks noGrp="1"/>
          </p:cNvGraphicFramePr>
          <p:nvPr>
            <p:extLst>
              <p:ext uri="{D42A27DB-BD31-4B8C-83A1-F6EECF244321}">
                <p14:modId xmlns:p14="http://schemas.microsoft.com/office/powerpoint/2010/main" val="3784286519"/>
              </p:ext>
            </p:extLst>
          </p:nvPr>
        </p:nvGraphicFramePr>
        <p:xfrm>
          <a:off x="800452" y="1601392"/>
          <a:ext cx="5486400" cy="2916948"/>
        </p:xfrm>
        <a:graphic>
          <a:graphicData uri="http://schemas.openxmlformats.org/drawingml/2006/table">
            <a:tbl>
              <a:tblPr firstRow="1" firstCol="1" bandRow="1">
                <a:tableStyleId>{5C22544A-7EE6-4342-B048-85BDC9FD1C3A}</a:tableStyleId>
              </a:tblPr>
              <a:tblGrid>
                <a:gridCol w="3604973">
                  <a:extLst>
                    <a:ext uri="{9D8B030D-6E8A-4147-A177-3AD203B41FA5}">
                      <a16:colId xmlns:a16="http://schemas.microsoft.com/office/drawing/2014/main" val="153056066"/>
                    </a:ext>
                  </a:extLst>
                </a:gridCol>
                <a:gridCol w="776253">
                  <a:extLst>
                    <a:ext uri="{9D8B030D-6E8A-4147-A177-3AD203B41FA5}">
                      <a16:colId xmlns:a16="http://schemas.microsoft.com/office/drawing/2014/main" val="4227087203"/>
                    </a:ext>
                  </a:extLst>
                </a:gridCol>
                <a:gridCol w="1105174">
                  <a:extLst>
                    <a:ext uri="{9D8B030D-6E8A-4147-A177-3AD203B41FA5}">
                      <a16:colId xmlns:a16="http://schemas.microsoft.com/office/drawing/2014/main" val="1212512607"/>
                    </a:ext>
                  </a:extLst>
                </a:gridCol>
              </a:tblGrid>
              <a:tr h="367287">
                <a:tc>
                  <a:txBody>
                    <a:bodyPr/>
                    <a:lstStyle/>
                    <a:p>
                      <a:pPr>
                        <a:buNone/>
                      </a:pPr>
                      <a:endParaRPr lang="de-DE" sz="1100">
                        <a:effectLst/>
                        <a:latin typeface="Calibri" panose="020F0502020204030204" pitchFamily="34" charset="0"/>
                        <a:cs typeface="Calibri" panose="020F0502020204030204" pitchFamily="34" charset="0"/>
                      </a:endParaRPr>
                    </a:p>
                  </a:txBody>
                  <a:tcPr marL="9525" marR="50800" marT="12700" marB="12700" anchor="ctr"/>
                </a:tc>
                <a:tc gridSpan="2">
                  <a:txBody>
                    <a:bodyPr/>
                    <a:lstStyle/>
                    <a:p>
                      <a:pPr algn="ctr">
                        <a:lnSpc>
                          <a:spcPct val="107000"/>
                        </a:lnSpc>
                        <a:spcAft>
                          <a:spcPts val="800"/>
                        </a:spcAft>
                        <a:buNone/>
                      </a:pPr>
                      <a:r>
                        <a:rPr lang="de-DE" sz="1200">
                          <a:effectLst/>
                        </a:rPr>
                        <a:t>Ursprungshaushalt</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hMerge="1">
                  <a:txBody>
                    <a:bodyPr/>
                    <a:lstStyle/>
                    <a:p>
                      <a:endParaRPr lang="de-DE"/>
                    </a:p>
                  </a:txBody>
                  <a:tcPr/>
                </a:tc>
                <a:extLst>
                  <a:ext uri="{0D108BD9-81ED-4DB2-BD59-A6C34878D82A}">
                    <a16:rowId xmlns:a16="http://schemas.microsoft.com/office/drawing/2014/main" val="862622015"/>
                  </a:ext>
                </a:extLst>
              </a:tr>
              <a:tr h="367287">
                <a:tc>
                  <a:txBody>
                    <a:bodyPr/>
                    <a:lstStyle/>
                    <a:p>
                      <a:pPr>
                        <a:lnSpc>
                          <a:spcPct val="107000"/>
                        </a:lnSpc>
                        <a:spcAft>
                          <a:spcPts val="800"/>
                        </a:spcAft>
                        <a:buNone/>
                      </a:pPr>
                      <a:r>
                        <a:rPr lang="de-DE" sz="1200" b="0" dirty="0">
                          <a:effectLst/>
                        </a:rPr>
                        <a:t>Einnahmen</a:t>
                      </a:r>
                      <a:endParaRPr lang="de-DE" sz="1100" b="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 </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dirty="0">
                          <a:effectLst/>
                        </a:rPr>
                        <a:t>48.854.000</a:t>
                      </a:r>
                      <a:endParaRPr lang="de-DE" sz="110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3388490868"/>
                  </a:ext>
                </a:extLst>
              </a:tr>
              <a:tr h="367287">
                <a:tc>
                  <a:txBody>
                    <a:bodyPr/>
                    <a:lstStyle/>
                    <a:p>
                      <a:pPr>
                        <a:lnSpc>
                          <a:spcPct val="107000"/>
                        </a:lnSpc>
                        <a:spcAft>
                          <a:spcPts val="800"/>
                        </a:spcAft>
                        <a:buNone/>
                      </a:pPr>
                      <a:r>
                        <a:rPr lang="de-DE" sz="1200" b="0" dirty="0">
                          <a:effectLst/>
                        </a:rPr>
                        <a:t> </a:t>
                      </a:r>
                      <a:endParaRPr lang="de-DE" sz="1100" b="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ctr">
                        <a:lnSpc>
                          <a:spcPct val="107000"/>
                        </a:lnSpc>
                        <a:spcAft>
                          <a:spcPts val="800"/>
                        </a:spcAft>
                        <a:buNone/>
                      </a:pPr>
                      <a:r>
                        <a:rPr lang="de-DE" sz="1200" b="1" dirty="0">
                          <a:effectLst/>
                        </a:rPr>
                        <a:t>VE</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ctr">
                        <a:lnSpc>
                          <a:spcPct val="107000"/>
                        </a:lnSpc>
                        <a:spcAft>
                          <a:spcPts val="800"/>
                        </a:spcAft>
                        <a:buNone/>
                      </a:pPr>
                      <a:r>
                        <a:rPr lang="de-DE" sz="1200" b="1" dirty="0">
                          <a:effectLst/>
                        </a:rPr>
                        <a:t>AE</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524897314"/>
                  </a:ext>
                </a:extLst>
              </a:tr>
              <a:tr h="345939">
                <a:tc>
                  <a:txBody>
                    <a:bodyPr/>
                    <a:lstStyle/>
                    <a:p>
                      <a:pPr>
                        <a:lnSpc>
                          <a:spcPct val="107000"/>
                        </a:lnSpc>
                        <a:spcAft>
                          <a:spcPts val="800"/>
                        </a:spcAft>
                        <a:buNone/>
                      </a:pPr>
                      <a:r>
                        <a:rPr lang="de-DE" sz="1200" b="0" dirty="0">
                          <a:effectLst/>
                        </a:rPr>
                        <a:t>Ausgaben</a:t>
                      </a:r>
                      <a:endParaRPr lang="de-DE" sz="1100" b="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53.057.000</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57.812.000</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567390973"/>
                  </a:ext>
                </a:extLst>
              </a:tr>
              <a:tr h="367287">
                <a:tc>
                  <a:txBody>
                    <a:bodyPr/>
                    <a:lstStyle/>
                    <a:p>
                      <a:pPr>
                        <a:lnSpc>
                          <a:spcPct val="107000"/>
                        </a:lnSpc>
                        <a:spcAft>
                          <a:spcPts val="800"/>
                        </a:spcAft>
                        <a:buNone/>
                      </a:pPr>
                      <a:r>
                        <a:rPr lang="de-DE" sz="1200" b="1" dirty="0">
                          <a:effectLst/>
                        </a:rPr>
                        <a:t>zu finanzierender Bruttosaldo</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 </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b="1" dirty="0">
                          <a:effectLst/>
                        </a:rPr>
                        <a:t>-8.958.000</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237057007"/>
                  </a:ext>
                </a:extLst>
              </a:tr>
              <a:tr h="367287">
                <a:tc>
                  <a:txBody>
                    <a:bodyPr/>
                    <a:lstStyle/>
                    <a:p>
                      <a:pPr>
                        <a:lnSpc>
                          <a:spcPct val="107000"/>
                        </a:lnSpc>
                        <a:spcAft>
                          <a:spcPts val="800"/>
                        </a:spcAft>
                        <a:buNone/>
                      </a:pPr>
                      <a:r>
                        <a:rPr lang="de-DE" sz="1200" b="0" dirty="0">
                          <a:effectLst/>
                        </a:rPr>
                        <a:t>Kapitaltilgungen und Anleiheaufnahme</a:t>
                      </a:r>
                      <a:endParaRPr lang="de-DE" sz="1100" b="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 </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4.335.000</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4193035270"/>
                  </a:ext>
                </a:extLst>
              </a:tr>
              <a:tr h="367287">
                <a:tc>
                  <a:txBody>
                    <a:bodyPr/>
                    <a:lstStyle/>
                    <a:p>
                      <a:pPr>
                        <a:lnSpc>
                          <a:spcPct val="107000"/>
                        </a:lnSpc>
                        <a:spcAft>
                          <a:spcPts val="800"/>
                        </a:spcAft>
                        <a:buNone/>
                      </a:pPr>
                      <a:r>
                        <a:rPr lang="de-DE" sz="1200" b="0" dirty="0">
                          <a:effectLst/>
                        </a:rPr>
                        <a:t>zzgl./abzgl. normneutrale Operationen</a:t>
                      </a:r>
                      <a:endParaRPr lang="de-DE" sz="1100" b="0"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 </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215.000</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190156012"/>
                  </a:ext>
                </a:extLst>
              </a:tr>
              <a:tr h="367287">
                <a:tc>
                  <a:txBody>
                    <a:bodyPr/>
                    <a:lstStyle/>
                    <a:p>
                      <a:pPr>
                        <a:lnSpc>
                          <a:spcPct val="107000"/>
                        </a:lnSpc>
                        <a:spcAft>
                          <a:spcPts val="800"/>
                        </a:spcAft>
                        <a:buNone/>
                      </a:pPr>
                      <a:r>
                        <a:rPr lang="de-DE" sz="1200" b="1" dirty="0">
                          <a:effectLst/>
                        </a:rPr>
                        <a:t>zu finanzierender Nettosaldo</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a:effectLst/>
                        </a:rPr>
                        <a:t> </a:t>
                      </a:r>
                      <a:endParaRPr lang="de-DE" sz="110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tc>
                  <a:txBody>
                    <a:bodyPr/>
                    <a:lstStyle/>
                    <a:p>
                      <a:pPr algn="r">
                        <a:lnSpc>
                          <a:spcPct val="107000"/>
                        </a:lnSpc>
                        <a:spcAft>
                          <a:spcPts val="800"/>
                        </a:spcAft>
                        <a:buNone/>
                      </a:pPr>
                      <a:r>
                        <a:rPr lang="de-DE" sz="1200" b="1" dirty="0">
                          <a:effectLst/>
                        </a:rPr>
                        <a:t>-4.408.000</a:t>
                      </a:r>
                      <a:endParaRPr lang="de-DE" sz="1100" b="1" dirty="0">
                        <a:effectLst/>
                        <a:latin typeface="Calibri" panose="020F0502020204030204" pitchFamily="34" charset="0"/>
                        <a:ea typeface="Times New Roman" panose="02020603050405020304" pitchFamily="18" charset="0"/>
                        <a:cs typeface="Calibri" panose="020F0502020204030204" pitchFamily="34" charset="0"/>
                      </a:endParaRPr>
                    </a:p>
                  </a:txBody>
                  <a:tcPr marL="9525" marR="50800" marT="12700" marB="12700" anchor="ctr"/>
                </a:tc>
                <a:extLst>
                  <a:ext uri="{0D108BD9-81ED-4DB2-BD59-A6C34878D82A}">
                    <a16:rowId xmlns:a16="http://schemas.microsoft.com/office/drawing/2014/main" val="3717513278"/>
                  </a:ext>
                </a:extLst>
              </a:tr>
            </a:tbl>
          </a:graphicData>
        </a:graphic>
      </p:graphicFrame>
      <p:sp>
        <p:nvSpPr>
          <p:cNvPr id="4" name="Textfeld 3">
            <a:extLst>
              <a:ext uri="{FF2B5EF4-FFF2-40B4-BE49-F238E27FC236}">
                <a16:creationId xmlns:a16="http://schemas.microsoft.com/office/drawing/2014/main" id="{9C7FC9E5-581E-AFC3-D533-53C6A51B028E}"/>
              </a:ext>
            </a:extLst>
          </p:cNvPr>
          <p:cNvSpPr txBox="1"/>
          <p:nvPr/>
        </p:nvSpPr>
        <p:spPr>
          <a:xfrm>
            <a:off x="730250" y="1157583"/>
            <a:ext cx="5227359" cy="615553"/>
          </a:xfrm>
          <a:prstGeom prst="rect">
            <a:avLst/>
          </a:prstGeom>
          <a:noFill/>
        </p:spPr>
        <p:txBody>
          <a:bodyPr wrap="square" rtlCol="0">
            <a:spAutoFit/>
          </a:bodyPr>
          <a:lstStyle/>
          <a:p>
            <a:r>
              <a:rPr lang="de-DE" sz="1600" dirty="0"/>
              <a:t>Der Ursprungshaushalt 2026 der Stadt schließt wie folgt ab:</a:t>
            </a:r>
          </a:p>
          <a:p>
            <a:endParaRPr lang="de-DE" dirty="0"/>
          </a:p>
        </p:txBody>
      </p:sp>
      <p:sp>
        <p:nvSpPr>
          <p:cNvPr id="3" name="object 3">
            <a:extLst>
              <a:ext uri="{FF2B5EF4-FFF2-40B4-BE49-F238E27FC236}">
                <a16:creationId xmlns:a16="http://schemas.microsoft.com/office/drawing/2014/main" id="{99C86DA3-E030-9848-7639-E808ADC8B45E}"/>
              </a:ext>
            </a:extLst>
          </p:cNvPr>
          <p:cNvSpPr txBox="1"/>
          <p:nvPr/>
        </p:nvSpPr>
        <p:spPr>
          <a:xfrm>
            <a:off x="432415" y="720358"/>
            <a:ext cx="5257800" cy="320601"/>
          </a:xfrm>
          <a:prstGeom prst="rect">
            <a:avLst/>
          </a:prstGeom>
        </p:spPr>
        <p:txBody>
          <a:bodyPr vert="horz" wrap="square" lIns="0" tIns="12700" rIns="0" bIns="0" rtlCol="0">
            <a:spAutoFit/>
          </a:bodyPr>
          <a:lstStyle/>
          <a:p>
            <a:pPr defTabSz="358775">
              <a:spcBef>
                <a:spcPts val="100"/>
              </a:spcBef>
            </a:pPr>
            <a:r>
              <a:rPr lang="de-DE" sz="2000" b="1" dirty="0"/>
              <a:t>6.	</a:t>
            </a:r>
            <a:r>
              <a:rPr lang="de-DE" b="1" dirty="0"/>
              <a:t>Genehmigung des Haushaltsplans 2026 der Stadt</a:t>
            </a:r>
            <a:r>
              <a:rPr lang="de-DE" sz="2000" b="1" dirty="0"/>
              <a:t>	</a:t>
            </a:r>
          </a:p>
        </p:txBody>
      </p:sp>
    </p:spTree>
    <p:extLst>
      <p:ext uri="{BB962C8B-B14F-4D97-AF65-F5344CB8AC3E}">
        <p14:creationId xmlns:p14="http://schemas.microsoft.com/office/powerpoint/2010/main" val="3092526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D1889-6B6D-5CA1-947D-5379DBB31C73}"/>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56D1395D-483A-4BBE-16FF-EFD4BF13E357}"/>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9E9778D-A933-E37C-8F72-6628B4D5F916}"/>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84F5D77-A87E-5F95-66AF-3D66095CAEA2}"/>
                </a:ext>
              </a:extLst>
            </p:cNvPr>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925E3AF6-74E2-E524-4F0F-F7311591E140}"/>
              </a:ext>
            </a:extLst>
          </p:cNvPr>
          <p:cNvSpPr txBox="1"/>
          <p:nvPr/>
        </p:nvSpPr>
        <p:spPr>
          <a:xfrm>
            <a:off x="577850" y="958840"/>
            <a:ext cx="6400800" cy="3416320"/>
          </a:xfrm>
          <a:prstGeom prst="rect">
            <a:avLst/>
          </a:prstGeom>
          <a:noFill/>
        </p:spPr>
        <p:txBody>
          <a:bodyPr wrap="square" rtlCol="0">
            <a:spAutoFit/>
          </a:bodyPr>
          <a:lstStyle/>
          <a:p>
            <a:r>
              <a:rPr lang="de-DE" dirty="0"/>
              <a:t>Der Haushalt umfasst im Wesentlichen die nachfolgend aufgeführten Elemente:</a:t>
            </a:r>
          </a:p>
          <a:p>
            <a:r>
              <a:rPr lang="de-DE" dirty="0"/>
              <a:t> </a:t>
            </a:r>
          </a:p>
          <a:p>
            <a:pPr lvl="0"/>
            <a:r>
              <a:rPr lang="de-DE" u="sng" dirty="0"/>
              <a:t>1. Organisationsbereich 10 </a:t>
            </a:r>
            <a:endParaRPr lang="de-DE" dirty="0"/>
          </a:p>
          <a:p>
            <a:r>
              <a:rPr lang="de-DE" dirty="0"/>
              <a:t>Der laufende Haushalt der Stadt Eupen beläuft sich für das Jahr 2026 auf rund 37,6 Millionen Euro an Einnahmen und 46 Millionen Euro an Ausgaben. Bereinigt um die Rücknahme verschiedener Vorschüsse beträgt das laufende Defizit 1.776.500 €. Aufgrund der Tatsache, dass in der Ausführung mit Mehreinnahmen, bzw. Minderausgaben von 4 % gerechnet wird, ist davon auszugehen, dass der laufende Haushalt mit einem Ergebnis von -530.600€ abschließen kann.</a:t>
            </a:r>
          </a:p>
        </p:txBody>
      </p:sp>
    </p:spTree>
    <p:extLst>
      <p:ext uri="{BB962C8B-B14F-4D97-AF65-F5344CB8AC3E}">
        <p14:creationId xmlns:p14="http://schemas.microsoft.com/office/powerpoint/2010/main" val="381833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E4D63-39B3-0677-8F72-7CC2BDBE601B}"/>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27225C63-4583-DFF8-6D8F-D68AD90CC0BB}"/>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A97D49B-DD69-FE0A-A778-60DD584FA93E}"/>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AEB4FE46-E83C-D2AA-4691-4D23E3CF6A49}"/>
                </a:ext>
              </a:extLst>
            </p:cNvPr>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6A9BBE4B-BB58-816D-083E-2C723C69F19A}"/>
              </a:ext>
            </a:extLst>
          </p:cNvPr>
          <p:cNvSpPr txBox="1"/>
          <p:nvPr/>
        </p:nvSpPr>
        <p:spPr>
          <a:xfrm>
            <a:off x="408969" y="692223"/>
            <a:ext cx="1676400" cy="369332"/>
          </a:xfrm>
          <a:prstGeom prst="rect">
            <a:avLst/>
          </a:prstGeom>
          <a:noFill/>
        </p:spPr>
        <p:txBody>
          <a:bodyPr wrap="square" rtlCol="0">
            <a:spAutoFit/>
          </a:bodyPr>
          <a:lstStyle/>
          <a:p>
            <a:r>
              <a:rPr lang="de-DE" dirty="0"/>
              <a:t>a) </a:t>
            </a:r>
            <a:r>
              <a:rPr lang="de-DE" u="sng" dirty="0"/>
              <a:t>Einnahmen:</a:t>
            </a:r>
            <a:endParaRPr lang="de-DE" sz="1600" dirty="0"/>
          </a:p>
        </p:txBody>
      </p:sp>
      <p:graphicFrame>
        <p:nvGraphicFramePr>
          <p:cNvPr id="2" name="Tabelle 1">
            <a:extLst>
              <a:ext uri="{FF2B5EF4-FFF2-40B4-BE49-F238E27FC236}">
                <a16:creationId xmlns:a16="http://schemas.microsoft.com/office/drawing/2014/main" id="{C2C42372-B1BB-C688-AB35-913452B3698C}"/>
              </a:ext>
            </a:extLst>
          </p:cNvPr>
          <p:cNvGraphicFramePr>
            <a:graphicFrameLocks noGrp="1"/>
          </p:cNvGraphicFramePr>
          <p:nvPr>
            <p:extLst>
              <p:ext uri="{D42A27DB-BD31-4B8C-83A1-F6EECF244321}">
                <p14:modId xmlns:p14="http://schemas.microsoft.com/office/powerpoint/2010/main" val="3066740477"/>
              </p:ext>
            </p:extLst>
          </p:nvPr>
        </p:nvGraphicFramePr>
        <p:xfrm>
          <a:off x="806450" y="1300836"/>
          <a:ext cx="5638801" cy="2585364"/>
        </p:xfrm>
        <a:graphic>
          <a:graphicData uri="http://schemas.openxmlformats.org/drawingml/2006/table">
            <a:tbl>
              <a:tblPr firstRow="1" firstCol="1" bandRow="1">
                <a:tableStyleId>{5C22544A-7EE6-4342-B048-85BDC9FD1C3A}</a:tableStyleId>
              </a:tblPr>
              <a:tblGrid>
                <a:gridCol w="2763807">
                  <a:extLst>
                    <a:ext uri="{9D8B030D-6E8A-4147-A177-3AD203B41FA5}">
                      <a16:colId xmlns:a16="http://schemas.microsoft.com/office/drawing/2014/main" val="76930692"/>
                    </a:ext>
                  </a:extLst>
                </a:gridCol>
                <a:gridCol w="937153">
                  <a:extLst>
                    <a:ext uri="{9D8B030D-6E8A-4147-A177-3AD203B41FA5}">
                      <a16:colId xmlns:a16="http://schemas.microsoft.com/office/drawing/2014/main" val="1076629529"/>
                    </a:ext>
                  </a:extLst>
                </a:gridCol>
                <a:gridCol w="1000688">
                  <a:extLst>
                    <a:ext uri="{9D8B030D-6E8A-4147-A177-3AD203B41FA5}">
                      <a16:colId xmlns:a16="http://schemas.microsoft.com/office/drawing/2014/main" val="2015828844"/>
                    </a:ext>
                  </a:extLst>
                </a:gridCol>
                <a:gridCol w="937153">
                  <a:extLst>
                    <a:ext uri="{9D8B030D-6E8A-4147-A177-3AD203B41FA5}">
                      <a16:colId xmlns:a16="http://schemas.microsoft.com/office/drawing/2014/main" val="1924934824"/>
                    </a:ext>
                  </a:extLst>
                </a:gridCol>
              </a:tblGrid>
              <a:tr h="226404">
                <a:tc>
                  <a:txBody>
                    <a:bodyPr/>
                    <a:lstStyle/>
                    <a:p>
                      <a:pPr>
                        <a:buNone/>
                      </a:pPr>
                      <a:r>
                        <a:rPr lang="de-DE" sz="1000">
                          <a:effectLst/>
                        </a:rPr>
                        <a:t>Bezeichnung</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ctr">
                        <a:buNone/>
                      </a:pPr>
                      <a:r>
                        <a:rPr lang="de-DE" sz="1000">
                          <a:effectLst/>
                        </a:rPr>
                        <a:t>2025</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ctr">
                        <a:buNone/>
                      </a:pPr>
                      <a:r>
                        <a:rPr lang="de-DE" sz="1000">
                          <a:effectLst/>
                        </a:rPr>
                        <a:t>2026</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ctr">
                        <a:buNone/>
                      </a:pPr>
                      <a:r>
                        <a:rPr lang="de-DE" sz="1000">
                          <a:effectLst/>
                        </a:rPr>
                        <a:t>Differenz</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2337824633"/>
                  </a:ext>
                </a:extLst>
              </a:tr>
              <a:tr h="215622">
                <a:tc>
                  <a:txBody>
                    <a:bodyPr/>
                    <a:lstStyle/>
                    <a:p>
                      <a:pPr>
                        <a:buNone/>
                      </a:pPr>
                      <a:r>
                        <a:rPr lang="de-DE" sz="1000">
                          <a:effectLst/>
                        </a:rPr>
                        <a:t>Verkäufe und Dienstleistungen</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1.866.000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1.975.000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109.000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2477638215"/>
                  </a:ext>
                </a:extLst>
              </a:tr>
              <a:tr h="215622">
                <a:tc>
                  <a:txBody>
                    <a:bodyPr/>
                    <a:lstStyle/>
                    <a:p>
                      <a:pPr>
                        <a:buNone/>
                      </a:pPr>
                      <a:r>
                        <a:rPr lang="de-DE" sz="1000">
                          <a:effectLst/>
                        </a:rPr>
                        <a:t>Zinserträge</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725.000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650.000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-75.000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2360874856"/>
                  </a:ext>
                </a:extLst>
              </a:tr>
              <a:tr h="215622">
                <a:tc>
                  <a:txBody>
                    <a:bodyPr/>
                    <a:lstStyle/>
                    <a:p>
                      <a:pPr>
                        <a:buNone/>
                      </a:pPr>
                      <a:r>
                        <a:rPr lang="de-DE" sz="1000">
                          <a:effectLst/>
                        </a:rPr>
                        <a:t>Dividenden und Wegerechte</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824.000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1.094.000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270.000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3447343022"/>
                  </a:ext>
                </a:extLst>
              </a:tr>
              <a:tr h="215622">
                <a:tc>
                  <a:txBody>
                    <a:bodyPr/>
                    <a:lstStyle/>
                    <a:p>
                      <a:pPr>
                        <a:buNone/>
                      </a:pPr>
                      <a:r>
                        <a:rPr lang="de-DE" sz="1000">
                          <a:effectLst/>
                        </a:rPr>
                        <a:t>Eigene Steuern</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2.613.000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3.062.000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449.000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3078413702"/>
                  </a:ext>
                </a:extLst>
              </a:tr>
              <a:tr h="277272">
                <a:tc>
                  <a:txBody>
                    <a:bodyPr/>
                    <a:lstStyle/>
                    <a:p>
                      <a:pPr>
                        <a:buNone/>
                      </a:pPr>
                      <a:r>
                        <a:rPr lang="de-DE" sz="1000" dirty="0">
                          <a:effectLst/>
                        </a:rPr>
                        <a:t>Zuschlagssteuern</a:t>
                      </a:r>
                      <a:endParaRPr lang="de-DE" sz="900" dirty="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18.201.000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18.050.000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-151.000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4149641950"/>
                  </a:ext>
                </a:extLst>
              </a:tr>
              <a:tr h="215622">
                <a:tc>
                  <a:txBody>
                    <a:bodyPr/>
                    <a:lstStyle/>
                    <a:p>
                      <a:pPr>
                        <a:buNone/>
                      </a:pPr>
                      <a:r>
                        <a:rPr lang="de-DE" sz="1000">
                          <a:effectLst/>
                        </a:rPr>
                        <a:t>Strafen und Entschädigungen</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141.000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157.000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16.000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379225588"/>
                  </a:ext>
                </a:extLst>
              </a:tr>
              <a:tr h="240148">
                <a:tc>
                  <a:txBody>
                    <a:bodyPr/>
                    <a:lstStyle/>
                    <a:p>
                      <a:pPr>
                        <a:buNone/>
                      </a:pPr>
                      <a:r>
                        <a:rPr lang="de-DE" sz="1000" dirty="0">
                          <a:effectLst/>
                        </a:rPr>
                        <a:t>Dotationen und Zuschüsse</a:t>
                      </a:r>
                      <a:endParaRPr lang="de-DE" sz="900" dirty="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11.324.000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12.239.000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915.000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3147303767"/>
                  </a:ext>
                </a:extLst>
              </a:tr>
              <a:tr h="215622">
                <a:tc>
                  <a:txBody>
                    <a:bodyPr/>
                    <a:lstStyle/>
                    <a:p>
                      <a:pPr>
                        <a:buNone/>
                      </a:pPr>
                      <a:r>
                        <a:rPr lang="de-DE" sz="1000" dirty="0">
                          <a:effectLst/>
                        </a:rPr>
                        <a:t>Kautionen</a:t>
                      </a:r>
                      <a:endParaRPr lang="de-DE" sz="900" dirty="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100.000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100.000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851640224"/>
                  </a:ext>
                </a:extLst>
              </a:tr>
              <a:tr h="226404">
                <a:tc>
                  <a:txBody>
                    <a:bodyPr/>
                    <a:lstStyle/>
                    <a:p>
                      <a:pPr>
                        <a:buNone/>
                      </a:pPr>
                      <a:r>
                        <a:rPr lang="de-DE" sz="1000">
                          <a:effectLst/>
                        </a:rPr>
                        <a:t>Vorschüsse</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272.000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278.000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6.000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4135643848"/>
                  </a:ext>
                </a:extLst>
              </a:tr>
              <a:tr h="321404">
                <a:tc>
                  <a:txBody>
                    <a:bodyPr/>
                    <a:lstStyle/>
                    <a:p>
                      <a:pPr>
                        <a:buNone/>
                      </a:pPr>
                      <a:endParaRPr lang="de-DE" sz="900">
                        <a:effectLst/>
                        <a:latin typeface="Calibri" panose="020F0502020204030204" pitchFamily="34" charset="0"/>
                        <a:cs typeface="Calibri" panose="020F0502020204030204" pitchFamily="34" charset="0"/>
                      </a:endParaRPr>
                    </a:p>
                  </a:txBody>
                  <a:tcPr marL="35572" marR="35572" marT="0" marB="0" anchor="ctr"/>
                </a:tc>
                <a:tc>
                  <a:txBody>
                    <a:bodyPr/>
                    <a:lstStyle/>
                    <a:p>
                      <a:pPr algn="r">
                        <a:buNone/>
                      </a:pPr>
                      <a:r>
                        <a:rPr lang="de-DE" sz="1000">
                          <a:effectLst/>
                        </a:rPr>
                        <a:t>36.066.000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a:effectLst/>
                        </a:rPr>
                        <a:t>37.605.000</a:t>
                      </a:r>
                      <a:endParaRPr lang="de-DE" sz="90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tc>
                  <a:txBody>
                    <a:bodyPr/>
                    <a:lstStyle/>
                    <a:p>
                      <a:pPr algn="r">
                        <a:buNone/>
                      </a:pPr>
                      <a:r>
                        <a:rPr lang="de-DE" sz="1000" dirty="0">
                          <a:effectLst/>
                        </a:rPr>
                        <a:t>1.539.000</a:t>
                      </a:r>
                      <a:endParaRPr lang="de-DE" sz="900" dirty="0">
                        <a:effectLst/>
                        <a:latin typeface="Calibri" panose="020F0502020204030204" pitchFamily="34" charset="0"/>
                        <a:ea typeface="Times New Roman" panose="02020603050405020304" pitchFamily="18" charset="0"/>
                        <a:cs typeface="Calibri" panose="020F0502020204030204" pitchFamily="34" charset="0"/>
                      </a:endParaRPr>
                    </a:p>
                  </a:txBody>
                  <a:tcPr marL="35572" marR="35572" marT="0" marB="0" anchor="ctr"/>
                </a:tc>
                <a:extLst>
                  <a:ext uri="{0D108BD9-81ED-4DB2-BD59-A6C34878D82A}">
                    <a16:rowId xmlns:a16="http://schemas.microsoft.com/office/drawing/2014/main" val="2843821320"/>
                  </a:ext>
                </a:extLst>
              </a:tr>
            </a:tbl>
          </a:graphicData>
        </a:graphic>
      </p:graphicFrame>
    </p:spTree>
    <p:extLst>
      <p:ext uri="{BB962C8B-B14F-4D97-AF65-F5344CB8AC3E}">
        <p14:creationId xmlns:p14="http://schemas.microsoft.com/office/powerpoint/2010/main" val="11764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95DD7-FC12-1D3A-3DF7-F32E6AA932C5}"/>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6ACFBE32-BE60-5429-3BFC-F5150955005E}"/>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2DFF5727-B662-8DAC-C784-C8E9E695156D}"/>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9F2BEF54-0A48-2942-E940-D747FD51FFDF}"/>
                </a:ext>
              </a:extLst>
            </p:cNvPr>
            <p:cNvPicPr/>
            <p:nvPr/>
          </p:nvPicPr>
          <p:blipFill>
            <a:blip r:embed="rId3" cstate="print"/>
            <a:stretch>
              <a:fillRect/>
            </a:stretch>
          </p:blipFill>
          <p:spPr>
            <a:xfrm>
              <a:off x="6016850" y="2"/>
              <a:ext cx="1543151" cy="1379753"/>
            </a:xfrm>
            <a:prstGeom prst="rect">
              <a:avLst/>
            </a:prstGeom>
          </p:spPr>
        </p:pic>
      </p:grpSp>
      <p:sp>
        <p:nvSpPr>
          <p:cNvPr id="3" name="Textfeld 2">
            <a:extLst>
              <a:ext uri="{FF2B5EF4-FFF2-40B4-BE49-F238E27FC236}">
                <a16:creationId xmlns:a16="http://schemas.microsoft.com/office/drawing/2014/main" id="{3771DE2E-3690-E4B9-96D9-78CE1E843950}"/>
              </a:ext>
            </a:extLst>
          </p:cNvPr>
          <p:cNvSpPr txBox="1"/>
          <p:nvPr/>
        </p:nvSpPr>
        <p:spPr>
          <a:xfrm>
            <a:off x="334066" y="201299"/>
            <a:ext cx="4815784" cy="369332"/>
          </a:xfrm>
          <a:prstGeom prst="rect">
            <a:avLst/>
          </a:prstGeom>
          <a:noFill/>
        </p:spPr>
        <p:txBody>
          <a:bodyPr wrap="square" rtlCol="0">
            <a:spAutoFit/>
          </a:bodyPr>
          <a:lstStyle/>
          <a:p>
            <a:r>
              <a:rPr lang="en-US" u="sng" dirty="0" err="1">
                <a:latin typeface="+mj-lt"/>
              </a:rPr>
              <a:t>Einnahmenstruktur</a:t>
            </a:r>
            <a:r>
              <a:rPr lang="en-US" u="sng" dirty="0">
                <a:latin typeface="+mj-lt"/>
              </a:rPr>
              <a:t> der Stadt Eupen </a:t>
            </a:r>
            <a:r>
              <a:rPr lang="en-US" u="sng" dirty="0" err="1">
                <a:latin typeface="+mj-lt"/>
              </a:rPr>
              <a:t>im</a:t>
            </a:r>
            <a:r>
              <a:rPr lang="en-US" u="sng" dirty="0">
                <a:latin typeface="+mj-lt"/>
              </a:rPr>
              <a:t> OB10</a:t>
            </a:r>
            <a:r>
              <a:rPr lang="de-DE" u="sng" dirty="0">
                <a:latin typeface="+mj-lt"/>
              </a:rPr>
              <a:t>:</a:t>
            </a:r>
            <a:endParaRPr lang="de-DE" sz="1600" dirty="0">
              <a:latin typeface="+mj-lt"/>
            </a:endParaRPr>
          </a:p>
        </p:txBody>
      </p:sp>
      <p:pic>
        <p:nvPicPr>
          <p:cNvPr id="8" name="Image 0" descr="preencoded.png">
            <a:extLst>
              <a:ext uri="{FF2B5EF4-FFF2-40B4-BE49-F238E27FC236}">
                <a16:creationId xmlns:a16="http://schemas.microsoft.com/office/drawing/2014/main" id="{32A8AC85-BB91-38F0-04E1-2A1EEA5D829B}"/>
              </a:ext>
            </a:extLst>
          </p:cNvPr>
          <p:cNvPicPr>
            <a:picLocks noChangeAspect="1"/>
          </p:cNvPicPr>
          <p:nvPr/>
        </p:nvPicPr>
        <p:blipFill>
          <a:blip r:embed="rId4"/>
          <a:stretch>
            <a:fillRect/>
          </a:stretch>
        </p:blipFill>
        <p:spPr>
          <a:xfrm>
            <a:off x="701901" y="735783"/>
            <a:ext cx="3484127" cy="3484127"/>
          </a:xfrm>
          <a:prstGeom prst="rect">
            <a:avLst/>
          </a:prstGeom>
        </p:spPr>
      </p:pic>
      <p:sp>
        <p:nvSpPr>
          <p:cNvPr id="11" name="Text 3">
            <a:extLst>
              <a:ext uri="{FF2B5EF4-FFF2-40B4-BE49-F238E27FC236}">
                <a16:creationId xmlns:a16="http://schemas.microsoft.com/office/drawing/2014/main" id="{E0907EEE-369B-D552-607D-B2EF08D84A3C}"/>
              </a:ext>
            </a:extLst>
          </p:cNvPr>
          <p:cNvSpPr/>
          <p:nvPr/>
        </p:nvSpPr>
        <p:spPr>
          <a:xfrm>
            <a:off x="3796022" y="2404694"/>
            <a:ext cx="574055" cy="75946"/>
          </a:xfrm>
          <a:prstGeom prst="rect">
            <a:avLst/>
          </a:prstGeom>
          <a:noFill/>
          <a:ln/>
        </p:spPr>
        <p:txBody>
          <a:bodyPr wrap="none" lIns="0" tIns="0" rIns="0" bIns="0" rtlCol="0" anchor="t"/>
          <a:lstStyle/>
          <a:p>
            <a:pPr>
              <a:lnSpc>
                <a:spcPts val="594"/>
              </a:lnSpc>
            </a:pPr>
            <a:r>
              <a:rPr lang="en-US" sz="1400" b="1" dirty="0">
                <a:latin typeface="+mj-lt"/>
                <a:ea typeface="Geist" pitchFamily="34" charset="-122"/>
                <a:cs typeface="Geist" pitchFamily="34" charset="-120"/>
              </a:rPr>
              <a:t>Zuschlagsteuern</a:t>
            </a:r>
            <a:endParaRPr lang="en-US" sz="1400" b="1" dirty="0">
              <a:latin typeface="+mj-lt"/>
            </a:endParaRPr>
          </a:p>
        </p:txBody>
      </p:sp>
      <p:sp>
        <p:nvSpPr>
          <p:cNvPr id="13" name="Text 5">
            <a:extLst>
              <a:ext uri="{FF2B5EF4-FFF2-40B4-BE49-F238E27FC236}">
                <a16:creationId xmlns:a16="http://schemas.microsoft.com/office/drawing/2014/main" id="{19B4BF7A-5FD8-A6CC-A7DB-C97C8BE6030C}"/>
              </a:ext>
            </a:extLst>
          </p:cNvPr>
          <p:cNvSpPr/>
          <p:nvPr/>
        </p:nvSpPr>
        <p:spPr>
          <a:xfrm>
            <a:off x="91059" y="3275338"/>
            <a:ext cx="921994" cy="75946"/>
          </a:xfrm>
          <a:prstGeom prst="rect">
            <a:avLst/>
          </a:prstGeom>
          <a:noFill/>
          <a:ln/>
        </p:spPr>
        <p:txBody>
          <a:bodyPr wrap="none" lIns="0" tIns="0" rIns="0" bIns="0" rtlCol="0" anchor="t"/>
          <a:lstStyle/>
          <a:p>
            <a:pPr>
              <a:lnSpc>
                <a:spcPts val="594"/>
              </a:lnSpc>
            </a:pPr>
            <a:r>
              <a:rPr lang="en-US" sz="1400" b="1" dirty="0">
                <a:solidFill>
                  <a:schemeClr val="bg1">
                    <a:lumMod val="75000"/>
                  </a:schemeClr>
                </a:solidFill>
                <a:latin typeface="+mj-lt"/>
                <a:ea typeface="Geist" pitchFamily="34" charset="-122"/>
                <a:cs typeface="Geist" pitchFamily="34" charset="-120"/>
              </a:rPr>
              <a:t>Dotationen und Zuschüsse</a:t>
            </a:r>
            <a:endParaRPr lang="en-US" sz="1400" b="1" dirty="0">
              <a:solidFill>
                <a:schemeClr val="bg1">
                  <a:lumMod val="75000"/>
                </a:schemeClr>
              </a:solidFill>
              <a:latin typeface="+mj-lt"/>
            </a:endParaRPr>
          </a:p>
        </p:txBody>
      </p:sp>
      <p:sp>
        <p:nvSpPr>
          <p:cNvPr id="15" name="Text 7">
            <a:extLst>
              <a:ext uri="{FF2B5EF4-FFF2-40B4-BE49-F238E27FC236}">
                <a16:creationId xmlns:a16="http://schemas.microsoft.com/office/drawing/2014/main" id="{3190814E-130B-A5F1-A93D-662C8F0AE888}"/>
              </a:ext>
            </a:extLst>
          </p:cNvPr>
          <p:cNvSpPr/>
          <p:nvPr/>
        </p:nvSpPr>
        <p:spPr>
          <a:xfrm>
            <a:off x="71236" y="999032"/>
            <a:ext cx="525659" cy="75946"/>
          </a:xfrm>
          <a:prstGeom prst="rect">
            <a:avLst/>
          </a:prstGeom>
          <a:noFill/>
          <a:ln/>
        </p:spPr>
        <p:txBody>
          <a:bodyPr wrap="none" lIns="0" tIns="0" rIns="0" bIns="0" rtlCol="0" anchor="t"/>
          <a:lstStyle/>
          <a:p>
            <a:pPr>
              <a:lnSpc>
                <a:spcPts val="594"/>
              </a:lnSpc>
            </a:pPr>
            <a:r>
              <a:rPr lang="en-US" sz="1400" b="1" dirty="0">
                <a:latin typeface="+mj-lt"/>
                <a:ea typeface="Geist" pitchFamily="34" charset="-122"/>
                <a:cs typeface="Geist" pitchFamily="34" charset="-120"/>
              </a:rPr>
              <a:t>Eigene Steuern</a:t>
            </a:r>
            <a:endParaRPr lang="en-US" sz="1400" b="1" dirty="0">
              <a:latin typeface="+mj-lt"/>
            </a:endParaRPr>
          </a:p>
        </p:txBody>
      </p:sp>
      <p:sp>
        <p:nvSpPr>
          <p:cNvPr id="16" name="Shape 8">
            <a:extLst>
              <a:ext uri="{FF2B5EF4-FFF2-40B4-BE49-F238E27FC236}">
                <a16:creationId xmlns:a16="http://schemas.microsoft.com/office/drawing/2014/main" id="{EE0779B0-BD99-2612-DCAB-C4A2E9CC7B9E}"/>
              </a:ext>
            </a:extLst>
          </p:cNvPr>
          <p:cNvSpPr/>
          <p:nvPr/>
        </p:nvSpPr>
        <p:spPr>
          <a:xfrm>
            <a:off x="4168742" y="1355382"/>
            <a:ext cx="124770" cy="137247"/>
          </a:xfrm>
          <a:prstGeom prst="roundRect">
            <a:avLst>
              <a:gd name="adj" fmla="val 12437"/>
            </a:avLst>
          </a:prstGeom>
          <a:solidFill>
            <a:srgbClr val="610067"/>
          </a:solidFill>
          <a:ln/>
        </p:spPr>
        <p:txBody>
          <a:bodyPr/>
          <a:lstStyle/>
          <a:p>
            <a:endParaRPr lang="de-DE" sz="1400" b="1">
              <a:latin typeface="+mj-lt"/>
            </a:endParaRPr>
          </a:p>
        </p:txBody>
      </p:sp>
      <p:sp>
        <p:nvSpPr>
          <p:cNvPr id="17" name="Text 9">
            <a:extLst>
              <a:ext uri="{FF2B5EF4-FFF2-40B4-BE49-F238E27FC236}">
                <a16:creationId xmlns:a16="http://schemas.microsoft.com/office/drawing/2014/main" id="{027DF286-17A3-6D02-34D6-B962F71EA886}"/>
              </a:ext>
            </a:extLst>
          </p:cNvPr>
          <p:cNvSpPr/>
          <p:nvPr/>
        </p:nvSpPr>
        <p:spPr>
          <a:xfrm>
            <a:off x="4311650" y="1442420"/>
            <a:ext cx="1065339" cy="75946"/>
          </a:xfrm>
          <a:prstGeom prst="rect">
            <a:avLst/>
          </a:prstGeom>
          <a:noFill/>
          <a:ln/>
        </p:spPr>
        <p:txBody>
          <a:bodyPr wrap="none" lIns="0" tIns="0" rIns="0" bIns="0" rtlCol="0" anchor="t"/>
          <a:lstStyle/>
          <a:p>
            <a:pPr>
              <a:lnSpc>
                <a:spcPts val="594"/>
              </a:lnSpc>
            </a:pPr>
            <a:r>
              <a:rPr lang="en-US" sz="1400" b="1" dirty="0">
                <a:latin typeface="+mj-lt"/>
                <a:ea typeface="Geist" pitchFamily="34" charset="-122"/>
                <a:cs typeface="Geist" pitchFamily="34" charset="-120"/>
              </a:rPr>
              <a:t>Verkäufe und Dienstleistungen</a:t>
            </a:r>
            <a:endParaRPr lang="en-US" sz="1400" b="1" dirty="0">
              <a:latin typeface="+mj-lt"/>
            </a:endParaRPr>
          </a:p>
        </p:txBody>
      </p:sp>
      <p:sp>
        <p:nvSpPr>
          <p:cNvPr id="18" name="Shape 10">
            <a:extLst>
              <a:ext uri="{FF2B5EF4-FFF2-40B4-BE49-F238E27FC236}">
                <a16:creationId xmlns:a16="http://schemas.microsoft.com/office/drawing/2014/main" id="{498C598E-FBA2-1853-0DD3-D544E648A81F}"/>
              </a:ext>
            </a:extLst>
          </p:cNvPr>
          <p:cNvSpPr/>
          <p:nvPr/>
        </p:nvSpPr>
        <p:spPr>
          <a:xfrm>
            <a:off x="4168541" y="1608031"/>
            <a:ext cx="124770" cy="137247"/>
          </a:xfrm>
          <a:prstGeom prst="roundRect">
            <a:avLst>
              <a:gd name="adj" fmla="val 12437"/>
            </a:avLst>
          </a:prstGeom>
          <a:solidFill>
            <a:srgbClr val="670020"/>
          </a:solidFill>
          <a:ln/>
        </p:spPr>
        <p:txBody>
          <a:bodyPr/>
          <a:lstStyle/>
          <a:p>
            <a:endParaRPr lang="de-DE" sz="1400" b="1">
              <a:latin typeface="+mj-lt"/>
            </a:endParaRPr>
          </a:p>
        </p:txBody>
      </p:sp>
      <p:sp>
        <p:nvSpPr>
          <p:cNvPr id="19" name="Text 11">
            <a:extLst>
              <a:ext uri="{FF2B5EF4-FFF2-40B4-BE49-F238E27FC236}">
                <a16:creationId xmlns:a16="http://schemas.microsoft.com/office/drawing/2014/main" id="{62868E91-D9AD-D2DC-7AB5-29E0411233FC}"/>
              </a:ext>
            </a:extLst>
          </p:cNvPr>
          <p:cNvSpPr/>
          <p:nvPr/>
        </p:nvSpPr>
        <p:spPr>
          <a:xfrm>
            <a:off x="4323104" y="1676654"/>
            <a:ext cx="307229" cy="75946"/>
          </a:xfrm>
          <a:prstGeom prst="rect">
            <a:avLst/>
          </a:prstGeom>
          <a:noFill/>
          <a:ln/>
        </p:spPr>
        <p:txBody>
          <a:bodyPr wrap="none" lIns="0" tIns="0" rIns="0" bIns="0" rtlCol="0" anchor="t"/>
          <a:lstStyle/>
          <a:p>
            <a:pPr>
              <a:lnSpc>
                <a:spcPts val="594"/>
              </a:lnSpc>
            </a:pPr>
            <a:r>
              <a:rPr lang="en-US" sz="1400" b="1" dirty="0">
                <a:latin typeface="+mj-lt"/>
                <a:ea typeface="Geist" pitchFamily="34" charset="-122"/>
                <a:cs typeface="Geist" pitchFamily="34" charset="-120"/>
              </a:rPr>
              <a:t>Sonstige</a:t>
            </a:r>
            <a:endParaRPr lang="en-US" sz="1400" b="1" dirty="0">
              <a:latin typeface="+mj-lt"/>
            </a:endParaRPr>
          </a:p>
        </p:txBody>
      </p:sp>
      <p:sp>
        <p:nvSpPr>
          <p:cNvPr id="20" name="Textfeld 19">
            <a:extLst>
              <a:ext uri="{FF2B5EF4-FFF2-40B4-BE49-F238E27FC236}">
                <a16:creationId xmlns:a16="http://schemas.microsoft.com/office/drawing/2014/main" id="{39F322E2-63A8-892D-4E87-C461CC5A8E0D}"/>
              </a:ext>
            </a:extLst>
          </p:cNvPr>
          <p:cNvSpPr txBox="1"/>
          <p:nvPr/>
        </p:nvSpPr>
        <p:spPr>
          <a:xfrm>
            <a:off x="4083050" y="3286971"/>
            <a:ext cx="3199979" cy="1384995"/>
          </a:xfrm>
          <a:prstGeom prst="rect">
            <a:avLst/>
          </a:prstGeom>
          <a:noFill/>
        </p:spPr>
        <p:txBody>
          <a:bodyPr wrap="none" rtlCol="0">
            <a:spAutoFit/>
          </a:bodyPr>
          <a:lstStyle/>
          <a:p>
            <a:r>
              <a:rPr lang="en-US" sz="1400" dirty="0">
                <a:solidFill>
                  <a:srgbClr val="000000"/>
                </a:solidFill>
                <a:latin typeface="+mj-lt"/>
                <a:ea typeface="ADLaM Display" panose="02010000000000000000" pitchFamily="2" charset="0"/>
                <a:cs typeface="ADLaM Display" panose="02010000000000000000" pitchFamily="2" charset="0"/>
              </a:rPr>
              <a:t>Die </a:t>
            </a:r>
            <a:r>
              <a:rPr lang="en-US" sz="1400" dirty="0" err="1">
                <a:solidFill>
                  <a:srgbClr val="000000"/>
                </a:solidFill>
                <a:latin typeface="+mj-lt"/>
                <a:ea typeface="ADLaM Display" panose="02010000000000000000" pitchFamily="2" charset="0"/>
                <a:cs typeface="ADLaM Display" panose="02010000000000000000" pitchFamily="2" charset="0"/>
              </a:rPr>
              <a:t>größten</a:t>
            </a:r>
            <a:r>
              <a:rPr lang="en-US" sz="1400" dirty="0">
                <a:solidFill>
                  <a:srgbClr val="000000"/>
                </a:solidFill>
                <a:latin typeface="+mj-lt"/>
                <a:ea typeface="ADLaM Display" panose="02010000000000000000" pitchFamily="2" charset="0"/>
                <a:cs typeface="ADLaM Display" panose="02010000000000000000" pitchFamily="2" charset="0"/>
              </a:rPr>
              <a:t> </a:t>
            </a:r>
            <a:r>
              <a:rPr lang="en-US" sz="1400" dirty="0" err="1">
                <a:solidFill>
                  <a:srgbClr val="000000"/>
                </a:solidFill>
                <a:latin typeface="+mj-lt"/>
                <a:ea typeface="ADLaM Display" panose="02010000000000000000" pitchFamily="2" charset="0"/>
                <a:cs typeface="ADLaM Display" panose="02010000000000000000" pitchFamily="2" charset="0"/>
              </a:rPr>
              <a:t>Einnahmequellen</a:t>
            </a:r>
            <a:r>
              <a:rPr lang="en-US" sz="1400" dirty="0">
                <a:solidFill>
                  <a:srgbClr val="000000"/>
                </a:solidFill>
                <a:latin typeface="+mj-lt"/>
                <a:ea typeface="ADLaM Display" panose="02010000000000000000" pitchFamily="2" charset="0"/>
                <a:cs typeface="ADLaM Display" panose="02010000000000000000" pitchFamily="2" charset="0"/>
              </a:rPr>
              <a:t> </a:t>
            </a:r>
            <a:r>
              <a:rPr lang="en-US" sz="1400" dirty="0" err="1">
                <a:solidFill>
                  <a:srgbClr val="000000"/>
                </a:solidFill>
                <a:latin typeface="+mj-lt"/>
                <a:ea typeface="ADLaM Display" panose="02010000000000000000" pitchFamily="2" charset="0"/>
                <a:cs typeface="ADLaM Display" panose="02010000000000000000" pitchFamily="2" charset="0"/>
              </a:rPr>
              <a:t>sind</a:t>
            </a:r>
            <a:r>
              <a:rPr lang="en-US" sz="1400" dirty="0">
                <a:solidFill>
                  <a:srgbClr val="000000"/>
                </a:solidFill>
                <a:latin typeface="+mj-lt"/>
                <a:ea typeface="ADLaM Display" panose="02010000000000000000" pitchFamily="2" charset="0"/>
                <a:cs typeface="ADLaM Display" panose="02010000000000000000" pitchFamily="2" charset="0"/>
              </a:rPr>
              <a:t> </a:t>
            </a:r>
          </a:p>
          <a:p>
            <a:r>
              <a:rPr lang="en-US" sz="1400" dirty="0" err="1">
                <a:solidFill>
                  <a:srgbClr val="000000"/>
                </a:solidFill>
                <a:latin typeface="+mj-lt"/>
                <a:ea typeface="ADLaM Display" panose="02010000000000000000" pitchFamily="2" charset="0"/>
                <a:cs typeface="ADLaM Display" panose="02010000000000000000" pitchFamily="2" charset="0"/>
              </a:rPr>
              <a:t>Zuschlagsteuern</a:t>
            </a:r>
            <a:r>
              <a:rPr lang="en-US" sz="1400" dirty="0">
                <a:solidFill>
                  <a:srgbClr val="000000"/>
                </a:solidFill>
                <a:latin typeface="+mj-lt"/>
                <a:ea typeface="ADLaM Display" panose="02010000000000000000" pitchFamily="2" charset="0"/>
                <a:cs typeface="ADLaM Display" panose="02010000000000000000" pitchFamily="2" charset="0"/>
              </a:rPr>
              <a:t> </a:t>
            </a:r>
            <a:r>
              <a:rPr lang="en-US" sz="1400" dirty="0" err="1">
                <a:solidFill>
                  <a:srgbClr val="000000"/>
                </a:solidFill>
                <a:latin typeface="+mj-lt"/>
                <a:ea typeface="ADLaM Display" panose="02010000000000000000" pitchFamily="2" charset="0"/>
                <a:cs typeface="ADLaM Display" panose="02010000000000000000" pitchFamily="2" charset="0"/>
              </a:rPr>
              <a:t>mit</a:t>
            </a:r>
            <a:r>
              <a:rPr lang="en-US" sz="1400" dirty="0">
                <a:solidFill>
                  <a:srgbClr val="000000"/>
                </a:solidFill>
                <a:latin typeface="+mj-lt"/>
                <a:ea typeface="ADLaM Display" panose="02010000000000000000" pitchFamily="2" charset="0"/>
                <a:cs typeface="ADLaM Display" panose="02010000000000000000" pitchFamily="2" charset="0"/>
              </a:rPr>
              <a:t> 48%,</a:t>
            </a:r>
          </a:p>
          <a:p>
            <a:r>
              <a:rPr lang="en-US" sz="1400" dirty="0" err="1">
                <a:solidFill>
                  <a:srgbClr val="000000"/>
                </a:solidFill>
                <a:latin typeface="+mj-lt"/>
                <a:ea typeface="ADLaM Display" panose="02010000000000000000" pitchFamily="2" charset="0"/>
                <a:cs typeface="ADLaM Display" panose="02010000000000000000" pitchFamily="2" charset="0"/>
              </a:rPr>
              <a:t>sowie</a:t>
            </a:r>
            <a:r>
              <a:rPr lang="en-US" sz="1400" dirty="0">
                <a:solidFill>
                  <a:srgbClr val="000000"/>
                </a:solidFill>
                <a:latin typeface="+mj-lt"/>
                <a:ea typeface="ADLaM Display" panose="02010000000000000000" pitchFamily="2" charset="0"/>
                <a:cs typeface="ADLaM Display" panose="02010000000000000000" pitchFamily="2" charset="0"/>
              </a:rPr>
              <a:t> </a:t>
            </a:r>
            <a:r>
              <a:rPr lang="en-US" sz="1400" dirty="0" err="1">
                <a:solidFill>
                  <a:srgbClr val="000000"/>
                </a:solidFill>
                <a:latin typeface="+mj-lt"/>
                <a:ea typeface="ADLaM Display" panose="02010000000000000000" pitchFamily="2" charset="0"/>
                <a:cs typeface="ADLaM Display" panose="02010000000000000000" pitchFamily="2" charset="0"/>
              </a:rPr>
              <a:t>Dotationen</a:t>
            </a:r>
            <a:r>
              <a:rPr lang="en-US" sz="1400" dirty="0">
                <a:solidFill>
                  <a:srgbClr val="000000"/>
                </a:solidFill>
                <a:latin typeface="+mj-lt"/>
                <a:ea typeface="ADLaM Display" panose="02010000000000000000" pitchFamily="2" charset="0"/>
                <a:cs typeface="ADLaM Display" panose="02010000000000000000" pitchFamily="2" charset="0"/>
              </a:rPr>
              <a:t> und </a:t>
            </a:r>
            <a:r>
              <a:rPr lang="en-US" sz="1400" dirty="0" err="1">
                <a:solidFill>
                  <a:srgbClr val="000000"/>
                </a:solidFill>
                <a:latin typeface="+mj-lt"/>
                <a:ea typeface="ADLaM Display" panose="02010000000000000000" pitchFamily="2" charset="0"/>
                <a:cs typeface="ADLaM Display" panose="02010000000000000000" pitchFamily="2" charset="0"/>
              </a:rPr>
              <a:t>Zuschüsse</a:t>
            </a:r>
            <a:r>
              <a:rPr lang="en-US" sz="1400" dirty="0">
                <a:solidFill>
                  <a:srgbClr val="000000"/>
                </a:solidFill>
                <a:latin typeface="+mj-lt"/>
                <a:ea typeface="ADLaM Display" panose="02010000000000000000" pitchFamily="2" charset="0"/>
                <a:cs typeface="ADLaM Display" panose="02010000000000000000" pitchFamily="2" charset="0"/>
              </a:rPr>
              <a:t> </a:t>
            </a:r>
          </a:p>
          <a:p>
            <a:r>
              <a:rPr lang="en-US" sz="1400" dirty="0">
                <a:solidFill>
                  <a:srgbClr val="000000"/>
                </a:solidFill>
                <a:latin typeface="+mj-lt"/>
                <a:ea typeface="ADLaM Display" panose="02010000000000000000" pitchFamily="2" charset="0"/>
                <a:cs typeface="ADLaM Display" panose="02010000000000000000" pitchFamily="2" charset="0"/>
              </a:rPr>
              <a:t>der </a:t>
            </a:r>
            <a:r>
              <a:rPr lang="en-US" sz="1400" dirty="0" err="1">
                <a:solidFill>
                  <a:srgbClr val="000000"/>
                </a:solidFill>
                <a:latin typeface="+mj-lt"/>
                <a:ea typeface="ADLaM Display" panose="02010000000000000000" pitchFamily="2" charset="0"/>
                <a:cs typeface="ADLaM Display" panose="02010000000000000000" pitchFamily="2" charset="0"/>
              </a:rPr>
              <a:t>übergeordneten</a:t>
            </a:r>
            <a:r>
              <a:rPr lang="en-US" sz="1400" dirty="0">
                <a:solidFill>
                  <a:srgbClr val="000000"/>
                </a:solidFill>
                <a:latin typeface="+mj-lt"/>
                <a:ea typeface="ADLaM Display" panose="02010000000000000000" pitchFamily="2" charset="0"/>
                <a:cs typeface="ADLaM Display" panose="02010000000000000000" pitchFamily="2" charset="0"/>
              </a:rPr>
              <a:t> </a:t>
            </a:r>
            <a:r>
              <a:rPr lang="en-US" sz="1400" dirty="0" err="1">
                <a:solidFill>
                  <a:srgbClr val="000000"/>
                </a:solidFill>
                <a:latin typeface="+mj-lt"/>
                <a:ea typeface="ADLaM Display" panose="02010000000000000000" pitchFamily="2" charset="0"/>
                <a:cs typeface="ADLaM Display" panose="02010000000000000000" pitchFamily="2" charset="0"/>
              </a:rPr>
              <a:t>Verwaltungsebenen</a:t>
            </a:r>
            <a:r>
              <a:rPr lang="en-US" sz="1400" dirty="0">
                <a:solidFill>
                  <a:srgbClr val="000000"/>
                </a:solidFill>
                <a:latin typeface="+mj-lt"/>
                <a:ea typeface="ADLaM Display" panose="02010000000000000000" pitchFamily="2" charset="0"/>
                <a:cs typeface="ADLaM Display" panose="02010000000000000000" pitchFamily="2" charset="0"/>
              </a:rPr>
              <a:t> </a:t>
            </a:r>
          </a:p>
          <a:p>
            <a:r>
              <a:rPr lang="en-US" sz="1400" dirty="0" err="1">
                <a:solidFill>
                  <a:srgbClr val="000000"/>
                </a:solidFill>
                <a:latin typeface="+mj-lt"/>
                <a:ea typeface="ADLaM Display" panose="02010000000000000000" pitchFamily="2" charset="0"/>
                <a:cs typeface="ADLaM Display" panose="02010000000000000000" pitchFamily="2" charset="0"/>
              </a:rPr>
              <a:t>mit</a:t>
            </a:r>
            <a:r>
              <a:rPr lang="en-US" sz="1400" dirty="0">
                <a:solidFill>
                  <a:srgbClr val="000000"/>
                </a:solidFill>
                <a:latin typeface="+mj-lt"/>
                <a:ea typeface="ADLaM Display" panose="02010000000000000000" pitchFamily="2" charset="0"/>
                <a:cs typeface="ADLaM Display" panose="02010000000000000000" pitchFamily="2" charset="0"/>
              </a:rPr>
              <a:t> 33% der </a:t>
            </a:r>
            <a:r>
              <a:rPr lang="en-US" sz="1400" dirty="0" err="1">
                <a:solidFill>
                  <a:srgbClr val="000000"/>
                </a:solidFill>
                <a:latin typeface="+mj-lt"/>
                <a:ea typeface="ADLaM Display" panose="02010000000000000000" pitchFamily="2" charset="0"/>
                <a:cs typeface="ADLaM Display" panose="02010000000000000000" pitchFamily="2" charset="0"/>
              </a:rPr>
              <a:t>Gesamteinnahmen</a:t>
            </a:r>
            <a:r>
              <a:rPr lang="en-US" sz="1400" dirty="0">
                <a:solidFill>
                  <a:srgbClr val="000000"/>
                </a:solidFill>
                <a:latin typeface="+mj-lt"/>
                <a:ea typeface="ADLaM Display" panose="02010000000000000000" pitchFamily="2" charset="0"/>
                <a:cs typeface="ADLaM Display" panose="02010000000000000000" pitchFamily="2" charset="0"/>
              </a:rPr>
              <a:t>.</a:t>
            </a:r>
            <a:endParaRPr lang="en-US" sz="1400" dirty="0">
              <a:latin typeface="+mj-lt"/>
              <a:ea typeface="ADLaM Display" panose="02010000000000000000" pitchFamily="2" charset="0"/>
              <a:cs typeface="ADLaM Display" panose="02010000000000000000" pitchFamily="2" charset="0"/>
            </a:endParaRPr>
          </a:p>
          <a:p>
            <a:endParaRPr lang="de-DE" sz="1400" dirty="0">
              <a:latin typeface="+mj-lt"/>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496210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59FFF-099B-828A-B837-6A74EA30F9C7}"/>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987BCC2A-A455-9798-8D84-625C7291E36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4C3A82E-67B8-19DE-CE83-56CE976BD8DF}"/>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CD684B76-EE22-FC45-0593-37072A9D5666}"/>
                </a:ext>
              </a:extLst>
            </p:cNvPr>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DCD60DAC-6FD5-0189-D44B-F34793F4514A}"/>
              </a:ext>
            </a:extLst>
          </p:cNvPr>
          <p:cNvSpPr txBox="1"/>
          <p:nvPr/>
        </p:nvSpPr>
        <p:spPr>
          <a:xfrm>
            <a:off x="349250" y="218903"/>
            <a:ext cx="1676400" cy="369332"/>
          </a:xfrm>
          <a:prstGeom prst="rect">
            <a:avLst/>
          </a:prstGeom>
          <a:noFill/>
        </p:spPr>
        <p:txBody>
          <a:bodyPr wrap="square" rtlCol="0">
            <a:spAutoFit/>
          </a:bodyPr>
          <a:lstStyle/>
          <a:p>
            <a:r>
              <a:rPr lang="de-DE" dirty="0"/>
              <a:t>b) </a:t>
            </a:r>
            <a:r>
              <a:rPr lang="de-DE" u="sng" dirty="0"/>
              <a:t>Ausgaben:</a:t>
            </a:r>
            <a:endParaRPr lang="de-DE" sz="1600" u="sng" dirty="0"/>
          </a:p>
        </p:txBody>
      </p:sp>
      <p:graphicFrame>
        <p:nvGraphicFramePr>
          <p:cNvPr id="3" name="Tabelle 2">
            <a:extLst>
              <a:ext uri="{FF2B5EF4-FFF2-40B4-BE49-F238E27FC236}">
                <a16:creationId xmlns:a16="http://schemas.microsoft.com/office/drawing/2014/main" id="{532C4D1B-51BE-D069-09F3-2DB8C713722C}"/>
              </a:ext>
            </a:extLst>
          </p:cNvPr>
          <p:cNvGraphicFramePr>
            <a:graphicFrameLocks noGrp="1"/>
          </p:cNvGraphicFramePr>
          <p:nvPr>
            <p:extLst>
              <p:ext uri="{D42A27DB-BD31-4B8C-83A1-F6EECF244321}">
                <p14:modId xmlns:p14="http://schemas.microsoft.com/office/powerpoint/2010/main" val="894760544"/>
              </p:ext>
            </p:extLst>
          </p:nvPr>
        </p:nvGraphicFramePr>
        <p:xfrm>
          <a:off x="349250" y="800101"/>
          <a:ext cx="6400800" cy="4196187"/>
        </p:xfrm>
        <a:graphic>
          <a:graphicData uri="http://schemas.openxmlformats.org/drawingml/2006/table">
            <a:tbl>
              <a:tblPr firstRow="1" firstCol="1" bandRow="1">
                <a:tableStyleId>{5C22544A-7EE6-4342-B048-85BDC9FD1C3A}</a:tableStyleId>
              </a:tblPr>
              <a:tblGrid>
                <a:gridCol w="2518949">
                  <a:extLst>
                    <a:ext uri="{9D8B030D-6E8A-4147-A177-3AD203B41FA5}">
                      <a16:colId xmlns:a16="http://schemas.microsoft.com/office/drawing/2014/main" val="1657756889"/>
                    </a:ext>
                  </a:extLst>
                </a:gridCol>
                <a:gridCol w="1224265">
                  <a:extLst>
                    <a:ext uri="{9D8B030D-6E8A-4147-A177-3AD203B41FA5}">
                      <a16:colId xmlns:a16="http://schemas.microsoft.com/office/drawing/2014/main" val="3238097844"/>
                    </a:ext>
                  </a:extLst>
                </a:gridCol>
                <a:gridCol w="1351899">
                  <a:extLst>
                    <a:ext uri="{9D8B030D-6E8A-4147-A177-3AD203B41FA5}">
                      <a16:colId xmlns:a16="http://schemas.microsoft.com/office/drawing/2014/main" val="2575973211"/>
                    </a:ext>
                  </a:extLst>
                </a:gridCol>
                <a:gridCol w="1305687">
                  <a:extLst>
                    <a:ext uri="{9D8B030D-6E8A-4147-A177-3AD203B41FA5}">
                      <a16:colId xmlns:a16="http://schemas.microsoft.com/office/drawing/2014/main" val="141274266"/>
                    </a:ext>
                  </a:extLst>
                </a:gridCol>
              </a:tblGrid>
              <a:tr h="242754">
                <a:tc>
                  <a:txBody>
                    <a:bodyPr/>
                    <a:lstStyle/>
                    <a:p>
                      <a:pPr>
                        <a:buNone/>
                      </a:pPr>
                      <a:r>
                        <a:rPr lang="de-DE" sz="800" dirty="0">
                          <a:effectLst/>
                        </a:rPr>
                        <a:t>Bezeichnung</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2025</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2026</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Differenz</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4168688628"/>
                  </a:ext>
                </a:extLst>
              </a:tr>
              <a:tr h="231195">
                <a:tc>
                  <a:txBody>
                    <a:bodyPr/>
                    <a:lstStyle/>
                    <a:p>
                      <a:pPr>
                        <a:buNone/>
                      </a:pPr>
                      <a:r>
                        <a:rPr lang="de-DE" sz="800">
                          <a:effectLst/>
                        </a:rPr>
                        <a:t>Gehälter</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15.908.000,00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16.727.000,00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819.000,00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093246250"/>
                  </a:ext>
                </a:extLst>
              </a:tr>
              <a:tr h="231195">
                <a:tc>
                  <a:txBody>
                    <a:bodyPr/>
                    <a:lstStyle/>
                    <a:p>
                      <a:pPr>
                        <a:buNone/>
                      </a:pPr>
                      <a:r>
                        <a:rPr lang="de-DE" sz="800">
                          <a:effectLst/>
                        </a:rPr>
                        <a:t>Laufende Ausgaben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7.486.000,00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7.971.000,00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485.000,00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487126739"/>
                  </a:ext>
                </a:extLst>
              </a:tr>
              <a:tr h="231195">
                <a:tc>
                  <a:txBody>
                    <a:bodyPr/>
                    <a:lstStyle/>
                    <a:p>
                      <a:pPr>
                        <a:buNone/>
                      </a:pPr>
                      <a:r>
                        <a:rPr lang="de-DE" sz="800">
                          <a:effectLst/>
                        </a:rPr>
                        <a:t>Zuschüsse an Vereine</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1.555.000,00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1.605.000,00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50.000,00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443298276"/>
                  </a:ext>
                </a:extLst>
              </a:tr>
              <a:tr h="231195">
                <a:tc>
                  <a:txBody>
                    <a:bodyPr/>
                    <a:lstStyle/>
                    <a:p>
                      <a:pPr>
                        <a:buNone/>
                      </a:pPr>
                      <a:r>
                        <a:rPr lang="de-DE" sz="800">
                          <a:effectLst/>
                        </a:rPr>
                        <a:t>Zuschüsse an Privatpersonen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8.000,00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-1.000,00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684083417"/>
                  </a:ext>
                </a:extLst>
              </a:tr>
              <a:tr h="231195">
                <a:tc>
                  <a:txBody>
                    <a:bodyPr/>
                    <a:lstStyle/>
                    <a:p>
                      <a:pPr>
                        <a:buNone/>
                      </a:pPr>
                      <a:r>
                        <a:rPr lang="de-DE" sz="800">
                          <a:effectLst/>
                        </a:rPr>
                        <a:t>Zuschüsse an Unternehmen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1.977.000,00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1.281.000,00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-696.000,00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4132035359"/>
                  </a:ext>
                </a:extLst>
              </a:tr>
              <a:tr h="231195">
                <a:tc>
                  <a:txBody>
                    <a:bodyPr/>
                    <a:lstStyle/>
                    <a:p>
                      <a:pPr>
                        <a:buNone/>
                      </a:pPr>
                      <a:r>
                        <a:rPr lang="de-DE" sz="800">
                          <a:effectLst/>
                        </a:rPr>
                        <a:t>ÖSHZ</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3.206.000,00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4.107.000,00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901.000,00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3172398665"/>
                  </a:ext>
                </a:extLst>
              </a:tr>
              <a:tr h="231195">
                <a:tc>
                  <a:txBody>
                    <a:bodyPr/>
                    <a:lstStyle/>
                    <a:p>
                      <a:pPr>
                        <a:buNone/>
                      </a:pPr>
                      <a:r>
                        <a:rPr lang="de-DE" sz="800">
                          <a:effectLst/>
                        </a:rPr>
                        <a:t>Hilfeleistungszone</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1.164.000,00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1.126.000,00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-38.000,00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3896882925"/>
                  </a:ext>
                </a:extLst>
              </a:tr>
              <a:tr h="231195">
                <a:tc>
                  <a:txBody>
                    <a:bodyPr/>
                    <a:lstStyle/>
                    <a:p>
                      <a:pPr>
                        <a:buNone/>
                      </a:pPr>
                      <a:r>
                        <a:rPr lang="de-DE" sz="800">
                          <a:effectLst/>
                        </a:rPr>
                        <a:t>Polizeizone</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2.489.000,00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2.489.000,00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2216750756"/>
                  </a:ext>
                </a:extLst>
              </a:tr>
              <a:tr h="242754">
                <a:tc>
                  <a:txBody>
                    <a:bodyPr/>
                    <a:lstStyle/>
                    <a:p>
                      <a:pPr>
                        <a:buNone/>
                      </a:pPr>
                      <a:r>
                        <a:rPr lang="de-DE" sz="800">
                          <a:effectLst/>
                        </a:rPr>
                        <a:t>Intradel / Musikakademie / RZKB</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307.000,00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331.000,00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24.000,00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3945043350"/>
                  </a:ext>
                </a:extLst>
              </a:tr>
              <a:tr h="231195">
                <a:tc>
                  <a:txBody>
                    <a:bodyPr/>
                    <a:lstStyle/>
                    <a:p>
                      <a:pPr>
                        <a:buNone/>
                      </a:pPr>
                      <a:r>
                        <a:rPr lang="de-DE" sz="800">
                          <a:effectLst/>
                        </a:rPr>
                        <a:t>Kirchen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340.000,00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367.000,00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098657756"/>
                  </a:ext>
                </a:extLst>
              </a:tr>
              <a:tr h="231195">
                <a:tc>
                  <a:txBody>
                    <a:bodyPr/>
                    <a:lstStyle/>
                    <a:p>
                      <a:pPr>
                        <a:buNone/>
                      </a:pPr>
                      <a:r>
                        <a:rPr lang="de-DE" sz="800">
                          <a:effectLst/>
                        </a:rPr>
                        <a:t>Tilia</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458.000,00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511.000,00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53.000,00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2395231917"/>
                  </a:ext>
                </a:extLst>
              </a:tr>
              <a:tr h="231195">
                <a:tc>
                  <a:txBody>
                    <a:bodyPr/>
                    <a:lstStyle/>
                    <a:p>
                      <a:pPr>
                        <a:buNone/>
                      </a:pPr>
                      <a:r>
                        <a:rPr lang="de-DE" sz="800">
                          <a:effectLst/>
                        </a:rPr>
                        <a:t>Tilgung Anleihen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2.249.000,00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2.194.000,00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-55.000,00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376256552"/>
                  </a:ext>
                </a:extLst>
              </a:tr>
              <a:tr h="231195">
                <a:tc>
                  <a:txBody>
                    <a:bodyPr/>
                    <a:lstStyle/>
                    <a:p>
                      <a:pPr>
                        <a:buNone/>
                      </a:pPr>
                      <a:r>
                        <a:rPr lang="de-DE" sz="800">
                          <a:effectLst/>
                        </a:rPr>
                        <a:t>Zinsen</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508.000,00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565.000,00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57.000,00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36986658"/>
                  </a:ext>
                </a:extLst>
              </a:tr>
              <a:tr h="242754">
                <a:tc>
                  <a:txBody>
                    <a:bodyPr/>
                    <a:lstStyle/>
                    <a:p>
                      <a:pPr>
                        <a:buNone/>
                      </a:pPr>
                      <a:r>
                        <a:rPr lang="de-DE" sz="800" dirty="0">
                          <a:effectLst/>
                        </a:rPr>
                        <a:t>Kautionen</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100.000,00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100.000,00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037886383"/>
                  </a:ext>
                </a:extLst>
              </a:tr>
              <a:tr h="231195">
                <a:tc>
                  <a:txBody>
                    <a:bodyPr/>
                    <a:lstStyle/>
                    <a:p>
                      <a:pPr>
                        <a:buNone/>
                      </a:pPr>
                      <a:endParaRPr lang="de-DE" sz="800">
                        <a:effectLst/>
                        <a:latin typeface="Calibri" panose="020F0502020204030204" pitchFamily="34" charset="0"/>
                        <a:cs typeface="Calibri" panose="020F0502020204030204" pitchFamily="34" charset="0"/>
                      </a:endParaRPr>
                    </a:p>
                  </a:txBody>
                  <a:tcPr marL="30528" marR="30528" marT="0" marB="0" anchor="ctr"/>
                </a:tc>
                <a:tc>
                  <a:txBody>
                    <a:bodyPr/>
                    <a:lstStyle/>
                    <a:p>
                      <a:pPr algn="r">
                        <a:buNone/>
                      </a:pPr>
                      <a:r>
                        <a:rPr lang="de-DE" sz="800">
                          <a:effectLst/>
                        </a:rPr>
                        <a:t>37.755.000,00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a:effectLst/>
                        </a:rPr>
                        <a:t>39.381.000,00</a:t>
                      </a:r>
                      <a:endParaRPr lang="de-DE" sz="80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tc>
                  <a:txBody>
                    <a:bodyPr/>
                    <a:lstStyle/>
                    <a:p>
                      <a:pPr algn="r">
                        <a:buNone/>
                      </a:pPr>
                      <a:r>
                        <a:rPr lang="de-DE" sz="800" dirty="0">
                          <a:effectLst/>
                        </a:rPr>
                        <a:t>1.617.000,00</a:t>
                      </a:r>
                      <a:endParaRPr lang="de-DE" sz="800" dirty="0">
                        <a:effectLst/>
                        <a:latin typeface="Calibri" panose="020F0502020204030204" pitchFamily="34" charset="0"/>
                        <a:ea typeface="Times New Roman" panose="02020603050405020304" pitchFamily="18" charset="0"/>
                        <a:cs typeface="Calibri" panose="020F0502020204030204" pitchFamily="34" charset="0"/>
                      </a:endParaRPr>
                    </a:p>
                  </a:txBody>
                  <a:tcPr marL="30528" marR="30528" marT="0" marB="0" anchor="ctr"/>
                </a:tc>
                <a:extLst>
                  <a:ext uri="{0D108BD9-81ED-4DB2-BD59-A6C34878D82A}">
                    <a16:rowId xmlns:a16="http://schemas.microsoft.com/office/drawing/2014/main" val="1044483123"/>
                  </a:ext>
                </a:extLst>
              </a:tr>
              <a:tr h="231195">
                <a:tc>
                  <a:txBody>
                    <a:bodyPr/>
                    <a:lstStyle/>
                    <a:p>
                      <a:pPr>
                        <a:buNone/>
                      </a:pPr>
                      <a:r>
                        <a:rPr lang="de-DE" sz="800" dirty="0">
                          <a:effectLst/>
                          <a:latin typeface="Calibri" panose="020F0502020204030204" pitchFamily="34" charset="0"/>
                          <a:cs typeface="Calibri" panose="020F0502020204030204" pitchFamily="34" charset="0"/>
                        </a:rPr>
                        <a:t>Rücknahme von Vorschüssen</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5.229.000,00</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6.669.000,00</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1.440.000,00</a:t>
                      </a:r>
                    </a:p>
                  </a:txBody>
                  <a:tcPr marL="30528" marR="30528" marT="0" marB="0" anchor="ctr"/>
                </a:tc>
                <a:extLst>
                  <a:ext uri="{0D108BD9-81ED-4DB2-BD59-A6C34878D82A}">
                    <a16:rowId xmlns:a16="http://schemas.microsoft.com/office/drawing/2014/main" val="3106350876"/>
                  </a:ext>
                </a:extLst>
              </a:tr>
              <a:tr h="231195">
                <a:tc>
                  <a:txBody>
                    <a:bodyPr/>
                    <a:lstStyle/>
                    <a:p>
                      <a:pPr>
                        <a:buNone/>
                      </a:pPr>
                      <a:r>
                        <a:rPr lang="de-DE" sz="800" dirty="0">
                          <a:effectLst/>
                          <a:latin typeface="Calibri" panose="020F0502020204030204" pitchFamily="34" charset="0"/>
                          <a:cs typeface="Calibri" panose="020F0502020204030204" pitchFamily="34" charset="0"/>
                        </a:rPr>
                        <a:t>Gesamtergebnis</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42.984.000,00</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46.050.000,00</a:t>
                      </a:r>
                    </a:p>
                  </a:txBody>
                  <a:tcPr marL="30528" marR="30528" marT="0" marB="0" anchor="ctr"/>
                </a:tc>
                <a:tc>
                  <a:txBody>
                    <a:bodyPr/>
                    <a:lstStyle/>
                    <a:p>
                      <a:pPr algn="r">
                        <a:buNone/>
                      </a:pPr>
                      <a:r>
                        <a:rPr lang="de-DE" sz="800" dirty="0">
                          <a:effectLst/>
                          <a:latin typeface="Calibri" panose="020F0502020204030204" pitchFamily="34" charset="0"/>
                          <a:ea typeface="Times New Roman" panose="02020603050405020304" pitchFamily="18" charset="0"/>
                          <a:cs typeface="Calibri" panose="020F0502020204030204" pitchFamily="34" charset="0"/>
                        </a:rPr>
                        <a:t>3.066.000,00</a:t>
                      </a:r>
                    </a:p>
                  </a:txBody>
                  <a:tcPr marL="30528" marR="30528" marT="0" marB="0" anchor="ctr"/>
                </a:tc>
                <a:extLst>
                  <a:ext uri="{0D108BD9-81ED-4DB2-BD59-A6C34878D82A}">
                    <a16:rowId xmlns:a16="http://schemas.microsoft.com/office/drawing/2014/main" val="1832656706"/>
                  </a:ext>
                </a:extLst>
              </a:tr>
            </a:tbl>
          </a:graphicData>
        </a:graphic>
      </p:graphicFrame>
    </p:spTree>
    <p:extLst>
      <p:ext uri="{BB962C8B-B14F-4D97-AF65-F5344CB8AC3E}">
        <p14:creationId xmlns:p14="http://schemas.microsoft.com/office/powerpoint/2010/main" val="1068049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00B4A-E6E3-AE46-939F-6F7480D1679A}"/>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EBC4F894-53FF-41E1-BC05-5FDAEF63AAF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101BF48-B237-A6B4-9BA5-8E5A48F7F8A8}"/>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446BE57A-B7A4-8919-7F8F-05E4631C73D5}"/>
                </a:ext>
              </a:extLst>
            </p:cNvPr>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1CE81F6F-F452-2FFC-D709-7A2DDFC93430}"/>
              </a:ext>
            </a:extLst>
          </p:cNvPr>
          <p:cNvSpPr txBox="1"/>
          <p:nvPr/>
        </p:nvSpPr>
        <p:spPr>
          <a:xfrm>
            <a:off x="349250" y="218903"/>
            <a:ext cx="4953000" cy="369332"/>
          </a:xfrm>
          <a:prstGeom prst="rect">
            <a:avLst/>
          </a:prstGeom>
          <a:noFill/>
        </p:spPr>
        <p:txBody>
          <a:bodyPr wrap="square" rtlCol="0">
            <a:spAutoFit/>
          </a:bodyPr>
          <a:lstStyle/>
          <a:p>
            <a:r>
              <a:rPr lang="de-DE" u="sng" dirty="0">
                <a:latin typeface="+mj-lt"/>
              </a:rPr>
              <a:t>Ausgabenstruktur der Stadt Eupen im OB10:</a:t>
            </a:r>
            <a:endParaRPr lang="de-DE" sz="1600" u="sng" dirty="0">
              <a:latin typeface="+mj-lt"/>
            </a:endParaRPr>
          </a:p>
        </p:txBody>
      </p:sp>
      <p:pic>
        <p:nvPicPr>
          <p:cNvPr id="2" name="Image 0" descr="preencoded.png">
            <a:extLst>
              <a:ext uri="{FF2B5EF4-FFF2-40B4-BE49-F238E27FC236}">
                <a16:creationId xmlns:a16="http://schemas.microsoft.com/office/drawing/2014/main" id="{D4271FBF-5951-8057-6232-34278EFEC12D}"/>
              </a:ext>
            </a:extLst>
          </p:cNvPr>
          <p:cNvPicPr>
            <a:picLocks noChangeAspect="1"/>
          </p:cNvPicPr>
          <p:nvPr/>
        </p:nvPicPr>
        <p:blipFill>
          <a:blip r:embed="rId4"/>
          <a:stretch>
            <a:fillRect/>
          </a:stretch>
        </p:blipFill>
        <p:spPr>
          <a:xfrm>
            <a:off x="788513" y="1061442"/>
            <a:ext cx="3463238" cy="3463238"/>
          </a:xfrm>
          <a:prstGeom prst="rect">
            <a:avLst/>
          </a:prstGeom>
        </p:spPr>
      </p:pic>
      <p:sp>
        <p:nvSpPr>
          <p:cNvPr id="10" name="Text 3">
            <a:extLst>
              <a:ext uri="{FF2B5EF4-FFF2-40B4-BE49-F238E27FC236}">
                <a16:creationId xmlns:a16="http://schemas.microsoft.com/office/drawing/2014/main" id="{C461168E-6810-F943-0A7E-A6F1A8A9E0A8}"/>
              </a:ext>
            </a:extLst>
          </p:cNvPr>
          <p:cNvSpPr/>
          <p:nvPr/>
        </p:nvSpPr>
        <p:spPr>
          <a:xfrm>
            <a:off x="2842486" y="1739206"/>
            <a:ext cx="1556028" cy="147042"/>
          </a:xfrm>
          <a:prstGeom prst="rect">
            <a:avLst/>
          </a:prstGeom>
          <a:noFill/>
          <a:ln/>
        </p:spPr>
        <p:txBody>
          <a:bodyPr wrap="none" lIns="0" tIns="0" rIns="0" bIns="0" rtlCol="0" anchor="t"/>
          <a:lstStyle/>
          <a:p>
            <a:pPr marL="0" indent="0" algn="l">
              <a:lnSpc>
                <a:spcPts val="1150"/>
              </a:lnSpc>
              <a:buNone/>
            </a:pPr>
            <a:r>
              <a:rPr lang="en-US" sz="1400" b="1" dirty="0">
                <a:solidFill>
                  <a:schemeClr val="bg1">
                    <a:lumMod val="85000"/>
                  </a:schemeClr>
                </a:solidFill>
                <a:latin typeface="+mj-lt"/>
                <a:ea typeface="Geist" panose="020B0604020202020204" charset="0"/>
                <a:cs typeface="Geist" panose="020B0604020202020204" charset="0"/>
              </a:rPr>
              <a:t>Allgemeine </a:t>
            </a:r>
          </a:p>
          <a:p>
            <a:pPr marL="0" indent="0" algn="l">
              <a:lnSpc>
                <a:spcPts val="1150"/>
              </a:lnSpc>
              <a:buNone/>
            </a:pPr>
            <a:r>
              <a:rPr lang="en-US" sz="1400" b="1" dirty="0">
                <a:solidFill>
                  <a:schemeClr val="bg1">
                    <a:lumMod val="85000"/>
                  </a:schemeClr>
                </a:solidFill>
                <a:latin typeface="+mj-lt"/>
                <a:ea typeface="Geist" panose="020B0604020202020204" charset="0"/>
                <a:cs typeface="Geist" panose="020B0604020202020204" charset="0"/>
              </a:rPr>
              <a:t>Verwaltung</a:t>
            </a:r>
          </a:p>
        </p:txBody>
      </p:sp>
      <p:sp>
        <p:nvSpPr>
          <p:cNvPr id="12" name="Text 5">
            <a:extLst>
              <a:ext uri="{FF2B5EF4-FFF2-40B4-BE49-F238E27FC236}">
                <a16:creationId xmlns:a16="http://schemas.microsoft.com/office/drawing/2014/main" id="{48B232FF-345B-8964-8D16-AB5B070A172E}"/>
              </a:ext>
            </a:extLst>
          </p:cNvPr>
          <p:cNvSpPr/>
          <p:nvPr/>
        </p:nvSpPr>
        <p:spPr>
          <a:xfrm>
            <a:off x="1344798" y="3740537"/>
            <a:ext cx="1015246" cy="147042"/>
          </a:xfrm>
          <a:prstGeom prst="rect">
            <a:avLst/>
          </a:prstGeom>
          <a:noFill/>
          <a:ln/>
        </p:spPr>
        <p:txBody>
          <a:bodyPr wrap="none" lIns="0" tIns="0" rIns="0" bIns="0" rtlCol="0" anchor="t"/>
          <a:lstStyle/>
          <a:p>
            <a:pPr marL="0" indent="0" algn="l">
              <a:lnSpc>
                <a:spcPts val="1150"/>
              </a:lnSpc>
              <a:buNone/>
            </a:pPr>
            <a:r>
              <a:rPr lang="en-US" sz="1400" b="1" dirty="0">
                <a:solidFill>
                  <a:schemeClr val="bg1">
                    <a:lumMod val="85000"/>
                  </a:schemeClr>
                </a:solidFill>
                <a:latin typeface="+mj-lt"/>
                <a:ea typeface="Geist" panose="020B0604020202020204" charset="0"/>
                <a:cs typeface="Geist" panose="020B0604020202020204" charset="0"/>
              </a:rPr>
              <a:t>Übertragungen</a:t>
            </a:r>
          </a:p>
        </p:txBody>
      </p:sp>
      <p:sp>
        <p:nvSpPr>
          <p:cNvPr id="14" name="Text 7">
            <a:extLst>
              <a:ext uri="{FF2B5EF4-FFF2-40B4-BE49-F238E27FC236}">
                <a16:creationId xmlns:a16="http://schemas.microsoft.com/office/drawing/2014/main" id="{27804B1C-02E1-04A1-21E7-BEBB245843ED}"/>
              </a:ext>
            </a:extLst>
          </p:cNvPr>
          <p:cNvSpPr/>
          <p:nvPr/>
        </p:nvSpPr>
        <p:spPr>
          <a:xfrm>
            <a:off x="990557" y="2593479"/>
            <a:ext cx="633651" cy="147042"/>
          </a:xfrm>
          <a:prstGeom prst="rect">
            <a:avLst/>
          </a:prstGeom>
          <a:noFill/>
          <a:ln/>
        </p:spPr>
        <p:txBody>
          <a:bodyPr wrap="none" lIns="0" tIns="0" rIns="0" bIns="0" rtlCol="0" anchor="t"/>
          <a:lstStyle/>
          <a:p>
            <a:pPr marL="0" indent="0" algn="l">
              <a:lnSpc>
                <a:spcPts val="1150"/>
              </a:lnSpc>
              <a:buNone/>
            </a:pPr>
            <a:r>
              <a:rPr lang="en-US" sz="1400" b="1" dirty="0">
                <a:solidFill>
                  <a:schemeClr val="bg1">
                    <a:lumMod val="85000"/>
                  </a:schemeClr>
                </a:solidFill>
                <a:latin typeface="+mj-lt"/>
                <a:ea typeface="Geist" panose="020B0604020202020204" charset="0"/>
                <a:cs typeface="Geist" panose="020B0604020202020204" charset="0"/>
              </a:rPr>
              <a:t>Schulden</a:t>
            </a:r>
          </a:p>
        </p:txBody>
      </p:sp>
      <p:sp>
        <p:nvSpPr>
          <p:cNvPr id="15" name="Shape 8">
            <a:extLst>
              <a:ext uri="{FF2B5EF4-FFF2-40B4-BE49-F238E27FC236}">
                <a16:creationId xmlns:a16="http://schemas.microsoft.com/office/drawing/2014/main" id="{9E60E964-9E87-83F1-5277-28607F655A10}"/>
              </a:ext>
            </a:extLst>
          </p:cNvPr>
          <p:cNvSpPr/>
          <p:nvPr/>
        </p:nvSpPr>
        <p:spPr>
          <a:xfrm>
            <a:off x="4616450" y="914400"/>
            <a:ext cx="147042" cy="147042"/>
          </a:xfrm>
          <a:prstGeom prst="roundRect">
            <a:avLst>
              <a:gd name="adj" fmla="val 12437"/>
            </a:avLst>
          </a:prstGeom>
          <a:solidFill>
            <a:srgbClr val="001367"/>
          </a:solidFill>
          <a:ln/>
        </p:spPr>
        <p:txBody>
          <a:bodyPr/>
          <a:lstStyle/>
          <a:p>
            <a:endParaRPr lang="de-DE" sz="1400" b="1">
              <a:latin typeface="+mj-lt"/>
              <a:ea typeface="Geist" panose="020B0604020202020204" charset="0"/>
              <a:cs typeface="Geist" panose="020B0604020202020204" charset="0"/>
            </a:endParaRPr>
          </a:p>
        </p:txBody>
      </p:sp>
      <p:sp>
        <p:nvSpPr>
          <p:cNvPr id="16" name="Text 9">
            <a:extLst>
              <a:ext uri="{FF2B5EF4-FFF2-40B4-BE49-F238E27FC236}">
                <a16:creationId xmlns:a16="http://schemas.microsoft.com/office/drawing/2014/main" id="{22526D6D-A59B-4582-1B7B-52C682D573C2}"/>
              </a:ext>
            </a:extLst>
          </p:cNvPr>
          <p:cNvSpPr/>
          <p:nvPr/>
        </p:nvSpPr>
        <p:spPr>
          <a:xfrm>
            <a:off x="4824453" y="914400"/>
            <a:ext cx="1069658" cy="147042"/>
          </a:xfrm>
          <a:prstGeom prst="rect">
            <a:avLst/>
          </a:prstGeom>
          <a:noFill/>
          <a:ln/>
        </p:spPr>
        <p:txBody>
          <a:bodyPr wrap="none" lIns="0" tIns="0" rIns="0" bIns="0" rtlCol="0" anchor="t"/>
          <a:lstStyle/>
          <a:p>
            <a:pPr marL="0" indent="0" algn="l">
              <a:lnSpc>
                <a:spcPts val="1150"/>
              </a:lnSpc>
              <a:buNone/>
            </a:pPr>
            <a:r>
              <a:rPr lang="en-US" sz="1400" b="1" dirty="0">
                <a:latin typeface="+mj-lt"/>
                <a:ea typeface="Geist" panose="020B0604020202020204" charset="0"/>
                <a:cs typeface="Geist" panose="020B0604020202020204" charset="0"/>
              </a:rPr>
              <a:t>Abfallwirtschaft</a:t>
            </a:r>
          </a:p>
        </p:txBody>
      </p:sp>
      <p:sp>
        <p:nvSpPr>
          <p:cNvPr id="17" name="Shape 10">
            <a:extLst>
              <a:ext uri="{FF2B5EF4-FFF2-40B4-BE49-F238E27FC236}">
                <a16:creationId xmlns:a16="http://schemas.microsoft.com/office/drawing/2014/main" id="{35B48DB1-43A1-76E1-5114-B485BB7AAE3E}"/>
              </a:ext>
            </a:extLst>
          </p:cNvPr>
          <p:cNvSpPr/>
          <p:nvPr/>
        </p:nvSpPr>
        <p:spPr>
          <a:xfrm>
            <a:off x="4616450" y="1213842"/>
            <a:ext cx="147042" cy="147042"/>
          </a:xfrm>
          <a:prstGeom prst="roundRect">
            <a:avLst>
              <a:gd name="adj" fmla="val 12437"/>
            </a:avLst>
          </a:prstGeom>
          <a:solidFill>
            <a:srgbClr val="130067"/>
          </a:solidFill>
          <a:ln/>
        </p:spPr>
        <p:txBody>
          <a:bodyPr/>
          <a:lstStyle/>
          <a:p>
            <a:endParaRPr lang="de-DE" sz="1400" b="1">
              <a:latin typeface="+mj-lt"/>
              <a:ea typeface="Geist" panose="020B0604020202020204" charset="0"/>
              <a:cs typeface="Geist" panose="020B0604020202020204" charset="0"/>
            </a:endParaRPr>
          </a:p>
        </p:txBody>
      </p:sp>
      <p:sp>
        <p:nvSpPr>
          <p:cNvPr id="18" name="Text 11">
            <a:extLst>
              <a:ext uri="{FF2B5EF4-FFF2-40B4-BE49-F238E27FC236}">
                <a16:creationId xmlns:a16="http://schemas.microsoft.com/office/drawing/2014/main" id="{C8B0B8FF-F868-F1D1-E193-749E2FBBF07F}"/>
              </a:ext>
            </a:extLst>
          </p:cNvPr>
          <p:cNvSpPr/>
          <p:nvPr/>
        </p:nvSpPr>
        <p:spPr>
          <a:xfrm>
            <a:off x="4824453" y="1213842"/>
            <a:ext cx="547688" cy="147042"/>
          </a:xfrm>
          <a:prstGeom prst="rect">
            <a:avLst/>
          </a:prstGeom>
          <a:noFill/>
          <a:ln/>
        </p:spPr>
        <p:txBody>
          <a:bodyPr wrap="none" lIns="0" tIns="0" rIns="0" bIns="0" rtlCol="0" anchor="t"/>
          <a:lstStyle/>
          <a:p>
            <a:pPr marL="0" indent="0" algn="l">
              <a:lnSpc>
                <a:spcPts val="1150"/>
              </a:lnSpc>
              <a:buNone/>
            </a:pPr>
            <a:r>
              <a:rPr lang="en-US" sz="1400" b="1" dirty="0" err="1">
                <a:latin typeface="+mj-lt"/>
                <a:ea typeface="Geist" panose="020B0604020202020204" charset="0"/>
                <a:cs typeface="Geist" panose="020B0604020202020204" charset="0"/>
              </a:rPr>
              <a:t>Schulen</a:t>
            </a:r>
            <a:endParaRPr lang="en-US" sz="1400" b="1" dirty="0">
              <a:latin typeface="+mj-lt"/>
              <a:ea typeface="Geist" panose="020B0604020202020204" charset="0"/>
              <a:cs typeface="Geist" panose="020B0604020202020204" charset="0"/>
            </a:endParaRPr>
          </a:p>
        </p:txBody>
      </p:sp>
      <p:sp>
        <p:nvSpPr>
          <p:cNvPr id="19" name="Shape 12">
            <a:extLst>
              <a:ext uri="{FF2B5EF4-FFF2-40B4-BE49-F238E27FC236}">
                <a16:creationId xmlns:a16="http://schemas.microsoft.com/office/drawing/2014/main" id="{F14067D6-488D-3829-30BC-C79F037C392F}"/>
              </a:ext>
            </a:extLst>
          </p:cNvPr>
          <p:cNvSpPr/>
          <p:nvPr/>
        </p:nvSpPr>
        <p:spPr>
          <a:xfrm>
            <a:off x="4616450" y="1513285"/>
            <a:ext cx="147042" cy="147042"/>
          </a:xfrm>
          <a:prstGeom prst="roundRect">
            <a:avLst>
              <a:gd name="adj" fmla="val 12437"/>
            </a:avLst>
          </a:prstGeom>
          <a:solidFill>
            <a:srgbClr val="3A0067"/>
          </a:solidFill>
          <a:ln/>
        </p:spPr>
        <p:txBody>
          <a:bodyPr/>
          <a:lstStyle/>
          <a:p>
            <a:endParaRPr lang="de-DE" sz="1400" b="1">
              <a:latin typeface="+mj-lt"/>
              <a:ea typeface="Geist" panose="020B0604020202020204" charset="0"/>
              <a:cs typeface="Geist" panose="020B0604020202020204" charset="0"/>
            </a:endParaRPr>
          </a:p>
        </p:txBody>
      </p:sp>
      <p:sp>
        <p:nvSpPr>
          <p:cNvPr id="20" name="Text 13">
            <a:extLst>
              <a:ext uri="{FF2B5EF4-FFF2-40B4-BE49-F238E27FC236}">
                <a16:creationId xmlns:a16="http://schemas.microsoft.com/office/drawing/2014/main" id="{45B93328-41FE-9678-0D74-D377F490297D}"/>
              </a:ext>
            </a:extLst>
          </p:cNvPr>
          <p:cNvSpPr/>
          <p:nvPr/>
        </p:nvSpPr>
        <p:spPr>
          <a:xfrm>
            <a:off x="4824453" y="1513285"/>
            <a:ext cx="1857732" cy="147042"/>
          </a:xfrm>
          <a:prstGeom prst="rect">
            <a:avLst/>
          </a:prstGeom>
          <a:noFill/>
          <a:ln/>
        </p:spPr>
        <p:txBody>
          <a:bodyPr wrap="none" lIns="0" tIns="0" rIns="0" bIns="0" rtlCol="0" anchor="t"/>
          <a:lstStyle/>
          <a:p>
            <a:pPr marL="0" indent="0" algn="l">
              <a:lnSpc>
                <a:spcPts val="1150"/>
              </a:lnSpc>
              <a:buNone/>
            </a:pPr>
            <a:r>
              <a:rPr lang="en-US" sz="1400" b="1" dirty="0">
                <a:latin typeface="+mj-lt"/>
                <a:ea typeface="Geist" panose="020B0604020202020204" charset="0"/>
                <a:cs typeface="Geist" panose="020B0604020202020204" charset="0"/>
              </a:rPr>
              <a:t>Sport, Kultur, Jugend, Sozi...</a:t>
            </a:r>
          </a:p>
        </p:txBody>
      </p:sp>
      <p:sp>
        <p:nvSpPr>
          <p:cNvPr id="21" name="Shape 14">
            <a:extLst>
              <a:ext uri="{FF2B5EF4-FFF2-40B4-BE49-F238E27FC236}">
                <a16:creationId xmlns:a16="http://schemas.microsoft.com/office/drawing/2014/main" id="{487A42FD-683F-DCF6-FC1F-0B92DB7DEEFA}"/>
              </a:ext>
            </a:extLst>
          </p:cNvPr>
          <p:cNvSpPr/>
          <p:nvPr/>
        </p:nvSpPr>
        <p:spPr>
          <a:xfrm>
            <a:off x="4616450" y="1812727"/>
            <a:ext cx="147042" cy="147042"/>
          </a:xfrm>
          <a:prstGeom prst="roundRect">
            <a:avLst>
              <a:gd name="adj" fmla="val 12437"/>
            </a:avLst>
          </a:prstGeom>
          <a:solidFill>
            <a:srgbClr val="610067"/>
          </a:solidFill>
          <a:ln/>
        </p:spPr>
        <p:txBody>
          <a:bodyPr/>
          <a:lstStyle/>
          <a:p>
            <a:endParaRPr lang="de-DE" sz="1400" b="1">
              <a:latin typeface="+mj-lt"/>
              <a:ea typeface="Geist" panose="020B0604020202020204" charset="0"/>
              <a:cs typeface="Geist" panose="020B0604020202020204" charset="0"/>
            </a:endParaRPr>
          </a:p>
        </p:txBody>
      </p:sp>
      <p:sp>
        <p:nvSpPr>
          <p:cNvPr id="22" name="Text 15">
            <a:extLst>
              <a:ext uri="{FF2B5EF4-FFF2-40B4-BE49-F238E27FC236}">
                <a16:creationId xmlns:a16="http://schemas.microsoft.com/office/drawing/2014/main" id="{0CE92718-1747-26BE-5B95-973BCC1B2C8F}"/>
              </a:ext>
            </a:extLst>
          </p:cNvPr>
          <p:cNvSpPr/>
          <p:nvPr/>
        </p:nvSpPr>
        <p:spPr>
          <a:xfrm>
            <a:off x="4824453" y="1812727"/>
            <a:ext cx="1958816" cy="147042"/>
          </a:xfrm>
          <a:prstGeom prst="rect">
            <a:avLst/>
          </a:prstGeom>
          <a:noFill/>
          <a:ln/>
        </p:spPr>
        <p:txBody>
          <a:bodyPr wrap="none" lIns="0" tIns="0" rIns="0" bIns="0" rtlCol="0" anchor="t"/>
          <a:lstStyle/>
          <a:p>
            <a:pPr marL="0" indent="0" algn="l">
              <a:lnSpc>
                <a:spcPts val="1150"/>
              </a:lnSpc>
              <a:buNone/>
            </a:pPr>
            <a:r>
              <a:rPr lang="en-US" sz="1400" b="1" dirty="0">
                <a:latin typeface="+mj-lt"/>
                <a:ea typeface="Geist" panose="020B0604020202020204" charset="0"/>
                <a:cs typeface="Geist" panose="020B0604020202020204" charset="0"/>
              </a:rPr>
              <a:t>Straßenbau und Infrastruktur</a:t>
            </a:r>
          </a:p>
        </p:txBody>
      </p:sp>
      <p:sp>
        <p:nvSpPr>
          <p:cNvPr id="23" name="Shape 16">
            <a:extLst>
              <a:ext uri="{FF2B5EF4-FFF2-40B4-BE49-F238E27FC236}">
                <a16:creationId xmlns:a16="http://schemas.microsoft.com/office/drawing/2014/main" id="{E3711043-C773-59FD-D883-024F975818C8}"/>
              </a:ext>
            </a:extLst>
          </p:cNvPr>
          <p:cNvSpPr/>
          <p:nvPr/>
        </p:nvSpPr>
        <p:spPr>
          <a:xfrm>
            <a:off x="4616450" y="2112169"/>
            <a:ext cx="147042" cy="147042"/>
          </a:xfrm>
          <a:prstGeom prst="roundRect">
            <a:avLst>
              <a:gd name="adj" fmla="val 12437"/>
            </a:avLst>
          </a:prstGeom>
          <a:solidFill>
            <a:srgbClr val="670047"/>
          </a:solidFill>
          <a:ln/>
        </p:spPr>
        <p:txBody>
          <a:bodyPr/>
          <a:lstStyle/>
          <a:p>
            <a:endParaRPr lang="de-DE" sz="1400" b="1">
              <a:latin typeface="+mj-lt"/>
              <a:ea typeface="Geist" panose="020B0604020202020204" charset="0"/>
              <a:cs typeface="Geist" panose="020B0604020202020204" charset="0"/>
            </a:endParaRPr>
          </a:p>
        </p:txBody>
      </p:sp>
      <p:sp>
        <p:nvSpPr>
          <p:cNvPr id="24" name="Text 17">
            <a:extLst>
              <a:ext uri="{FF2B5EF4-FFF2-40B4-BE49-F238E27FC236}">
                <a16:creationId xmlns:a16="http://schemas.microsoft.com/office/drawing/2014/main" id="{643EDE6E-7CBA-9061-6465-DB09F6CF21AC}"/>
              </a:ext>
            </a:extLst>
          </p:cNvPr>
          <p:cNvSpPr/>
          <p:nvPr/>
        </p:nvSpPr>
        <p:spPr>
          <a:xfrm>
            <a:off x="4824453" y="2112169"/>
            <a:ext cx="1488758" cy="147042"/>
          </a:xfrm>
          <a:prstGeom prst="rect">
            <a:avLst/>
          </a:prstGeom>
          <a:noFill/>
          <a:ln/>
        </p:spPr>
        <p:txBody>
          <a:bodyPr wrap="none" lIns="0" tIns="0" rIns="0" bIns="0" rtlCol="0" anchor="t"/>
          <a:lstStyle/>
          <a:p>
            <a:pPr marL="0" indent="0" algn="l">
              <a:lnSpc>
                <a:spcPts val="1150"/>
              </a:lnSpc>
              <a:buNone/>
            </a:pPr>
            <a:r>
              <a:rPr lang="en-US" sz="1400" b="1" dirty="0">
                <a:latin typeface="+mj-lt"/>
                <a:ea typeface="Geist" panose="020B0604020202020204" charset="0"/>
                <a:cs typeface="Geist" panose="020B0604020202020204" charset="0"/>
              </a:rPr>
              <a:t>Handel und Tourismus</a:t>
            </a:r>
          </a:p>
        </p:txBody>
      </p:sp>
      <p:sp>
        <p:nvSpPr>
          <p:cNvPr id="25" name="Shape 18">
            <a:extLst>
              <a:ext uri="{FF2B5EF4-FFF2-40B4-BE49-F238E27FC236}">
                <a16:creationId xmlns:a16="http://schemas.microsoft.com/office/drawing/2014/main" id="{A97B3D7A-DDB3-81EE-18F0-52D16F299305}"/>
              </a:ext>
            </a:extLst>
          </p:cNvPr>
          <p:cNvSpPr/>
          <p:nvPr/>
        </p:nvSpPr>
        <p:spPr>
          <a:xfrm>
            <a:off x="4616450" y="2411611"/>
            <a:ext cx="147042" cy="147042"/>
          </a:xfrm>
          <a:prstGeom prst="roundRect">
            <a:avLst>
              <a:gd name="adj" fmla="val 12437"/>
            </a:avLst>
          </a:prstGeom>
          <a:solidFill>
            <a:srgbClr val="670020"/>
          </a:solidFill>
          <a:ln/>
        </p:spPr>
        <p:txBody>
          <a:bodyPr/>
          <a:lstStyle/>
          <a:p>
            <a:endParaRPr lang="de-DE" sz="1400" b="1">
              <a:latin typeface="+mj-lt"/>
              <a:ea typeface="Geist" panose="020B0604020202020204" charset="0"/>
              <a:cs typeface="Geist" panose="020B0604020202020204" charset="0"/>
            </a:endParaRPr>
          </a:p>
        </p:txBody>
      </p:sp>
      <p:sp>
        <p:nvSpPr>
          <p:cNvPr id="26" name="Text 19">
            <a:extLst>
              <a:ext uri="{FF2B5EF4-FFF2-40B4-BE49-F238E27FC236}">
                <a16:creationId xmlns:a16="http://schemas.microsoft.com/office/drawing/2014/main" id="{9B75F327-F539-9985-5ADB-B22C28355310}"/>
              </a:ext>
            </a:extLst>
          </p:cNvPr>
          <p:cNvSpPr/>
          <p:nvPr/>
        </p:nvSpPr>
        <p:spPr>
          <a:xfrm>
            <a:off x="4824453" y="2411611"/>
            <a:ext cx="1783556" cy="147042"/>
          </a:xfrm>
          <a:prstGeom prst="rect">
            <a:avLst/>
          </a:prstGeom>
          <a:noFill/>
          <a:ln/>
        </p:spPr>
        <p:txBody>
          <a:bodyPr wrap="none" lIns="0" tIns="0" rIns="0" bIns="0" rtlCol="0" anchor="t"/>
          <a:lstStyle/>
          <a:p>
            <a:pPr marL="0" indent="0" algn="l">
              <a:lnSpc>
                <a:spcPts val="1150"/>
              </a:lnSpc>
              <a:buNone/>
            </a:pPr>
            <a:r>
              <a:rPr lang="en-US" sz="1400" b="1" dirty="0">
                <a:latin typeface="+mj-lt"/>
                <a:ea typeface="Geist" panose="020B0604020202020204" charset="0"/>
                <a:cs typeface="Geist" panose="020B0604020202020204" charset="0"/>
              </a:rPr>
              <a:t>Kultus und Forstwirtschaft</a:t>
            </a:r>
          </a:p>
        </p:txBody>
      </p:sp>
      <p:sp>
        <p:nvSpPr>
          <p:cNvPr id="27" name="Textfeld 26">
            <a:extLst>
              <a:ext uri="{FF2B5EF4-FFF2-40B4-BE49-F238E27FC236}">
                <a16:creationId xmlns:a16="http://schemas.microsoft.com/office/drawing/2014/main" id="{BEB35D95-D800-7C8B-D1C9-8358D88E5EE1}"/>
              </a:ext>
            </a:extLst>
          </p:cNvPr>
          <p:cNvSpPr txBox="1"/>
          <p:nvPr/>
        </p:nvSpPr>
        <p:spPr>
          <a:xfrm>
            <a:off x="4145673" y="3060935"/>
            <a:ext cx="2420599" cy="1384995"/>
          </a:xfrm>
          <a:prstGeom prst="rect">
            <a:avLst/>
          </a:prstGeom>
          <a:noFill/>
        </p:spPr>
        <p:txBody>
          <a:bodyPr wrap="none" rtlCol="0">
            <a:spAutoFit/>
          </a:bodyPr>
          <a:lstStyle/>
          <a:p>
            <a:r>
              <a:rPr lang="en-US" sz="1400" dirty="0">
                <a:latin typeface="+mj-lt"/>
                <a:ea typeface="ADLaM Display" panose="02010000000000000000" pitchFamily="2" charset="0"/>
                <a:cs typeface="ADLaM Display" panose="02010000000000000000" pitchFamily="2" charset="0"/>
              </a:rPr>
              <a:t>Mit </a:t>
            </a:r>
            <a:r>
              <a:rPr lang="en-US" sz="1400" dirty="0" err="1">
                <a:latin typeface="+mj-lt"/>
                <a:ea typeface="ADLaM Display" panose="02010000000000000000" pitchFamily="2" charset="0"/>
                <a:cs typeface="ADLaM Display" panose="02010000000000000000" pitchFamily="2" charset="0"/>
              </a:rPr>
              <a:t>knapp</a:t>
            </a:r>
            <a:r>
              <a:rPr lang="en-US" sz="1400" dirty="0">
                <a:latin typeface="+mj-lt"/>
                <a:ea typeface="ADLaM Display" panose="02010000000000000000" pitchFamily="2" charset="0"/>
                <a:cs typeface="ADLaM Display" panose="02010000000000000000" pitchFamily="2" charset="0"/>
              </a:rPr>
              <a:t> 50% </a:t>
            </a:r>
            <a:r>
              <a:rPr lang="en-US" sz="1400" dirty="0" err="1">
                <a:latin typeface="+mj-lt"/>
                <a:ea typeface="ADLaM Display" panose="02010000000000000000" pitchFamily="2" charset="0"/>
                <a:cs typeface="ADLaM Display" panose="02010000000000000000" pitchFamily="2" charset="0"/>
              </a:rPr>
              <a:t>bildet</a:t>
            </a:r>
            <a:r>
              <a:rPr lang="en-US" sz="1400" dirty="0">
                <a:latin typeface="+mj-lt"/>
                <a:ea typeface="ADLaM Display" panose="02010000000000000000" pitchFamily="2" charset="0"/>
                <a:cs typeface="ADLaM Display" panose="02010000000000000000" pitchFamily="2" charset="0"/>
              </a:rPr>
              <a:t> die </a:t>
            </a:r>
          </a:p>
          <a:p>
            <a:r>
              <a:rPr lang="en-US" sz="1400" dirty="0" err="1">
                <a:latin typeface="+mj-lt"/>
                <a:ea typeface="ADLaM Display" panose="02010000000000000000" pitchFamily="2" charset="0"/>
                <a:cs typeface="ADLaM Display" panose="02010000000000000000" pitchFamily="2" charset="0"/>
              </a:rPr>
              <a:t>allgemeine</a:t>
            </a:r>
            <a:r>
              <a:rPr lang="en-US" sz="1400" dirty="0">
                <a:latin typeface="+mj-lt"/>
                <a:ea typeface="ADLaM Display" panose="02010000000000000000" pitchFamily="2" charset="0"/>
                <a:cs typeface="ADLaM Display" panose="02010000000000000000" pitchFamily="2" charset="0"/>
              </a:rPr>
              <a:t> Verwaltung </a:t>
            </a:r>
          </a:p>
          <a:p>
            <a:r>
              <a:rPr lang="en-US" sz="1400" dirty="0">
                <a:latin typeface="+mj-lt"/>
                <a:ea typeface="ADLaM Display" panose="02010000000000000000" pitchFamily="2" charset="0"/>
                <a:cs typeface="ADLaM Display" panose="02010000000000000000" pitchFamily="2" charset="0"/>
              </a:rPr>
              <a:t>den </a:t>
            </a:r>
            <a:r>
              <a:rPr lang="en-US" sz="1400" dirty="0" err="1">
                <a:latin typeface="+mj-lt"/>
                <a:ea typeface="ADLaM Display" panose="02010000000000000000" pitchFamily="2" charset="0"/>
                <a:cs typeface="ADLaM Display" panose="02010000000000000000" pitchFamily="2" charset="0"/>
              </a:rPr>
              <a:t>größten</a:t>
            </a:r>
            <a:r>
              <a:rPr lang="en-US" sz="1400" dirty="0">
                <a:latin typeface="+mj-lt"/>
                <a:ea typeface="ADLaM Display" panose="02010000000000000000" pitchFamily="2" charset="0"/>
                <a:cs typeface="ADLaM Display" panose="02010000000000000000" pitchFamily="2" charset="0"/>
              </a:rPr>
              <a:t> </a:t>
            </a:r>
            <a:r>
              <a:rPr lang="en-US" sz="1400" dirty="0" err="1">
                <a:latin typeface="+mj-lt"/>
                <a:ea typeface="ADLaM Display" panose="02010000000000000000" pitchFamily="2" charset="0"/>
                <a:cs typeface="ADLaM Display" panose="02010000000000000000" pitchFamily="2" charset="0"/>
              </a:rPr>
              <a:t>Ausgabenposten</a:t>
            </a:r>
            <a:r>
              <a:rPr lang="en-US" sz="1400" dirty="0">
                <a:latin typeface="+mj-lt"/>
                <a:ea typeface="ADLaM Display" panose="02010000000000000000" pitchFamily="2" charset="0"/>
                <a:cs typeface="ADLaM Display" panose="02010000000000000000" pitchFamily="2" charset="0"/>
              </a:rPr>
              <a:t>, </a:t>
            </a:r>
          </a:p>
          <a:p>
            <a:r>
              <a:rPr lang="en-US" sz="1400" dirty="0" err="1">
                <a:latin typeface="+mj-lt"/>
                <a:ea typeface="ADLaM Display" panose="02010000000000000000" pitchFamily="2" charset="0"/>
                <a:cs typeface="ADLaM Display" panose="02010000000000000000" pitchFamily="2" charset="0"/>
              </a:rPr>
              <a:t>gefolgt</a:t>
            </a:r>
            <a:r>
              <a:rPr lang="en-US" sz="1400" dirty="0">
                <a:latin typeface="+mj-lt"/>
                <a:ea typeface="ADLaM Display" panose="02010000000000000000" pitchFamily="2" charset="0"/>
                <a:cs typeface="ADLaM Display" panose="02010000000000000000" pitchFamily="2" charset="0"/>
              </a:rPr>
              <a:t> von </a:t>
            </a:r>
            <a:r>
              <a:rPr lang="en-US" sz="1400" dirty="0" err="1">
                <a:latin typeface="+mj-lt"/>
                <a:ea typeface="ADLaM Display" panose="02010000000000000000" pitchFamily="2" charset="0"/>
                <a:cs typeface="ADLaM Display" panose="02010000000000000000" pitchFamily="2" charset="0"/>
              </a:rPr>
              <a:t>Übertragungen</a:t>
            </a:r>
            <a:r>
              <a:rPr lang="en-US" sz="1400" dirty="0">
                <a:latin typeface="+mj-lt"/>
                <a:ea typeface="ADLaM Display" panose="02010000000000000000" pitchFamily="2" charset="0"/>
                <a:cs typeface="ADLaM Display" panose="02010000000000000000" pitchFamily="2" charset="0"/>
              </a:rPr>
              <a:t> </a:t>
            </a:r>
          </a:p>
          <a:p>
            <a:r>
              <a:rPr lang="en-US" sz="1400" dirty="0">
                <a:latin typeface="+mj-lt"/>
                <a:ea typeface="ADLaM Display" panose="02010000000000000000" pitchFamily="2" charset="0"/>
                <a:cs typeface="ADLaM Display" panose="02010000000000000000" pitchFamily="2" charset="0"/>
              </a:rPr>
              <a:t>an </a:t>
            </a:r>
            <a:r>
              <a:rPr lang="en-US" sz="1400" dirty="0" err="1">
                <a:latin typeface="+mj-lt"/>
                <a:ea typeface="ADLaM Display" panose="02010000000000000000" pitchFamily="2" charset="0"/>
                <a:cs typeface="ADLaM Display" panose="02010000000000000000" pitchFamily="2" charset="0"/>
              </a:rPr>
              <a:t>andere</a:t>
            </a:r>
            <a:r>
              <a:rPr lang="en-US" sz="1400" dirty="0">
                <a:latin typeface="+mj-lt"/>
                <a:ea typeface="ADLaM Display" panose="02010000000000000000" pitchFamily="2" charset="0"/>
                <a:cs typeface="ADLaM Display" panose="02010000000000000000" pitchFamily="2" charset="0"/>
              </a:rPr>
              <a:t> </a:t>
            </a:r>
            <a:r>
              <a:rPr lang="en-US" sz="1400" dirty="0" err="1">
                <a:latin typeface="+mj-lt"/>
                <a:ea typeface="ADLaM Display" panose="02010000000000000000" pitchFamily="2" charset="0"/>
                <a:cs typeface="ADLaM Display" panose="02010000000000000000" pitchFamily="2" charset="0"/>
              </a:rPr>
              <a:t>Institutionen</a:t>
            </a:r>
            <a:r>
              <a:rPr lang="en-US" sz="1400" dirty="0">
                <a:latin typeface="+mj-lt"/>
                <a:ea typeface="ADLaM Display" panose="02010000000000000000" pitchFamily="2" charset="0"/>
                <a:cs typeface="ADLaM Display" panose="02010000000000000000" pitchFamily="2" charset="0"/>
              </a:rPr>
              <a:t>.</a:t>
            </a:r>
          </a:p>
          <a:p>
            <a:endParaRPr lang="de-DE" sz="1400" dirty="0">
              <a:latin typeface="+mj-lt"/>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401139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C174B-1238-3349-6951-93FC6BC6CDF8}"/>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92A46BDF-0817-7AA7-0567-7417800A5B6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A5F5BD0C-7E27-57D6-620F-215516A5636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F831E9E-3D54-5394-203B-F43FAE7D77AA}"/>
                </a:ext>
              </a:extLst>
            </p:cNvPr>
            <p:cNvPicPr/>
            <p:nvPr/>
          </p:nvPicPr>
          <p:blipFill>
            <a:blip r:embed="rId3" cstate="print"/>
            <a:stretch>
              <a:fillRect/>
            </a:stretch>
          </p:blipFill>
          <p:spPr>
            <a:xfrm>
              <a:off x="6016850" y="2"/>
              <a:ext cx="1543151" cy="1379753"/>
            </a:xfrm>
            <a:prstGeom prst="rect">
              <a:avLst/>
            </a:prstGeom>
          </p:spPr>
        </p:pic>
      </p:grpSp>
      <p:sp>
        <p:nvSpPr>
          <p:cNvPr id="8" name="Textfeld 7">
            <a:extLst>
              <a:ext uri="{FF2B5EF4-FFF2-40B4-BE49-F238E27FC236}">
                <a16:creationId xmlns:a16="http://schemas.microsoft.com/office/drawing/2014/main" id="{1CC54837-DE3A-7D29-8449-290D62B765E1}"/>
              </a:ext>
            </a:extLst>
          </p:cNvPr>
          <p:cNvSpPr txBox="1"/>
          <p:nvPr/>
        </p:nvSpPr>
        <p:spPr>
          <a:xfrm>
            <a:off x="501650" y="881896"/>
            <a:ext cx="6324600" cy="3570208"/>
          </a:xfrm>
          <a:prstGeom prst="rect">
            <a:avLst/>
          </a:prstGeom>
          <a:noFill/>
        </p:spPr>
        <p:txBody>
          <a:bodyPr wrap="square" rtlCol="0">
            <a:spAutoFit/>
          </a:bodyPr>
          <a:lstStyle/>
          <a:p>
            <a:pPr lvl="0"/>
            <a:r>
              <a:rPr lang="de-DE" sz="1600" u="sng" dirty="0"/>
              <a:t>2. Organisationsbereich 20</a:t>
            </a:r>
            <a:endParaRPr lang="de-DE" sz="1600" dirty="0"/>
          </a:p>
          <a:p>
            <a:r>
              <a:rPr lang="de-DE" sz="1600" dirty="0"/>
              <a:t>Der Investitionshaushalt umfasst im Jahr 2026 rund 7 Millionen Euro an Krediten in Form von Verpflichtungsermächtigungen für neue Projekte. Rund 11,8 Millionen Euro an Ausgabeermächtigungen wurden eingeplant zur Begleichung von Rechnungen.</a:t>
            </a:r>
          </a:p>
          <a:p>
            <a:endParaRPr lang="de-DE" sz="1000" dirty="0"/>
          </a:p>
          <a:p>
            <a:r>
              <a:rPr lang="de-DE" sz="1600" dirty="0"/>
              <a:t>Die Einnahmen in Form von Zuschüssen werden sich im Jahr 2025 auf rund 5,6 Millionen Euro belaufen, die Einnahmen aus dem Katastrophenfonds belaufen sich auf 118 Tausend Euro. Zudem wurden Immobilienverkäufe für insgesamt 1,3 Millionen Euro eingetragen und Anleihen für insgesamt 4,25 Millionen Euro eingeplant. Das Defizit des Investitionshaushaltes beläuft sich daher auf rund 500 Tausend Euro und wird aus den Reserven finanziert.</a:t>
            </a:r>
          </a:p>
          <a:p>
            <a:endParaRPr lang="de-DE" dirty="0"/>
          </a:p>
        </p:txBody>
      </p:sp>
    </p:spTree>
    <p:extLst>
      <p:ext uri="{BB962C8B-B14F-4D97-AF65-F5344CB8AC3E}">
        <p14:creationId xmlns:p14="http://schemas.microsoft.com/office/powerpoint/2010/main" val="3735509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4CED8-B791-32EB-5BD2-34C3886013FF}"/>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7FD323C3-0CF1-0B55-9239-78CA796772E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5A5F35CA-1EF3-BE85-6E3B-B5A914C7724C}"/>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1E9221C-DE1B-957E-8A7A-5E57ACC78558}"/>
                </a:ext>
              </a:extLst>
            </p:cNvPr>
            <p:cNvPicPr/>
            <p:nvPr/>
          </p:nvPicPr>
          <p:blipFill>
            <a:blip r:embed="rId3" cstate="print"/>
            <a:stretch>
              <a:fillRect/>
            </a:stretch>
          </p:blipFill>
          <p:spPr>
            <a:xfrm>
              <a:off x="6016850" y="2"/>
              <a:ext cx="1543151" cy="1379753"/>
            </a:xfrm>
            <a:prstGeom prst="rect">
              <a:avLst/>
            </a:prstGeom>
          </p:spPr>
        </p:pic>
      </p:grpSp>
      <p:sp>
        <p:nvSpPr>
          <p:cNvPr id="2" name="Text 0">
            <a:extLst>
              <a:ext uri="{FF2B5EF4-FFF2-40B4-BE49-F238E27FC236}">
                <a16:creationId xmlns:a16="http://schemas.microsoft.com/office/drawing/2014/main" id="{F1E8DE9A-3B23-6324-4532-5BEBEC052E39}"/>
              </a:ext>
            </a:extLst>
          </p:cNvPr>
          <p:cNvSpPr/>
          <p:nvPr/>
        </p:nvSpPr>
        <p:spPr>
          <a:xfrm>
            <a:off x="401439" y="2293234"/>
            <a:ext cx="5043140" cy="358392"/>
          </a:xfrm>
          <a:prstGeom prst="rect">
            <a:avLst/>
          </a:prstGeom>
          <a:noFill/>
          <a:ln/>
        </p:spPr>
        <p:txBody>
          <a:bodyPr wrap="none" lIns="0" tIns="0" rIns="0" bIns="0" rtlCol="0" anchor="t"/>
          <a:lstStyle/>
          <a:p>
            <a:pPr>
              <a:lnSpc>
                <a:spcPts val="2815"/>
              </a:lnSpc>
            </a:pPr>
            <a:r>
              <a:rPr lang="en-US" sz="2247" b="1" dirty="0" err="1">
                <a:ea typeface="Noto Serif SC Bold" pitchFamily="34" charset="-122"/>
                <a:cs typeface="Noto Serif SC Bold" pitchFamily="34" charset="-120"/>
              </a:rPr>
              <a:t>Bildung</a:t>
            </a:r>
            <a:r>
              <a:rPr lang="en-US" sz="2247" b="1" dirty="0">
                <a:ea typeface="Noto Serif SC Bold" pitchFamily="34" charset="-122"/>
                <a:cs typeface="Noto Serif SC Bold" pitchFamily="34" charset="-120"/>
              </a:rPr>
              <a:t>, </a:t>
            </a:r>
            <a:r>
              <a:rPr lang="en-US" sz="2247" b="1" dirty="0" err="1">
                <a:ea typeface="Noto Serif SC Bold" pitchFamily="34" charset="-122"/>
                <a:cs typeface="Noto Serif SC Bold" pitchFamily="34" charset="-120"/>
              </a:rPr>
              <a:t>öffentliche</a:t>
            </a:r>
            <a:r>
              <a:rPr lang="en-US" sz="2247" b="1" dirty="0">
                <a:ea typeface="Noto Serif SC Bold" pitchFamily="34" charset="-122"/>
                <a:cs typeface="Noto Serif SC Bold" pitchFamily="34" charset="-120"/>
              </a:rPr>
              <a:t> Sicherheit und </a:t>
            </a:r>
            <a:r>
              <a:rPr lang="en-US" sz="2247" b="1" dirty="0" err="1">
                <a:ea typeface="Noto Serif SC Bold" pitchFamily="34" charset="-122"/>
                <a:cs typeface="Noto Serif SC Bold" pitchFamily="34" charset="-120"/>
              </a:rPr>
              <a:t>Soziales</a:t>
            </a:r>
            <a:endParaRPr lang="en-US" sz="2247" dirty="0"/>
          </a:p>
        </p:txBody>
      </p:sp>
      <p:sp>
        <p:nvSpPr>
          <p:cNvPr id="4" name="Shape 1">
            <a:extLst>
              <a:ext uri="{FF2B5EF4-FFF2-40B4-BE49-F238E27FC236}">
                <a16:creationId xmlns:a16="http://schemas.microsoft.com/office/drawing/2014/main" id="{9F5C0B27-B740-49FE-47D6-A12946F9579D}"/>
              </a:ext>
            </a:extLst>
          </p:cNvPr>
          <p:cNvSpPr/>
          <p:nvPr/>
        </p:nvSpPr>
        <p:spPr>
          <a:xfrm>
            <a:off x="401439" y="2823689"/>
            <a:ext cx="2174707" cy="1353012"/>
          </a:xfrm>
          <a:prstGeom prst="roundRect">
            <a:avLst>
              <a:gd name="adj" fmla="val 6254"/>
            </a:avLst>
          </a:prstGeom>
          <a:solidFill>
            <a:srgbClr val="F5F1E8"/>
          </a:solidFill>
          <a:ln w="7620">
            <a:solidFill>
              <a:srgbClr val="DBD7CE"/>
            </a:solidFill>
            <a:prstDash val="solid"/>
          </a:ln>
        </p:spPr>
        <p:txBody>
          <a:bodyPr/>
          <a:lstStyle/>
          <a:p>
            <a:endParaRPr lang="de-DE" sz="930"/>
          </a:p>
        </p:txBody>
      </p:sp>
      <p:sp>
        <p:nvSpPr>
          <p:cNvPr id="9" name="Text 2">
            <a:extLst>
              <a:ext uri="{FF2B5EF4-FFF2-40B4-BE49-F238E27FC236}">
                <a16:creationId xmlns:a16="http://schemas.microsoft.com/office/drawing/2014/main" id="{E7D91827-0A0C-D812-0198-D0B504AC7E2B}"/>
              </a:ext>
            </a:extLst>
          </p:cNvPr>
          <p:cNvSpPr/>
          <p:nvPr/>
        </p:nvSpPr>
        <p:spPr>
          <a:xfrm>
            <a:off x="520063" y="2942313"/>
            <a:ext cx="1937460" cy="248071"/>
          </a:xfrm>
          <a:prstGeom prst="rect">
            <a:avLst/>
          </a:prstGeom>
          <a:noFill/>
          <a:ln/>
        </p:spPr>
        <p:txBody>
          <a:bodyPr wrap="square" lIns="0" tIns="0" rIns="0" bIns="0" rtlCol="0" anchor="t"/>
          <a:lstStyle/>
          <a:p>
            <a:pPr>
              <a:lnSpc>
                <a:spcPts val="1395"/>
              </a:lnSpc>
            </a:pPr>
            <a:r>
              <a:rPr lang="en-US" sz="1110" b="1" dirty="0">
                <a:solidFill>
                  <a:srgbClr val="000000"/>
                </a:solidFill>
                <a:ea typeface="Noto Serif SC Bold" pitchFamily="34" charset="-122"/>
                <a:cs typeface="Noto Serif SC Bold" pitchFamily="34" charset="-120"/>
              </a:rPr>
              <a:t>Städtische Grundschule Kettenis</a:t>
            </a:r>
            <a:endParaRPr lang="en-US" sz="1110" dirty="0"/>
          </a:p>
        </p:txBody>
      </p:sp>
      <p:sp>
        <p:nvSpPr>
          <p:cNvPr id="10" name="Text 3">
            <a:extLst>
              <a:ext uri="{FF2B5EF4-FFF2-40B4-BE49-F238E27FC236}">
                <a16:creationId xmlns:a16="http://schemas.microsoft.com/office/drawing/2014/main" id="{15AB229D-9059-AAEE-DCE2-90FC99880A0D}"/>
              </a:ext>
            </a:extLst>
          </p:cNvPr>
          <p:cNvSpPr/>
          <p:nvPr/>
        </p:nvSpPr>
        <p:spPr>
          <a:xfrm>
            <a:off x="520063" y="3190384"/>
            <a:ext cx="1937460" cy="183501"/>
          </a:xfrm>
          <a:prstGeom prst="rect">
            <a:avLst/>
          </a:prstGeom>
          <a:noFill/>
          <a:ln/>
        </p:spPr>
        <p:txBody>
          <a:bodyPr wrap="none" lIns="0" tIns="0" rIns="0" bIns="0" rtlCol="0" anchor="t"/>
          <a:lstStyle/>
          <a:p>
            <a:pPr>
              <a:lnSpc>
                <a:spcPts val="1420"/>
              </a:lnSpc>
            </a:pPr>
            <a:r>
              <a:rPr lang="en-US" sz="878" b="1" dirty="0">
                <a:solidFill>
                  <a:srgbClr val="000000"/>
                </a:solidFill>
                <a:ea typeface="Geist" pitchFamily="34" charset="-122"/>
                <a:cs typeface="Geist" pitchFamily="34" charset="-120"/>
              </a:rPr>
              <a:t>17.000.000 €</a:t>
            </a:r>
            <a:r>
              <a:rPr lang="en-US" sz="878" dirty="0">
                <a:solidFill>
                  <a:srgbClr val="000000"/>
                </a:solidFill>
                <a:ea typeface="Geist" pitchFamily="34" charset="-122"/>
                <a:cs typeface="Geist" pitchFamily="34" charset="-120"/>
              </a:rPr>
              <a:t> (2026-2030)</a:t>
            </a:r>
            <a:endParaRPr lang="en-US" sz="878" dirty="0"/>
          </a:p>
        </p:txBody>
      </p:sp>
      <p:sp>
        <p:nvSpPr>
          <p:cNvPr id="11" name="Text 4">
            <a:extLst>
              <a:ext uri="{FF2B5EF4-FFF2-40B4-BE49-F238E27FC236}">
                <a16:creationId xmlns:a16="http://schemas.microsoft.com/office/drawing/2014/main" id="{F747855C-0977-FDF0-69DA-9B3F6AE362F9}"/>
              </a:ext>
            </a:extLst>
          </p:cNvPr>
          <p:cNvSpPr/>
          <p:nvPr/>
        </p:nvSpPr>
        <p:spPr>
          <a:xfrm>
            <a:off x="520063" y="3442697"/>
            <a:ext cx="1937460" cy="734004"/>
          </a:xfrm>
          <a:prstGeom prst="rect">
            <a:avLst/>
          </a:prstGeom>
          <a:noFill/>
          <a:ln/>
        </p:spPr>
        <p:txBody>
          <a:bodyPr wrap="square" lIns="0" tIns="0" rIns="0" bIns="0" rtlCol="0" anchor="t"/>
          <a:lstStyle/>
          <a:p>
            <a:pPr>
              <a:lnSpc>
                <a:spcPts val="1420"/>
              </a:lnSpc>
            </a:pPr>
            <a:r>
              <a:rPr lang="en-US" sz="878" dirty="0" err="1">
                <a:solidFill>
                  <a:srgbClr val="000000"/>
                </a:solidFill>
                <a:ea typeface="Geist" pitchFamily="34" charset="-122"/>
                <a:cs typeface="Geist" pitchFamily="34" charset="-120"/>
              </a:rPr>
              <a:t>Neubau</a:t>
            </a:r>
            <a:r>
              <a:rPr lang="en-US" sz="878" dirty="0">
                <a:solidFill>
                  <a:srgbClr val="000000"/>
                </a:solidFill>
                <a:ea typeface="Geist" pitchFamily="34" charset="-122"/>
                <a:cs typeface="Geist" pitchFamily="34" charset="-120"/>
              </a:rPr>
              <a:t> der Schulinfrastruktur für zeitgemäße Lernbedingungen und wachsende Schülerzahlen</a:t>
            </a:r>
            <a:endParaRPr lang="en-US" sz="878" dirty="0"/>
          </a:p>
        </p:txBody>
      </p:sp>
      <p:sp>
        <p:nvSpPr>
          <p:cNvPr id="12" name="Shape 5">
            <a:extLst>
              <a:ext uri="{FF2B5EF4-FFF2-40B4-BE49-F238E27FC236}">
                <a16:creationId xmlns:a16="http://schemas.microsoft.com/office/drawing/2014/main" id="{28FDFEB8-C172-3E36-90A4-0CD32CF7FCB9}"/>
              </a:ext>
            </a:extLst>
          </p:cNvPr>
          <p:cNvSpPr/>
          <p:nvPr/>
        </p:nvSpPr>
        <p:spPr>
          <a:xfrm>
            <a:off x="2690835" y="2823689"/>
            <a:ext cx="2174769" cy="1353012"/>
          </a:xfrm>
          <a:prstGeom prst="roundRect">
            <a:avLst>
              <a:gd name="adj" fmla="val 6254"/>
            </a:avLst>
          </a:prstGeom>
          <a:solidFill>
            <a:srgbClr val="F5F1E8"/>
          </a:solidFill>
          <a:ln w="7620">
            <a:solidFill>
              <a:srgbClr val="DBD7CE"/>
            </a:solidFill>
            <a:prstDash val="solid"/>
          </a:ln>
        </p:spPr>
        <p:txBody>
          <a:bodyPr/>
          <a:lstStyle/>
          <a:p>
            <a:endParaRPr lang="de-DE" sz="930"/>
          </a:p>
        </p:txBody>
      </p:sp>
      <p:sp>
        <p:nvSpPr>
          <p:cNvPr id="13" name="Text 6">
            <a:extLst>
              <a:ext uri="{FF2B5EF4-FFF2-40B4-BE49-F238E27FC236}">
                <a16:creationId xmlns:a16="http://schemas.microsoft.com/office/drawing/2014/main" id="{2F3C09C7-D7BF-45CB-6D90-475E0A3397D1}"/>
              </a:ext>
            </a:extLst>
          </p:cNvPr>
          <p:cNvSpPr/>
          <p:nvPr/>
        </p:nvSpPr>
        <p:spPr>
          <a:xfrm>
            <a:off x="2809459" y="2942313"/>
            <a:ext cx="1584848" cy="179258"/>
          </a:xfrm>
          <a:prstGeom prst="rect">
            <a:avLst/>
          </a:prstGeom>
          <a:noFill/>
          <a:ln/>
        </p:spPr>
        <p:txBody>
          <a:bodyPr wrap="none" lIns="0" tIns="0" rIns="0" bIns="0" rtlCol="0" anchor="t"/>
          <a:lstStyle/>
          <a:p>
            <a:pPr>
              <a:lnSpc>
                <a:spcPts val="1395"/>
              </a:lnSpc>
            </a:pPr>
            <a:r>
              <a:rPr lang="en-US" sz="1110" b="1" dirty="0">
                <a:solidFill>
                  <a:srgbClr val="000000"/>
                </a:solidFill>
                <a:ea typeface="Noto Serif SC Bold" pitchFamily="34" charset="-122"/>
                <a:cs typeface="Noto Serif SC Bold" pitchFamily="34" charset="-120"/>
              </a:rPr>
              <a:t>Neues Polizeigebäude</a:t>
            </a:r>
            <a:endParaRPr lang="en-US" sz="1110" dirty="0"/>
          </a:p>
        </p:txBody>
      </p:sp>
      <p:sp>
        <p:nvSpPr>
          <p:cNvPr id="14" name="Text 7">
            <a:extLst>
              <a:ext uri="{FF2B5EF4-FFF2-40B4-BE49-F238E27FC236}">
                <a16:creationId xmlns:a16="http://schemas.microsoft.com/office/drawing/2014/main" id="{7056F0C8-CC21-C0A2-3D10-ED0EDA8E8D60}"/>
              </a:ext>
            </a:extLst>
          </p:cNvPr>
          <p:cNvSpPr/>
          <p:nvPr/>
        </p:nvSpPr>
        <p:spPr>
          <a:xfrm>
            <a:off x="2809459" y="3190384"/>
            <a:ext cx="1937521" cy="183501"/>
          </a:xfrm>
          <a:prstGeom prst="rect">
            <a:avLst/>
          </a:prstGeom>
          <a:noFill/>
          <a:ln/>
        </p:spPr>
        <p:txBody>
          <a:bodyPr wrap="none" lIns="0" tIns="0" rIns="0" bIns="0" rtlCol="0" anchor="t"/>
          <a:lstStyle/>
          <a:p>
            <a:pPr>
              <a:lnSpc>
                <a:spcPts val="1420"/>
              </a:lnSpc>
            </a:pPr>
            <a:r>
              <a:rPr lang="en-US" sz="878" b="1" dirty="0">
                <a:solidFill>
                  <a:srgbClr val="000000"/>
                </a:solidFill>
                <a:ea typeface="Geist" pitchFamily="34" charset="-122"/>
                <a:cs typeface="Geist" pitchFamily="34" charset="-120"/>
              </a:rPr>
              <a:t>2.490.000 €</a:t>
            </a:r>
            <a:r>
              <a:rPr lang="en-US" sz="878" dirty="0">
                <a:solidFill>
                  <a:srgbClr val="000000"/>
                </a:solidFill>
                <a:ea typeface="Geist" pitchFamily="34" charset="-122"/>
                <a:cs typeface="Geist" pitchFamily="34" charset="-120"/>
              </a:rPr>
              <a:t> (bis 2030)</a:t>
            </a:r>
            <a:endParaRPr lang="en-US" sz="878" dirty="0"/>
          </a:p>
        </p:txBody>
      </p:sp>
      <p:sp>
        <p:nvSpPr>
          <p:cNvPr id="15" name="Text 8">
            <a:extLst>
              <a:ext uri="{FF2B5EF4-FFF2-40B4-BE49-F238E27FC236}">
                <a16:creationId xmlns:a16="http://schemas.microsoft.com/office/drawing/2014/main" id="{AC823732-61C7-A7FF-6287-C77C81D50735}"/>
              </a:ext>
            </a:extLst>
          </p:cNvPr>
          <p:cNvSpPr/>
          <p:nvPr/>
        </p:nvSpPr>
        <p:spPr>
          <a:xfrm>
            <a:off x="2809459" y="3442697"/>
            <a:ext cx="1937521" cy="734004"/>
          </a:xfrm>
          <a:prstGeom prst="rect">
            <a:avLst/>
          </a:prstGeom>
          <a:noFill/>
          <a:ln/>
        </p:spPr>
        <p:txBody>
          <a:bodyPr wrap="square" lIns="0" tIns="0" rIns="0" bIns="0" rtlCol="0" anchor="t"/>
          <a:lstStyle/>
          <a:p>
            <a:pPr>
              <a:lnSpc>
                <a:spcPts val="1420"/>
              </a:lnSpc>
            </a:pPr>
            <a:r>
              <a:rPr lang="en-US" sz="878" dirty="0">
                <a:solidFill>
                  <a:srgbClr val="000000"/>
                </a:solidFill>
                <a:ea typeface="Geist" pitchFamily="34" charset="-122"/>
                <a:cs typeface="Geist" pitchFamily="34" charset="-120"/>
              </a:rPr>
              <a:t>Ein modernes, funktionales Gebäude zur Stärkung der öffentlichen Sicherheit und Verbesserung der Arbeitsbedingungen</a:t>
            </a:r>
            <a:endParaRPr lang="en-US" sz="878" dirty="0"/>
          </a:p>
        </p:txBody>
      </p:sp>
      <p:sp>
        <p:nvSpPr>
          <p:cNvPr id="16" name="Shape 9">
            <a:extLst>
              <a:ext uri="{FF2B5EF4-FFF2-40B4-BE49-F238E27FC236}">
                <a16:creationId xmlns:a16="http://schemas.microsoft.com/office/drawing/2014/main" id="{E52ED855-855D-BF8F-A521-01467487B719}"/>
              </a:ext>
            </a:extLst>
          </p:cNvPr>
          <p:cNvSpPr/>
          <p:nvPr/>
        </p:nvSpPr>
        <p:spPr>
          <a:xfrm>
            <a:off x="4980292" y="2823689"/>
            <a:ext cx="2174707" cy="1353012"/>
          </a:xfrm>
          <a:prstGeom prst="roundRect">
            <a:avLst>
              <a:gd name="adj" fmla="val 6254"/>
            </a:avLst>
          </a:prstGeom>
          <a:solidFill>
            <a:srgbClr val="F5F1E8"/>
          </a:solidFill>
          <a:ln w="7620">
            <a:solidFill>
              <a:srgbClr val="DBD7CE"/>
            </a:solidFill>
            <a:prstDash val="solid"/>
          </a:ln>
        </p:spPr>
        <p:txBody>
          <a:bodyPr/>
          <a:lstStyle/>
          <a:p>
            <a:endParaRPr lang="de-DE" sz="930"/>
          </a:p>
        </p:txBody>
      </p:sp>
      <p:sp>
        <p:nvSpPr>
          <p:cNvPr id="17" name="Text 10">
            <a:extLst>
              <a:ext uri="{FF2B5EF4-FFF2-40B4-BE49-F238E27FC236}">
                <a16:creationId xmlns:a16="http://schemas.microsoft.com/office/drawing/2014/main" id="{24C9DB75-7F40-ECB2-99FC-4EF1D7CD0209}"/>
              </a:ext>
            </a:extLst>
          </p:cNvPr>
          <p:cNvSpPr/>
          <p:nvPr/>
        </p:nvSpPr>
        <p:spPr>
          <a:xfrm>
            <a:off x="5098915" y="2942313"/>
            <a:ext cx="1433878" cy="179258"/>
          </a:xfrm>
          <a:prstGeom prst="rect">
            <a:avLst/>
          </a:prstGeom>
          <a:noFill/>
          <a:ln/>
        </p:spPr>
        <p:txBody>
          <a:bodyPr wrap="none" lIns="0" tIns="0" rIns="0" bIns="0" rtlCol="0" anchor="t"/>
          <a:lstStyle/>
          <a:p>
            <a:pPr>
              <a:lnSpc>
                <a:spcPts val="1395"/>
              </a:lnSpc>
            </a:pPr>
            <a:r>
              <a:rPr lang="en-US" sz="1110" b="1" dirty="0">
                <a:solidFill>
                  <a:srgbClr val="000000"/>
                </a:solidFill>
                <a:ea typeface="Noto Serif SC Bold" pitchFamily="34" charset="-122"/>
                <a:cs typeface="Noto Serif SC Bold" pitchFamily="34" charset="-120"/>
              </a:rPr>
              <a:t>Hillstraße 1-7</a:t>
            </a:r>
            <a:endParaRPr lang="en-US" sz="1110" dirty="0"/>
          </a:p>
        </p:txBody>
      </p:sp>
      <p:sp>
        <p:nvSpPr>
          <p:cNvPr id="18" name="Text 11">
            <a:extLst>
              <a:ext uri="{FF2B5EF4-FFF2-40B4-BE49-F238E27FC236}">
                <a16:creationId xmlns:a16="http://schemas.microsoft.com/office/drawing/2014/main" id="{18655591-3052-4FF1-2356-BBF12B184A71}"/>
              </a:ext>
            </a:extLst>
          </p:cNvPr>
          <p:cNvSpPr/>
          <p:nvPr/>
        </p:nvSpPr>
        <p:spPr>
          <a:xfrm>
            <a:off x="5098916" y="3190384"/>
            <a:ext cx="1937460" cy="183501"/>
          </a:xfrm>
          <a:prstGeom prst="rect">
            <a:avLst/>
          </a:prstGeom>
          <a:noFill/>
          <a:ln/>
        </p:spPr>
        <p:txBody>
          <a:bodyPr wrap="none" lIns="0" tIns="0" rIns="0" bIns="0" rtlCol="0" anchor="t"/>
          <a:lstStyle/>
          <a:p>
            <a:pPr>
              <a:lnSpc>
                <a:spcPts val="1420"/>
              </a:lnSpc>
            </a:pPr>
            <a:r>
              <a:rPr lang="en-US" sz="878" b="1" dirty="0">
                <a:solidFill>
                  <a:srgbClr val="000000"/>
                </a:solidFill>
                <a:ea typeface="Geist" pitchFamily="34" charset="-122"/>
                <a:cs typeface="Geist" pitchFamily="34" charset="-120"/>
              </a:rPr>
              <a:t>8.300.000 € (bis 2027)</a:t>
            </a:r>
            <a:endParaRPr lang="en-US" sz="878" dirty="0"/>
          </a:p>
        </p:txBody>
      </p:sp>
      <p:sp>
        <p:nvSpPr>
          <p:cNvPr id="19" name="Text 12">
            <a:extLst>
              <a:ext uri="{FF2B5EF4-FFF2-40B4-BE49-F238E27FC236}">
                <a16:creationId xmlns:a16="http://schemas.microsoft.com/office/drawing/2014/main" id="{997BF302-16BE-1DEA-44AD-2469B871D6FD}"/>
              </a:ext>
            </a:extLst>
          </p:cNvPr>
          <p:cNvSpPr/>
          <p:nvPr/>
        </p:nvSpPr>
        <p:spPr>
          <a:xfrm>
            <a:off x="5098916" y="3429000"/>
            <a:ext cx="1937460" cy="550503"/>
          </a:xfrm>
          <a:prstGeom prst="rect">
            <a:avLst/>
          </a:prstGeom>
          <a:noFill/>
          <a:ln/>
        </p:spPr>
        <p:txBody>
          <a:bodyPr wrap="square" lIns="0" tIns="0" rIns="0" bIns="0" rtlCol="0" anchor="t"/>
          <a:lstStyle/>
          <a:p>
            <a:pPr>
              <a:lnSpc>
                <a:spcPts val="1420"/>
              </a:lnSpc>
            </a:pPr>
            <a:r>
              <a:rPr lang="en-US" sz="878" dirty="0" err="1">
                <a:solidFill>
                  <a:srgbClr val="000000"/>
                </a:solidFill>
                <a:ea typeface="Geist" pitchFamily="34" charset="-122"/>
                <a:cs typeface="Geist" pitchFamily="34" charset="-120"/>
              </a:rPr>
              <a:t>Bedeutendes</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Immobilienprojekt</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mit</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sozialer</a:t>
            </a:r>
            <a:r>
              <a:rPr lang="en-US" sz="878" dirty="0">
                <a:solidFill>
                  <a:srgbClr val="000000"/>
                </a:solidFill>
                <a:ea typeface="Geist" pitchFamily="34" charset="-122"/>
                <a:cs typeface="Geist" pitchFamily="34" charset="-120"/>
              </a:rPr>
              <a:t> und </a:t>
            </a:r>
            <a:r>
              <a:rPr lang="en-US" sz="878" dirty="0" err="1">
                <a:solidFill>
                  <a:srgbClr val="000000"/>
                </a:solidFill>
                <a:ea typeface="Geist" pitchFamily="34" charset="-122"/>
                <a:cs typeface="Geist" pitchFamily="34" charset="-120"/>
              </a:rPr>
              <a:t>gesellschaftlicher</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Zielsetzung</a:t>
            </a:r>
            <a:r>
              <a:rPr lang="en-US" sz="878" dirty="0">
                <a:solidFill>
                  <a:srgbClr val="000000"/>
                </a:solidFill>
                <a:ea typeface="Geist" pitchFamily="34" charset="-122"/>
                <a:cs typeface="Geist" pitchFamily="34" charset="-120"/>
              </a:rPr>
              <a:t> und </a:t>
            </a:r>
            <a:r>
              <a:rPr lang="en-US" sz="878" dirty="0" err="1">
                <a:solidFill>
                  <a:srgbClr val="000000"/>
                </a:solidFill>
                <a:ea typeface="Geist" pitchFamily="34" charset="-122"/>
                <a:cs typeface="Geist" pitchFamily="34" charset="-120"/>
              </a:rPr>
              <a:t>Aufwertung</a:t>
            </a:r>
            <a:r>
              <a:rPr lang="en-US" sz="878" dirty="0">
                <a:solidFill>
                  <a:srgbClr val="000000"/>
                </a:solidFill>
                <a:ea typeface="Geist" pitchFamily="34" charset="-122"/>
                <a:cs typeface="Geist" pitchFamily="34" charset="-120"/>
              </a:rPr>
              <a:t> der </a:t>
            </a:r>
            <a:r>
              <a:rPr lang="en-US" sz="878" dirty="0" err="1">
                <a:solidFill>
                  <a:srgbClr val="000000"/>
                </a:solidFill>
                <a:ea typeface="Geist" pitchFamily="34" charset="-122"/>
                <a:cs typeface="Geist" pitchFamily="34" charset="-120"/>
              </a:rPr>
              <a:t>Unterstadt</a:t>
            </a:r>
            <a:r>
              <a:rPr lang="en-US" sz="878" dirty="0">
                <a:solidFill>
                  <a:srgbClr val="000000"/>
                </a:solidFill>
                <a:ea typeface="Geist" pitchFamily="34" charset="-122"/>
                <a:cs typeface="Geist" pitchFamily="34" charset="-120"/>
              </a:rPr>
              <a:t>.</a:t>
            </a:r>
            <a:endParaRPr lang="en-US" sz="878" dirty="0"/>
          </a:p>
        </p:txBody>
      </p:sp>
      <p:pic>
        <p:nvPicPr>
          <p:cNvPr id="1026" name="Picture 2">
            <a:extLst>
              <a:ext uri="{FF2B5EF4-FFF2-40B4-BE49-F238E27FC236}">
                <a16:creationId xmlns:a16="http://schemas.microsoft.com/office/drawing/2014/main" id="{E4E1D302-160F-0AE2-4787-D7CFFAAEDA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8259" y="762000"/>
            <a:ext cx="2166664" cy="1445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9083724-FC3A-B253-B90D-4EA8547750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5759" y="1143000"/>
            <a:ext cx="2022181" cy="1138114"/>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45CE581E-BF39-497B-8144-9D7279258208}"/>
              </a:ext>
            </a:extLst>
          </p:cNvPr>
          <p:cNvPicPr>
            <a:picLocks noChangeAspect="1"/>
          </p:cNvPicPr>
          <p:nvPr/>
        </p:nvPicPr>
        <p:blipFill>
          <a:blip r:embed="rId6"/>
          <a:stretch>
            <a:fillRect/>
          </a:stretch>
        </p:blipFill>
        <p:spPr>
          <a:xfrm>
            <a:off x="654050" y="174807"/>
            <a:ext cx="1586423" cy="2032256"/>
          </a:xfrm>
          <a:prstGeom prst="rect">
            <a:avLst/>
          </a:prstGeom>
        </p:spPr>
      </p:pic>
    </p:spTree>
    <p:extLst>
      <p:ext uri="{BB962C8B-B14F-4D97-AF65-F5344CB8AC3E}">
        <p14:creationId xmlns:p14="http://schemas.microsoft.com/office/powerpoint/2010/main" val="2864414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5AD5-6F19-D10C-3459-BB78F330E581}"/>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308877FA-710B-B6A2-5E0F-6B124B34B31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341BEA3-C95B-2F69-DC40-5371FCEAAEB3}"/>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EEEFC5F-2936-06C9-B17B-F6B1D30CE09A}"/>
                </a:ext>
              </a:extLst>
            </p:cNvPr>
            <p:cNvPicPr/>
            <p:nvPr/>
          </p:nvPicPr>
          <p:blipFill>
            <a:blip r:embed="rId3" cstate="print"/>
            <a:stretch>
              <a:fillRect/>
            </a:stretch>
          </p:blipFill>
          <p:spPr>
            <a:xfrm>
              <a:off x="6016850" y="2"/>
              <a:ext cx="1543151" cy="1379753"/>
            </a:xfrm>
            <a:prstGeom prst="rect">
              <a:avLst/>
            </a:prstGeom>
          </p:spPr>
        </p:pic>
      </p:grpSp>
      <p:sp>
        <p:nvSpPr>
          <p:cNvPr id="2" name="Text 0">
            <a:extLst>
              <a:ext uri="{FF2B5EF4-FFF2-40B4-BE49-F238E27FC236}">
                <a16:creationId xmlns:a16="http://schemas.microsoft.com/office/drawing/2014/main" id="{AB620358-7065-6774-66B0-961B2EC9AA09}"/>
              </a:ext>
            </a:extLst>
          </p:cNvPr>
          <p:cNvSpPr/>
          <p:nvPr/>
        </p:nvSpPr>
        <p:spPr>
          <a:xfrm>
            <a:off x="388316" y="762000"/>
            <a:ext cx="5043140" cy="358392"/>
          </a:xfrm>
          <a:prstGeom prst="rect">
            <a:avLst/>
          </a:prstGeom>
          <a:noFill/>
          <a:ln/>
        </p:spPr>
        <p:txBody>
          <a:bodyPr wrap="none" lIns="0" tIns="0" rIns="0" bIns="0" rtlCol="0" anchor="t"/>
          <a:lstStyle/>
          <a:p>
            <a:pPr>
              <a:lnSpc>
                <a:spcPts val="2815"/>
              </a:lnSpc>
            </a:pPr>
            <a:r>
              <a:rPr lang="en-US" sz="2247" b="1" dirty="0">
                <a:latin typeface="+mj-lt"/>
                <a:ea typeface="Noto Serif SC Bold" pitchFamily="34" charset="-122"/>
                <a:cs typeface="Noto Serif SC Bold" pitchFamily="34" charset="-120"/>
              </a:rPr>
              <a:t>Klima, Energie und </a:t>
            </a:r>
            <a:r>
              <a:rPr lang="en-US" sz="2247" b="1" dirty="0" err="1">
                <a:latin typeface="+mj-lt"/>
                <a:ea typeface="Noto Serif SC Bold" pitchFamily="34" charset="-122"/>
                <a:cs typeface="Noto Serif SC Bold" pitchFamily="34" charset="-120"/>
              </a:rPr>
              <a:t>Resilienz</a:t>
            </a:r>
            <a:endParaRPr lang="en-US" sz="2247" dirty="0">
              <a:latin typeface="+mj-lt"/>
            </a:endParaRPr>
          </a:p>
        </p:txBody>
      </p:sp>
      <p:pic>
        <p:nvPicPr>
          <p:cNvPr id="2050" name="Picture 2">
            <a:extLst>
              <a:ext uri="{FF2B5EF4-FFF2-40B4-BE49-F238E27FC236}">
                <a16:creationId xmlns:a16="http://schemas.microsoft.com/office/drawing/2014/main" id="{B6816957-8FEB-90B2-CA51-6126926F40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8161" y="2819400"/>
            <a:ext cx="1956708" cy="1813166"/>
          </a:xfrm>
          <a:prstGeom prst="rect">
            <a:avLst/>
          </a:prstGeom>
          <a:noFill/>
          <a:extLst>
            <a:ext uri="{909E8E84-426E-40DD-AFC4-6F175D3DCCD1}">
              <a14:hiddenFill xmlns:a14="http://schemas.microsoft.com/office/drawing/2010/main">
                <a:solidFill>
                  <a:srgbClr val="FFFFFF"/>
                </a:solidFill>
              </a14:hiddenFill>
            </a:ext>
          </a:extLst>
        </p:spPr>
      </p:pic>
      <p:sp>
        <p:nvSpPr>
          <p:cNvPr id="3" name="Shape 1">
            <a:extLst>
              <a:ext uri="{FF2B5EF4-FFF2-40B4-BE49-F238E27FC236}">
                <a16:creationId xmlns:a16="http://schemas.microsoft.com/office/drawing/2014/main" id="{CB017B1F-3B03-67C6-9335-2D95FF0D3DFC}"/>
              </a:ext>
            </a:extLst>
          </p:cNvPr>
          <p:cNvSpPr/>
          <p:nvPr/>
        </p:nvSpPr>
        <p:spPr>
          <a:xfrm>
            <a:off x="351628" y="1475045"/>
            <a:ext cx="1956708" cy="1215202"/>
          </a:xfrm>
          <a:prstGeom prst="roundRect">
            <a:avLst>
              <a:gd name="adj" fmla="val 3697"/>
            </a:avLst>
          </a:prstGeom>
          <a:solidFill>
            <a:srgbClr val="F5F1E8">
              <a:alpha val="95000"/>
            </a:srgbClr>
          </a:solidFill>
          <a:ln w="22860">
            <a:solidFill>
              <a:schemeClr val="bg1">
                <a:lumMod val="75000"/>
              </a:schemeClr>
            </a:solidFill>
            <a:prstDash val="solid"/>
          </a:ln>
        </p:spPr>
        <p:txBody>
          <a:bodyPr/>
          <a:lstStyle/>
          <a:p>
            <a:endParaRPr lang="de-DE" sz="930">
              <a:latin typeface="+mj-lt"/>
            </a:endParaRPr>
          </a:p>
        </p:txBody>
      </p:sp>
      <p:sp>
        <p:nvSpPr>
          <p:cNvPr id="8" name="Shape 2">
            <a:extLst>
              <a:ext uri="{FF2B5EF4-FFF2-40B4-BE49-F238E27FC236}">
                <a16:creationId xmlns:a16="http://schemas.microsoft.com/office/drawing/2014/main" id="{BAEE55F0-2D82-730B-22AF-9F4A23082E8F}"/>
              </a:ext>
            </a:extLst>
          </p:cNvPr>
          <p:cNvSpPr/>
          <p:nvPr/>
        </p:nvSpPr>
        <p:spPr>
          <a:xfrm>
            <a:off x="339821" y="1475045"/>
            <a:ext cx="70842" cy="1215202"/>
          </a:xfrm>
          <a:prstGeom prst="roundRect">
            <a:avLst>
              <a:gd name="adj" fmla="val 191451"/>
            </a:avLst>
          </a:prstGeom>
          <a:solidFill>
            <a:schemeClr val="tx1"/>
          </a:solidFill>
          <a:ln/>
        </p:spPr>
        <p:txBody>
          <a:bodyPr/>
          <a:lstStyle/>
          <a:p>
            <a:endParaRPr lang="de-DE" sz="930">
              <a:latin typeface="+mj-lt"/>
            </a:endParaRPr>
          </a:p>
        </p:txBody>
      </p:sp>
      <p:sp>
        <p:nvSpPr>
          <p:cNvPr id="20" name="Text 3">
            <a:extLst>
              <a:ext uri="{FF2B5EF4-FFF2-40B4-BE49-F238E27FC236}">
                <a16:creationId xmlns:a16="http://schemas.microsoft.com/office/drawing/2014/main" id="{F7905E52-45E5-5BD6-DE33-18413473ADE8}"/>
              </a:ext>
            </a:extLst>
          </p:cNvPr>
          <p:cNvSpPr/>
          <p:nvPr/>
        </p:nvSpPr>
        <p:spPr>
          <a:xfrm>
            <a:off x="499278" y="1587272"/>
            <a:ext cx="1523722" cy="156935"/>
          </a:xfrm>
          <a:prstGeom prst="rect">
            <a:avLst/>
          </a:prstGeom>
          <a:noFill/>
          <a:ln/>
        </p:spPr>
        <p:txBody>
          <a:bodyPr wrap="none" lIns="0" tIns="0" rIns="0" bIns="0" rtlCol="0" anchor="t"/>
          <a:lstStyle/>
          <a:p>
            <a:pPr>
              <a:lnSpc>
                <a:spcPts val="1214"/>
              </a:lnSpc>
            </a:pPr>
            <a:r>
              <a:rPr lang="en-US" sz="981" b="1" dirty="0">
                <a:solidFill>
                  <a:srgbClr val="4B4A4A"/>
                </a:solidFill>
                <a:latin typeface="+mj-lt"/>
                <a:ea typeface="Noto Serif SC Bold" pitchFamily="34" charset="-122"/>
                <a:cs typeface="Noto Serif SC Bold" pitchFamily="34" charset="-120"/>
              </a:rPr>
              <a:t>Energie- und Klimaplan</a:t>
            </a:r>
            <a:endParaRPr lang="en-US" sz="981" dirty="0">
              <a:latin typeface="+mj-lt"/>
            </a:endParaRPr>
          </a:p>
        </p:txBody>
      </p:sp>
      <p:sp>
        <p:nvSpPr>
          <p:cNvPr id="21" name="Text 4">
            <a:extLst>
              <a:ext uri="{FF2B5EF4-FFF2-40B4-BE49-F238E27FC236}">
                <a16:creationId xmlns:a16="http://schemas.microsoft.com/office/drawing/2014/main" id="{D87CBFF9-E0EB-519A-2F54-220F520A6623}"/>
              </a:ext>
            </a:extLst>
          </p:cNvPr>
          <p:cNvSpPr/>
          <p:nvPr/>
        </p:nvSpPr>
        <p:spPr>
          <a:xfrm>
            <a:off x="499277" y="1844628"/>
            <a:ext cx="1696831" cy="160748"/>
          </a:xfrm>
          <a:prstGeom prst="rect">
            <a:avLst/>
          </a:prstGeom>
          <a:noFill/>
          <a:ln/>
        </p:spPr>
        <p:txBody>
          <a:bodyPr wrap="none" lIns="0" tIns="0" rIns="0" bIns="0" rtlCol="0" anchor="t"/>
          <a:lstStyle/>
          <a:p>
            <a:pPr>
              <a:lnSpc>
                <a:spcPts val="1265"/>
              </a:lnSpc>
            </a:pPr>
            <a:r>
              <a:rPr lang="en-US" sz="775" b="1" dirty="0">
                <a:solidFill>
                  <a:srgbClr val="4B4A4A"/>
                </a:solidFill>
                <a:latin typeface="+mj-lt"/>
                <a:ea typeface="Geist" pitchFamily="34" charset="-122"/>
                <a:cs typeface="Geist" pitchFamily="34" charset="-120"/>
              </a:rPr>
              <a:t>330.000 €</a:t>
            </a:r>
            <a:endParaRPr lang="en-US" sz="775" dirty="0">
              <a:latin typeface="+mj-lt"/>
            </a:endParaRPr>
          </a:p>
        </p:txBody>
      </p:sp>
      <p:sp>
        <p:nvSpPr>
          <p:cNvPr id="22" name="Text 5">
            <a:extLst>
              <a:ext uri="{FF2B5EF4-FFF2-40B4-BE49-F238E27FC236}">
                <a16:creationId xmlns:a16="http://schemas.microsoft.com/office/drawing/2014/main" id="{531D6F5D-EDB1-F4D2-370B-8326497DD241}"/>
              </a:ext>
            </a:extLst>
          </p:cNvPr>
          <p:cNvSpPr/>
          <p:nvPr/>
        </p:nvSpPr>
        <p:spPr>
          <a:xfrm>
            <a:off x="499277" y="2095773"/>
            <a:ext cx="1696831" cy="482243"/>
          </a:xfrm>
          <a:prstGeom prst="rect">
            <a:avLst/>
          </a:prstGeom>
          <a:noFill/>
          <a:ln/>
        </p:spPr>
        <p:txBody>
          <a:bodyPr wrap="square" lIns="0" tIns="0" rIns="0" bIns="0" rtlCol="0" anchor="t"/>
          <a:lstStyle/>
          <a:p>
            <a:pPr>
              <a:lnSpc>
                <a:spcPts val="1265"/>
              </a:lnSpc>
            </a:pPr>
            <a:r>
              <a:rPr lang="en-US" sz="775" dirty="0">
                <a:solidFill>
                  <a:srgbClr val="4B4A4A"/>
                </a:solidFill>
                <a:latin typeface="+mj-lt"/>
                <a:ea typeface="Geist" pitchFamily="34" charset="-122"/>
                <a:cs typeface="Geist" pitchFamily="34" charset="-120"/>
              </a:rPr>
              <a:t>Strategische Maßnahmen zur Energiewende und Erreichung der Klimaziele</a:t>
            </a:r>
            <a:endParaRPr lang="en-US" sz="775" dirty="0">
              <a:latin typeface="+mj-lt"/>
            </a:endParaRPr>
          </a:p>
        </p:txBody>
      </p:sp>
      <p:sp>
        <p:nvSpPr>
          <p:cNvPr id="24" name="Shape 6">
            <a:extLst>
              <a:ext uri="{FF2B5EF4-FFF2-40B4-BE49-F238E27FC236}">
                <a16:creationId xmlns:a16="http://schemas.microsoft.com/office/drawing/2014/main" id="{8060C228-9014-43C4-56F6-F7928196F216}"/>
              </a:ext>
            </a:extLst>
          </p:cNvPr>
          <p:cNvSpPr/>
          <p:nvPr/>
        </p:nvSpPr>
        <p:spPr>
          <a:xfrm>
            <a:off x="2408756" y="1475044"/>
            <a:ext cx="2389067" cy="1215203"/>
          </a:xfrm>
          <a:prstGeom prst="roundRect">
            <a:avLst>
              <a:gd name="adj" fmla="val 3697"/>
            </a:avLst>
          </a:prstGeom>
          <a:solidFill>
            <a:srgbClr val="F5F1E8">
              <a:alpha val="95000"/>
            </a:srgbClr>
          </a:solidFill>
          <a:ln w="22860">
            <a:solidFill>
              <a:schemeClr val="bg1">
                <a:lumMod val="75000"/>
              </a:schemeClr>
            </a:solidFill>
            <a:prstDash val="solid"/>
          </a:ln>
        </p:spPr>
        <p:txBody>
          <a:bodyPr/>
          <a:lstStyle/>
          <a:p>
            <a:endParaRPr lang="de-DE" sz="930" dirty="0">
              <a:latin typeface="+mj-lt"/>
            </a:endParaRPr>
          </a:p>
        </p:txBody>
      </p:sp>
      <p:sp>
        <p:nvSpPr>
          <p:cNvPr id="25" name="Shape 7">
            <a:extLst>
              <a:ext uri="{FF2B5EF4-FFF2-40B4-BE49-F238E27FC236}">
                <a16:creationId xmlns:a16="http://schemas.microsoft.com/office/drawing/2014/main" id="{873D5D62-3D1A-2C29-F079-44C14583A627}"/>
              </a:ext>
            </a:extLst>
          </p:cNvPr>
          <p:cNvSpPr/>
          <p:nvPr/>
        </p:nvSpPr>
        <p:spPr>
          <a:xfrm>
            <a:off x="2396950" y="1475044"/>
            <a:ext cx="47228" cy="1215203"/>
          </a:xfrm>
          <a:prstGeom prst="roundRect">
            <a:avLst>
              <a:gd name="adj" fmla="val 191451"/>
            </a:avLst>
          </a:prstGeom>
          <a:solidFill>
            <a:schemeClr val="tx1"/>
          </a:solidFill>
          <a:ln/>
        </p:spPr>
        <p:txBody>
          <a:bodyPr/>
          <a:lstStyle/>
          <a:p>
            <a:endParaRPr lang="de-DE" sz="930">
              <a:latin typeface="+mj-lt"/>
            </a:endParaRPr>
          </a:p>
        </p:txBody>
      </p:sp>
      <p:sp>
        <p:nvSpPr>
          <p:cNvPr id="26" name="Text 8">
            <a:extLst>
              <a:ext uri="{FF2B5EF4-FFF2-40B4-BE49-F238E27FC236}">
                <a16:creationId xmlns:a16="http://schemas.microsoft.com/office/drawing/2014/main" id="{A4704F37-EBD3-E002-4336-3C03C1A5326A}"/>
              </a:ext>
            </a:extLst>
          </p:cNvPr>
          <p:cNvSpPr/>
          <p:nvPr/>
        </p:nvSpPr>
        <p:spPr>
          <a:xfrm>
            <a:off x="2556407" y="1587272"/>
            <a:ext cx="1696892" cy="313870"/>
          </a:xfrm>
          <a:prstGeom prst="rect">
            <a:avLst/>
          </a:prstGeom>
          <a:noFill/>
          <a:ln/>
        </p:spPr>
        <p:txBody>
          <a:bodyPr wrap="square" lIns="0" tIns="0" rIns="0" bIns="0" rtlCol="0" anchor="t"/>
          <a:lstStyle/>
          <a:p>
            <a:pPr>
              <a:lnSpc>
                <a:spcPts val="1214"/>
              </a:lnSpc>
            </a:pPr>
            <a:r>
              <a:rPr lang="en-US" sz="981" b="1" dirty="0" err="1">
                <a:solidFill>
                  <a:srgbClr val="4B4A4A"/>
                </a:solidFill>
                <a:latin typeface="+mj-lt"/>
                <a:ea typeface="Noto Serif SC Bold" pitchFamily="34" charset="-122"/>
                <a:cs typeface="Noto Serif SC Bold" pitchFamily="34" charset="-120"/>
              </a:rPr>
              <a:t>Resilienz</a:t>
            </a:r>
            <a:r>
              <a:rPr lang="en-US" sz="981" b="1" dirty="0">
                <a:solidFill>
                  <a:srgbClr val="4B4A4A"/>
                </a:solidFill>
                <a:latin typeface="+mj-lt"/>
                <a:ea typeface="Noto Serif SC Bold" pitchFamily="34" charset="-122"/>
                <a:cs typeface="Noto Serif SC Bold" pitchFamily="34" charset="-120"/>
              </a:rPr>
              <a:t> und </a:t>
            </a:r>
            <a:r>
              <a:rPr lang="en-US" sz="981" b="1" dirty="0" err="1">
                <a:solidFill>
                  <a:srgbClr val="4B4A4A"/>
                </a:solidFill>
                <a:latin typeface="+mj-lt"/>
                <a:ea typeface="Noto Serif SC Bold" pitchFamily="34" charset="-122"/>
                <a:cs typeface="Noto Serif SC Bold" pitchFamily="34" charset="-120"/>
              </a:rPr>
              <a:t>Hochwasserschutz</a:t>
            </a:r>
            <a:endParaRPr lang="en-US" sz="981" dirty="0">
              <a:latin typeface="+mj-lt"/>
            </a:endParaRPr>
          </a:p>
        </p:txBody>
      </p:sp>
      <p:sp>
        <p:nvSpPr>
          <p:cNvPr id="27" name="Text 9">
            <a:extLst>
              <a:ext uri="{FF2B5EF4-FFF2-40B4-BE49-F238E27FC236}">
                <a16:creationId xmlns:a16="http://schemas.microsoft.com/office/drawing/2014/main" id="{438888FD-05C8-36B6-0C6A-FA28CB5D7621}"/>
              </a:ext>
            </a:extLst>
          </p:cNvPr>
          <p:cNvSpPr/>
          <p:nvPr/>
        </p:nvSpPr>
        <p:spPr>
          <a:xfrm>
            <a:off x="2556407" y="1828800"/>
            <a:ext cx="1696892" cy="160748"/>
          </a:xfrm>
          <a:prstGeom prst="rect">
            <a:avLst/>
          </a:prstGeom>
          <a:noFill/>
          <a:ln/>
        </p:spPr>
        <p:txBody>
          <a:bodyPr wrap="none" lIns="0" tIns="0" rIns="0" bIns="0" rtlCol="0" anchor="t"/>
          <a:lstStyle/>
          <a:p>
            <a:pPr>
              <a:lnSpc>
                <a:spcPts val="1265"/>
              </a:lnSpc>
            </a:pPr>
            <a:r>
              <a:rPr lang="en-US" sz="775" b="1" dirty="0">
                <a:solidFill>
                  <a:srgbClr val="4B4A4A"/>
                </a:solidFill>
                <a:latin typeface="+mj-lt"/>
                <a:ea typeface="Geist" pitchFamily="34" charset="-122"/>
                <a:cs typeface="Geist" pitchFamily="34" charset="-120"/>
              </a:rPr>
              <a:t>830.000 €</a:t>
            </a:r>
            <a:endParaRPr lang="en-US" sz="775" dirty="0">
              <a:latin typeface="+mj-lt"/>
            </a:endParaRPr>
          </a:p>
        </p:txBody>
      </p:sp>
      <p:sp>
        <p:nvSpPr>
          <p:cNvPr id="28" name="Text 10">
            <a:extLst>
              <a:ext uri="{FF2B5EF4-FFF2-40B4-BE49-F238E27FC236}">
                <a16:creationId xmlns:a16="http://schemas.microsoft.com/office/drawing/2014/main" id="{3FB18D94-E1C7-189F-E050-2798030ABDA5}"/>
              </a:ext>
            </a:extLst>
          </p:cNvPr>
          <p:cNvSpPr/>
          <p:nvPr/>
        </p:nvSpPr>
        <p:spPr>
          <a:xfrm>
            <a:off x="2556406" y="2100208"/>
            <a:ext cx="2212443" cy="642992"/>
          </a:xfrm>
          <a:prstGeom prst="rect">
            <a:avLst/>
          </a:prstGeom>
          <a:noFill/>
          <a:ln/>
        </p:spPr>
        <p:txBody>
          <a:bodyPr wrap="square" lIns="0" tIns="0" rIns="0" bIns="0" rtlCol="0" anchor="t"/>
          <a:lstStyle/>
          <a:p>
            <a:pPr>
              <a:lnSpc>
                <a:spcPts val="1265"/>
              </a:lnSpc>
            </a:pPr>
            <a:r>
              <a:rPr lang="en-US" sz="775" dirty="0">
                <a:solidFill>
                  <a:srgbClr val="4B4A4A"/>
                </a:solidFill>
                <a:latin typeface="+mj-lt"/>
                <a:ea typeface="Geist" pitchFamily="34" charset="-122"/>
                <a:cs typeface="Geist" pitchFamily="34" charset="-120"/>
              </a:rPr>
              <a:t>Präventive Infrastrukturmaßnahmen zum Schutz vor Extremwetterereignissen und Hochwasser</a:t>
            </a:r>
            <a:endParaRPr lang="en-US" sz="775" dirty="0">
              <a:latin typeface="+mj-lt"/>
            </a:endParaRPr>
          </a:p>
        </p:txBody>
      </p:sp>
      <p:sp>
        <p:nvSpPr>
          <p:cNvPr id="29" name="Shape 11">
            <a:extLst>
              <a:ext uri="{FF2B5EF4-FFF2-40B4-BE49-F238E27FC236}">
                <a16:creationId xmlns:a16="http://schemas.microsoft.com/office/drawing/2014/main" id="{83FB0002-FC8C-02CC-6F86-77BFC5114AA1}"/>
              </a:ext>
            </a:extLst>
          </p:cNvPr>
          <p:cNvSpPr/>
          <p:nvPr/>
        </p:nvSpPr>
        <p:spPr>
          <a:xfrm>
            <a:off x="351628" y="2829423"/>
            <a:ext cx="1956708" cy="1215202"/>
          </a:xfrm>
          <a:prstGeom prst="roundRect">
            <a:avLst>
              <a:gd name="adj" fmla="val 4664"/>
            </a:avLst>
          </a:prstGeom>
          <a:solidFill>
            <a:srgbClr val="F5F1E8">
              <a:alpha val="95000"/>
            </a:srgbClr>
          </a:solidFill>
          <a:ln w="22860">
            <a:solidFill>
              <a:schemeClr val="bg1">
                <a:lumMod val="75000"/>
              </a:schemeClr>
            </a:solidFill>
            <a:prstDash val="solid"/>
          </a:ln>
        </p:spPr>
        <p:txBody>
          <a:bodyPr/>
          <a:lstStyle/>
          <a:p>
            <a:endParaRPr lang="de-DE" sz="930">
              <a:latin typeface="+mj-lt"/>
            </a:endParaRPr>
          </a:p>
        </p:txBody>
      </p:sp>
      <p:sp>
        <p:nvSpPr>
          <p:cNvPr id="30" name="Shape 12">
            <a:extLst>
              <a:ext uri="{FF2B5EF4-FFF2-40B4-BE49-F238E27FC236}">
                <a16:creationId xmlns:a16="http://schemas.microsoft.com/office/drawing/2014/main" id="{A9A5D0BB-EAB0-6E17-AF6D-318CF4B04BC3}"/>
              </a:ext>
            </a:extLst>
          </p:cNvPr>
          <p:cNvSpPr/>
          <p:nvPr/>
        </p:nvSpPr>
        <p:spPr>
          <a:xfrm>
            <a:off x="339821" y="2829423"/>
            <a:ext cx="47228" cy="1215202"/>
          </a:xfrm>
          <a:prstGeom prst="roundRect">
            <a:avLst>
              <a:gd name="adj" fmla="val 191451"/>
            </a:avLst>
          </a:prstGeom>
          <a:solidFill>
            <a:schemeClr val="tx1"/>
          </a:solidFill>
          <a:ln/>
        </p:spPr>
        <p:txBody>
          <a:bodyPr/>
          <a:lstStyle/>
          <a:p>
            <a:endParaRPr lang="de-DE" sz="930">
              <a:latin typeface="+mj-lt"/>
            </a:endParaRPr>
          </a:p>
        </p:txBody>
      </p:sp>
      <p:sp>
        <p:nvSpPr>
          <p:cNvPr id="31" name="Text 13">
            <a:extLst>
              <a:ext uri="{FF2B5EF4-FFF2-40B4-BE49-F238E27FC236}">
                <a16:creationId xmlns:a16="http://schemas.microsoft.com/office/drawing/2014/main" id="{6E77920C-BD32-A4B0-3580-41EACEF03476}"/>
              </a:ext>
            </a:extLst>
          </p:cNvPr>
          <p:cNvSpPr/>
          <p:nvPr/>
        </p:nvSpPr>
        <p:spPr>
          <a:xfrm>
            <a:off x="499278" y="2941652"/>
            <a:ext cx="1305476" cy="156935"/>
          </a:xfrm>
          <a:prstGeom prst="rect">
            <a:avLst/>
          </a:prstGeom>
          <a:noFill/>
          <a:ln/>
        </p:spPr>
        <p:txBody>
          <a:bodyPr wrap="none" lIns="0" tIns="0" rIns="0" bIns="0" rtlCol="0" anchor="t"/>
          <a:lstStyle/>
          <a:p>
            <a:pPr>
              <a:lnSpc>
                <a:spcPts val="1214"/>
              </a:lnSpc>
            </a:pPr>
            <a:r>
              <a:rPr lang="en-US" sz="981" b="1" dirty="0">
                <a:solidFill>
                  <a:srgbClr val="4B4A4A"/>
                </a:solidFill>
                <a:latin typeface="+mj-lt"/>
                <a:ea typeface="Noto Serif SC Bold" pitchFamily="34" charset="-122"/>
                <a:cs typeface="Noto Serif SC Bold" pitchFamily="34" charset="-120"/>
              </a:rPr>
              <a:t>Brunnen Temsepark</a:t>
            </a:r>
            <a:endParaRPr lang="en-US" sz="981" dirty="0">
              <a:latin typeface="+mj-lt"/>
            </a:endParaRPr>
          </a:p>
        </p:txBody>
      </p:sp>
      <p:sp>
        <p:nvSpPr>
          <p:cNvPr id="32" name="Text 14">
            <a:extLst>
              <a:ext uri="{FF2B5EF4-FFF2-40B4-BE49-F238E27FC236}">
                <a16:creationId xmlns:a16="http://schemas.microsoft.com/office/drawing/2014/main" id="{1F738B2E-6A1B-DDEE-1256-509277C17617}"/>
              </a:ext>
            </a:extLst>
          </p:cNvPr>
          <p:cNvSpPr/>
          <p:nvPr/>
        </p:nvSpPr>
        <p:spPr>
          <a:xfrm>
            <a:off x="499277" y="3199008"/>
            <a:ext cx="1696831" cy="160748"/>
          </a:xfrm>
          <a:prstGeom prst="rect">
            <a:avLst/>
          </a:prstGeom>
          <a:noFill/>
          <a:ln/>
        </p:spPr>
        <p:txBody>
          <a:bodyPr wrap="none" lIns="0" tIns="0" rIns="0" bIns="0" rtlCol="0" anchor="t"/>
          <a:lstStyle/>
          <a:p>
            <a:pPr>
              <a:lnSpc>
                <a:spcPts val="1265"/>
              </a:lnSpc>
            </a:pPr>
            <a:r>
              <a:rPr lang="en-US" sz="775" b="1" dirty="0">
                <a:solidFill>
                  <a:srgbClr val="4B4A4A"/>
                </a:solidFill>
                <a:latin typeface="+mj-lt"/>
                <a:ea typeface="Geist" pitchFamily="34" charset="-122"/>
                <a:cs typeface="Geist" pitchFamily="34" charset="-120"/>
              </a:rPr>
              <a:t>175.000 €</a:t>
            </a:r>
            <a:endParaRPr lang="en-US" sz="775" dirty="0">
              <a:latin typeface="+mj-lt"/>
            </a:endParaRPr>
          </a:p>
        </p:txBody>
      </p:sp>
      <p:sp>
        <p:nvSpPr>
          <p:cNvPr id="33" name="Text 15">
            <a:extLst>
              <a:ext uri="{FF2B5EF4-FFF2-40B4-BE49-F238E27FC236}">
                <a16:creationId xmlns:a16="http://schemas.microsoft.com/office/drawing/2014/main" id="{4270598E-947D-824F-1D8F-3C10771F6312}"/>
              </a:ext>
            </a:extLst>
          </p:cNvPr>
          <p:cNvSpPr/>
          <p:nvPr/>
        </p:nvSpPr>
        <p:spPr>
          <a:xfrm>
            <a:off x="499277" y="3450153"/>
            <a:ext cx="1696831" cy="482243"/>
          </a:xfrm>
          <a:prstGeom prst="rect">
            <a:avLst/>
          </a:prstGeom>
          <a:noFill/>
          <a:ln/>
        </p:spPr>
        <p:txBody>
          <a:bodyPr wrap="square" lIns="0" tIns="0" rIns="0" bIns="0" rtlCol="0" anchor="t"/>
          <a:lstStyle/>
          <a:p>
            <a:pPr>
              <a:lnSpc>
                <a:spcPts val="1265"/>
              </a:lnSpc>
            </a:pPr>
            <a:r>
              <a:rPr lang="en-US" sz="775" dirty="0">
                <a:solidFill>
                  <a:srgbClr val="4B4A4A"/>
                </a:solidFill>
                <a:latin typeface="+mj-lt"/>
                <a:ea typeface="Geist" pitchFamily="34" charset="-122"/>
                <a:cs typeface="Geist" pitchFamily="34" charset="-120"/>
              </a:rPr>
              <a:t>Attraktive Gestaltung des öffentlichen </a:t>
            </a:r>
            <a:r>
              <a:rPr lang="en-US" sz="775" dirty="0" err="1">
                <a:solidFill>
                  <a:srgbClr val="4B4A4A"/>
                </a:solidFill>
                <a:latin typeface="+mj-lt"/>
                <a:ea typeface="Geist" pitchFamily="34" charset="-122"/>
                <a:cs typeface="Geist" pitchFamily="34" charset="-120"/>
              </a:rPr>
              <a:t>Raums</a:t>
            </a:r>
            <a:r>
              <a:rPr lang="en-US" sz="775" dirty="0">
                <a:solidFill>
                  <a:srgbClr val="4B4A4A"/>
                </a:solidFill>
                <a:latin typeface="+mj-lt"/>
                <a:ea typeface="Geist" pitchFamily="34" charset="-122"/>
                <a:cs typeface="Geist" pitchFamily="34" charset="-120"/>
              </a:rPr>
              <a:t> und </a:t>
            </a:r>
            <a:r>
              <a:rPr lang="en-US" sz="775" dirty="0" err="1">
                <a:solidFill>
                  <a:srgbClr val="4B4A4A"/>
                </a:solidFill>
                <a:latin typeface="+mj-lt"/>
                <a:ea typeface="Geist" pitchFamily="34" charset="-122"/>
                <a:cs typeface="Geist" pitchFamily="34" charset="-120"/>
              </a:rPr>
              <a:t>Aufwertung</a:t>
            </a:r>
            <a:r>
              <a:rPr lang="en-US" sz="775" dirty="0">
                <a:solidFill>
                  <a:srgbClr val="4B4A4A"/>
                </a:solidFill>
                <a:latin typeface="+mj-lt"/>
                <a:ea typeface="Geist" pitchFamily="34" charset="-122"/>
                <a:cs typeface="Geist" pitchFamily="34" charset="-120"/>
              </a:rPr>
              <a:t> der </a:t>
            </a:r>
            <a:r>
              <a:rPr lang="en-US" sz="775" dirty="0" err="1">
                <a:solidFill>
                  <a:srgbClr val="4B4A4A"/>
                </a:solidFill>
                <a:latin typeface="+mj-lt"/>
                <a:ea typeface="Geist" pitchFamily="34" charset="-122"/>
                <a:cs typeface="Geist" pitchFamily="34" charset="-120"/>
              </a:rPr>
              <a:t>Unterstadt</a:t>
            </a:r>
            <a:endParaRPr lang="en-US" sz="775" dirty="0">
              <a:latin typeface="+mj-lt"/>
            </a:endParaRPr>
          </a:p>
        </p:txBody>
      </p:sp>
      <p:pic>
        <p:nvPicPr>
          <p:cNvPr id="35" name="Grafik 34" descr="Ein Bild, das Karte, Screenshot enthält.&#10;&#10;KI-generierte Inhalte können fehlerhaft sein.">
            <a:extLst>
              <a:ext uri="{FF2B5EF4-FFF2-40B4-BE49-F238E27FC236}">
                <a16:creationId xmlns:a16="http://schemas.microsoft.com/office/drawing/2014/main" id="{246AD2F2-BE33-704D-C5BB-42B776CE84B9}"/>
              </a:ext>
            </a:extLst>
          </p:cNvPr>
          <p:cNvPicPr>
            <a:picLocks noChangeAspect="1"/>
          </p:cNvPicPr>
          <p:nvPr/>
        </p:nvPicPr>
        <p:blipFill>
          <a:blip r:embed="rId5"/>
          <a:stretch>
            <a:fillRect/>
          </a:stretch>
        </p:blipFill>
        <p:spPr>
          <a:xfrm>
            <a:off x="4587097" y="2842533"/>
            <a:ext cx="2629582" cy="1561544"/>
          </a:xfrm>
          <a:prstGeom prst="rect">
            <a:avLst/>
          </a:prstGeom>
        </p:spPr>
      </p:pic>
    </p:spTree>
    <p:extLst>
      <p:ext uri="{BB962C8B-B14F-4D97-AF65-F5344CB8AC3E}">
        <p14:creationId xmlns:p14="http://schemas.microsoft.com/office/powerpoint/2010/main" val="397475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16CBA-7E68-8E13-69B6-01EAF79F23C8}"/>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A4C837E4-8E16-5E90-EAE3-DF42A86534B7}"/>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71707F8-C3D3-969E-4C13-8622D322574E}"/>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A5B296CF-1579-EEDE-3742-504A5CC7F67F}"/>
                </a:ext>
              </a:extLst>
            </p:cNvPr>
            <p:cNvPicPr/>
            <p:nvPr/>
          </p:nvPicPr>
          <p:blipFill>
            <a:blip r:embed="rId3" cstate="print"/>
            <a:stretch>
              <a:fillRect/>
            </a:stretch>
          </p:blipFill>
          <p:spPr>
            <a:xfrm>
              <a:off x="6016850" y="2"/>
              <a:ext cx="1543151" cy="1379753"/>
            </a:xfrm>
            <a:prstGeom prst="rect">
              <a:avLst/>
            </a:prstGeom>
          </p:spPr>
        </p:pic>
      </p:grpSp>
      <p:sp>
        <p:nvSpPr>
          <p:cNvPr id="10" name="Text 0">
            <a:extLst>
              <a:ext uri="{FF2B5EF4-FFF2-40B4-BE49-F238E27FC236}">
                <a16:creationId xmlns:a16="http://schemas.microsoft.com/office/drawing/2014/main" id="{627B68E2-3E26-7FE2-A099-DE8B0654B175}"/>
              </a:ext>
            </a:extLst>
          </p:cNvPr>
          <p:cNvSpPr/>
          <p:nvPr/>
        </p:nvSpPr>
        <p:spPr>
          <a:xfrm>
            <a:off x="391846" y="1027791"/>
            <a:ext cx="5537375" cy="349906"/>
          </a:xfrm>
          <a:prstGeom prst="rect">
            <a:avLst/>
          </a:prstGeom>
          <a:noFill/>
          <a:ln/>
        </p:spPr>
        <p:txBody>
          <a:bodyPr wrap="none" lIns="0" tIns="0" rIns="0" bIns="0" rtlCol="0" anchor="t"/>
          <a:lstStyle/>
          <a:p>
            <a:pPr>
              <a:lnSpc>
                <a:spcPts val="2737"/>
              </a:lnSpc>
            </a:pPr>
            <a:r>
              <a:rPr lang="en-US" sz="2195" b="1" dirty="0">
                <a:solidFill>
                  <a:srgbClr val="000000"/>
                </a:solidFill>
                <a:ea typeface="Noto Serif SC Bold" pitchFamily="34" charset="-122"/>
                <a:cs typeface="Noto Serif SC Bold" pitchFamily="34" charset="-120"/>
              </a:rPr>
              <a:t>Straßenbau und Verkehrsinfrastruktur</a:t>
            </a:r>
            <a:endParaRPr lang="en-US" sz="2195" dirty="0"/>
          </a:p>
        </p:txBody>
      </p:sp>
      <p:sp>
        <p:nvSpPr>
          <p:cNvPr id="11" name="Text 1">
            <a:extLst>
              <a:ext uri="{FF2B5EF4-FFF2-40B4-BE49-F238E27FC236}">
                <a16:creationId xmlns:a16="http://schemas.microsoft.com/office/drawing/2014/main" id="{01A819F2-88FF-D1D7-0E8D-0F01FC28E3BD}"/>
              </a:ext>
            </a:extLst>
          </p:cNvPr>
          <p:cNvSpPr/>
          <p:nvPr/>
        </p:nvSpPr>
        <p:spPr>
          <a:xfrm>
            <a:off x="391846" y="1601600"/>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01</a:t>
            </a:r>
            <a:endParaRPr lang="en-US" sz="878" dirty="0"/>
          </a:p>
        </p:txBody>
      </p:sp>
      <p:sp>
        <p:nvSpPr>
          <p:cNvPr id="12" name="Shape 2">
            <a:extLst>
              <a:ext uri="{FF2B5EF4-FFF2-40B4-BE49-F238E27FC236}">
                <a16:creationId xmlns:a16="http://schemas.microsoft.com/office/drawing/2014/main" id="{4A50AF95-6613-F121-55B2-468ACA03FAAE}"/>
              </a:ext>
            </a:extLst>
          </p:cNvPr>
          <p:cNvSpPr/>
          <p:nvPr/>
        </p:nvSpPr>
        <p:spPr>
          <a:xfrm>
            <a:off x="391846" y="1776184"/>
            <a:ext cx="3330444" cy="15743"/>
          </a:xfrm>
          <a:prstGeom prst="rect">
            <a:avLst/>
          </a:prstGeom>
          <a:solidFill>
            <a:schemeClr val="tx1"/>
          </a:solidFill>
          <a:ln/>
        </p:spPr>
        <p:txBody>
          <a:bodyPr/>
          <a:lstStyle/>
          <a:p>
            <a:endParaRPr lang="de-DE" sz="930"/>
          </a:p>
        </p:txBody>
      </p:sp>
      <p:sp>
        <p:nvSpPr>
          <p:cNvPr id="13" name="Text 3">
            <a:extLst>
              <a:ext uri="{FF2B5EF4-FFF2-40B4-BE49-F238E27FC236}">
                <a16:creationId xmlns:a16="http://schemas.microsoft.com/office/drawing/2014/main" id="{E6F30A05-7AA0-28B5-B448-74BDD8DC85B4}"/>
              </a:ext>
            </a:extLst>
          </p:cNvPr>
          <p:cNvSpPr/>
          <p:nvPr/>
        </p:nvSpPr>
        <p:spPr>
          <a:xfrm>
            <a:off x="391846" y="1863631"/>
            <a:ext cx="1399625"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Hochstraße</a:t>
            </a:r>
            <a:endParaRPr lang="en-US" sz="1085" dirty="0"/>
          </a:p>
        </p:txBody>
      </p:sp>
      <p:sp>
        <p:nvSpPr>
          <p:cNvPr id="14" name="Text 4">
            <a:extLst>
              <a:ext uri="{FF2B5EF4-FFF2-40B4-BE49-F238E27FC236}">
                <a16:creationId xmlns:a16="http://schemas.microsoft.com/office/drawing/2014/main" id="{FBC6BD86-0D1C-42BF-6CD5-563251C8A587}"/>
              </a:ext>
            </a:extLst>
          </p:cNvPr>
          <p:cNvSpPr/>
          <p:nvPr/>
        </p:nvSpPr>
        <p:spPr>
          <a:xfrm>
            <a:off x="391846" y="2105736"/>
            <a:ext cx="3330444" cy="358270"/>
          </a:xfrm>
          <a:prstGeom prst="rect">
            <a:avLst/>
          </a:prstGeom>
          <a:noFill/>
          <a:ln/>
        </p:spPr>
        <p:txBody>
          <a:bodyPr wrap="square" lIns="0" tIns="0" rIns="0" bIns="0" rtlCol="0" anchor="t"/>
          <a:lstStyle/>
          <a:p>
            <a:pPr>
              <a:lnSpc>
                <a:spcPts val="1395"/>
              </a:lnSpc>
            </a:pPr>
            <a:r>
              <a:rPr lang="en-US" sz="878" dirty="0">
                <a:solidFill>
                  <a:srgbClr val="000000"/>
                </a:solidFill>
                <a:ea typeface="Geist" pitchFamily="34" charset="-122"/>
                <a:cs typeface="Geist" pitchFamily="34" charset="-120"/>
              </a:rPr>
              <a:t>1.100.000 € – Kanal und </a:t>
            </a:r>
            <a:r>
              <a:rPr lang="en-US" sz="878" dirty="0" err="1">
                <a:solidFill>
                  <a:srgbClr val="000000"/>
                </a:solidFill>
                <a:ea typeface="Geist" pitchFamily="34" charset="-122"/>
                <a:cs typeface="Geist" pitchFamily="34" charset="-120"/>
              </a:rPr>
              <a:t>Straßenerneuerung</a:t>
            </a:r>
            <a:endParaRPr lang="en-US" sz="878" dirty="0"/>
          </a:p>
        </p:txBody>
      </p:sp>
      <p:sp>
        <p:nvSpPr>
          <p:cNvPr id="15" name="Text 5">
            <a:extLst>
              <a:ext uri="{FF2B5EF4-FFF2-40B4-BE49-F238E27FC236}">
                <a16:creationId xmlns:a16="http://schemas.microsoft.com/office/drawing/2014/main" id="{8FF139D2-1739-7894-20E7-647C7EAA4718}"/>
              </a:ext>
            </a:extLst>
          </p:cNvPr>
          <p:cNvSpPr/>
          <p:nvPr/>
        </p:nvSpPr>
        <p:spPr>
          <a:xfrm>
            <a:off x="3834210" y="1601600"/>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02</a:t>
            </a:r>
            <a:endParaRPr lang="en-US" sz="878" dirty="0"/>
          </a:p>
        </p:txBody>
      </p:sp>
      <p:sp>
        <p:nvSpPr>
          <p:cNvPr id="16" name="Shape 6">
            <a:extLst>
              <a:ext uri="{FF2B5EF4-FFF2-40B4-BE49-F238E27FC236}">
                <a16:creationId xmlns:a16="http://schemas.microsoft.com/office/drawing/2014/main" id="{66102094-AA32-3621-26C8-885F6337C1C0}"/>
              </a:ext>
            </a:extLst>
          </p:cNvPr>
          <p:cNvSpPr/>
          <p:nvPr/>
        </p:nvSpPr>
        <p:spPr>
          <a:xfrm>
            <a:off x="3834211" y="1776184"/>
            <a:ext cx="3330444" cy="15743"/>
          </a:xfrm>
          <a:prstGeom prst="rect">
            <a:avLst/>
          </a:prstGeom>
          <a:solidFill>
            <a:schemeClr val="tx1"/>
          </a:solidFill>
          <a:ln/>
        </p:spPr>
        <p:txBody>
          <a:bodyPr/>
          <a:lstStyle/>
          <a:p>
            <a:endParaRPr lang="de-DE" sz="930"/>
          </a:p>
        </p:txBody>
      </p:sp>
      <p:sp>
        <p:nvSpPr>
          <p:cNvPr id="17" name="Text 7">
            <a:extLst>
              <a:ext uri="{FF2B5EF4-FFF2-40B4-BE49-F238E27FC236}">
                <a16:creationId xmlns:a16="http://schemas.microsoft.com/office/drawing/2014/main" id="{3510432C-C648-45DC-CDB7-A745B2B5E372}"/>
              </a:ext>
            </a:extLst>
          </p:cNvPr>
          <p:cNvSpPr/>
          <p:nvPr/>
        </p:nvSpPr>
        <p:spPr>
          <a:xfrm>
            <a:off x="3834210" y="1863631"/>
            <a:ext cx="1478093"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Gülcherstraße/Hütte</a:t>
            </a:r>
            <a:endParaRPr lang="en-US" sz="1085" dirty="0"/>
          </a:p>
        </p:txBody>
      </p:sp>
      <p:sp>
        <p:nvSpPr>
          <p:cNvPr id="18" name="Text 8">
            <a:extLst>
              <a:ext uri="{FF2B5EF4-FFF2-40B4-BE49-F238E27FC236}">
                <a16:creationId xmlns:a16="http://schemas.microsoft.com/office/drawing/2014/main" id="{245D3EF2-A6A5-98FB-EC67-B643BDD4975B}"/>
              </a:ext>
            </a:extLst>
          </p:cNvPr>
          <p:cNvSpPr/>
          <p:nvPr/>
        </p:nvSpPr>
        <p:spPr>
          <a:xfrm>
            <a:off x="3834211" y="2105736"/>
            <a:ext cx="3330444" cy="179135"/>
          </a:xfrm>
          <a:prstGeom prst="rect">
            <a:avLst/>
          </a:prstGeom>
          <a:noFill/>
          <a:ln/>
        </p:spPr>
        <p:txBody>
          <a:bodyPr wrap="none" lIns="0" tIns="0" rIns="0" bIns="0" rtlCol="0" anchor="t"/>
          <a:lstStyle/>
          <a:p>
            <a:pPr>
              <a:lnSpc>
                <a:spcPts val="1395"/>
              </a:lnSpc>
            </a:pPr>
            <a:r>
              <a:rPr lang="en-US" sz="878" dirty="0">
                <a:solidFill>
                  <a:srgbClr val="000000"/>
                </a:solidFill>
                <a:ea typeface="Geist" pitchFamily="34" charset="-122"/>
                <a:cs typeface="Geist" pitchFamily="34" charset="-120"/>
              </a:rPr>
              <a:t>1.200.000 € (2027) – Kanal und </a:t>
            </a:r>
            <a:r>
              <a:rPr lang="en-US" sz="878" dirty="0" err="1">
                <a:solidFill>
                  <a:srgbClr val="000000"/>
                </a:solidFill>
                <a:ea typeface="Geist" pitchFamily="34" charset="-122"/>
                <a:cs typeface="Geist" pitchFamily="34" charset="-120"/>
              </a:rPr>
              <a:t>Straßenerneuerung</a:t>
            </a:r>
            <a:endParaRPr lang="en-US" sz="878" dirty="0"/>
          </a:p>
        </p:txBody>
      </p:sp>
      <p:sp>
        <p:nvSpPr>
          <p:cNvPr id="19" name="Text 9">
            <a:extLst>
              <a:ext uri="{FF2B5EF4-FFF2-40B4-BE49-F238E27FC236}">
                <a16:creationId xmlns:a16="http://schemas.microsoft.com/office/drawing/2014/main" id="{76C0B45E-32D5-59CA-759B-07B5FB9C90FD}"/>
              </a:ext>
            </a:extLst>
          </p:cNvPr>
          <p:cNvSpPr/>
          <p:nvPr/>
        </p:nvSpPr>
        <p:spPr>
          <a:xfrm>
            <a:off x="391846" y="2659867"/>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03</a:t>
            </a:r>
            <a:endParaRPr lang="en-US" sz="878" dirty="0"/>
          </a:p>
        </p:txBody>
      </p:sp>
      <p:sp>
        <p:nvSpPr>
          <p:cNvPr id="23" name="Shape 10">
            <a:extLst>
              <a:ext uri="{FF2B5EF4-FFF2-40B4-BE49-F238E27FC236}">
                <a16:creationId xmlns:a16="http://schemas.microsoft.com/office/drawing/2014/main" id="{5BD21B48-016E-D667-4839-9EF1B21ED7B7}"/>
              </a:ext>
            </a:extLst>
          </p:cNvPr>
          <p:cNvSpPr/>
          <p:nvPr/>
        </p:nvSpPr>
        <p:spPr>
          <a:xfrm>
            <a:off x="391846" y="2834451"/>
            <a:ext cx="3330444" cy="15743"/>
          </a:xfrm>
          <a:prstGeom prst="rect">
            <a:avLst/>
          </a:prstGeom>
          <a:solidFill>
            <a:schemeClr val="tx1"/>
          </a:solidFill>
          <a:ln/>
        </p:spPr>
        <p:txBody>
          <a:bodyPr/>
          <a:lstStyle/>
          <a:p>
            <a:endParaRPr lang="de-DE" sz="930"/>
          </a:p>
        </p:txBody>
      </p:sp>
      <p:sp>
        <p:nvSpPr>
          <p:cNvPr id="34" name="Text 11">
            <a:extLst>
              <a:ext uri="{FF2B5EF4-FFF2-40B4-BE49-F238E27FC236}">
                <a16:creationId xmlns:a16="http://schemas.microsoft.com/office/drawing/2014/main" id="{837F5F2D-C097-11E4-AFBB-4E7C90801F0D}"/>
              </a:ext>
            </a:extLst>
          </p:cNvPr>
          <p:cNvSpPr/>
          <p:nvPr/>
        </p:nvSpPr>
        <p:spPr>
          <a:xfrm>
            <a:off x="391846" y="2921897"/>
            <a:ext cx="2607079"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Außerordentlicher Straßenunterhalt</a:t>
            </a:r>
            <a:endParaRPr lang="en-US" sz="1085" dirty="0"/>
          </a:p>
        </p:txBody>
      </p:sp>
      <p:sp>
        <p:nvSpPr>
          <p:cNvPr id="36" name="Text 12">
            <a:extLst>
              <a:ext uri="{FF2B5EF4-FFF2-40B4-BE49-F238E27FC236}">
                <a16:creationId xmlns:a16="http://schemas.microsoft.com/office/drawing/2014/main" id="{1EA96C6C-C56B-A974-B12D-C2E52B8282C3}"/>
              </a:ext>
            </a:extLst>
          </p:cNvPr>
          <p:cNvSpPr/>
          <p:nvPr/>
        </p:nvSpPr>
        <p:spPr>
          <a:xfrm>
            <a:off x="391846" y="3164002"/>
            <a:ext cx="3330444" cy="179135"/>
          </a:xfrm>
          <a:prstGeom prst="rect">
            <a:avLst/>
          </a:prstGeom>
          <a:noFill/>
          <a:ln/>
        </p:spPr>
        <p:txBody>
          <a:bodyPr wrap="none" lIns="0" tIns="0" rIns="0" bIns="0" rtlCol="0" anchor="t"/>
          <a:lstStyle/>
          <a:p>
            <a:pPr>
              <a:lnSpc>
                <a:spcPts val="1395"/>
              </a:lnSpc>
            </a:pPr>
            <a:r>
              <a:rPr lang="en-US" sz="878" dirty="0">
                <a:solidFill>
                  <a:srgbClr val="000000"/>
                </a:solidFill>
                <a:ea typeface="Geist" pitchFamily="34" charset="-122"/>
                <a:cs typeface="Geist" pitchFamily="34" charset="-120"/>
              </a:rPr>
              <a:t>600.000 € – Kontinuierliche Instandhaltung des Straßennetzes</a:t>
            </a:r>
            <a:endParaRPr lang="en-US" sz="878" dirty="0"/>
          </a:p>
        </p:txBody>
      </p:sp>
      <p:sp>
        <p:nvSpPr>
          <p:cNvPr id="37" name="Text 13">
            <a:extLst>
              <a:ext uri="{FF2B5EF4-FFF2-40B4-BE49-F238E27FC236}">
                <a16:creationId xmlns:a16="http://schemas.microsoft.com/office/drawing/2014/main" id="{1358F168-303E-228F-6C19-F8BF2EE2AB20}"/>
              </a:ext>
            </a:extLst>
          </p:cNvPr>
          <p:cNvSpPr/>
          <p:nvPr/>
        </p:nvSpPr>
        <p:spPr>
          <a:xfrm>
            <a:off x="3834210" y="2659867"/>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04</a:t>
            </a:r>
            <a:endParaRPr lang="en-US" sz="878" dirty="0"/>
          </a:p>
        </p:txBody>
      </p:sp>
      <p:sp>
        <p:nvSpPr>
          <p:cNvPr id="38" name="Shape 14">
            <a:extLst>
              <a:ext uri="{FF2B5EF4-FFF2-40B4-BE49-F238E27FC236}">
                <a16:creationId xmlns:a16="http://schemas.microsoft.com/office/drawing/2014/main" id="{CFE01824-A1B4-AD24-22B0-8C1C53ED4A9C}"/>
              </a:ext>
            </a:extLst>
          </p:cNvPr>
          <p:cNvSpPr/>
          <p:nvPr/>
        </p:nvSpPr>
        <p:spPr>
          <a:xfrm>
            <a:off x="3834211" y="2834451"/>
            <a:ext cx="3330444" cy="15743"/>
          </a:xfrm>
          <a:prstGeom prst="rect">
            <a:avLst/>
          </a:prstGeom>
          <a:solidFill>
            <a:schemeClr val="tx1"/>
          </a:solidFill>
          <a:ln/>
        </p:spPr>
        <p:txBody>
          <a:bodyPr/>
          <a:lstStyle/>
          <a:p>
            <a:endParaRPr lang="de-DE" sz="930"/>
          </a:p>
        </p:txBody>
      </p:sp>
      <p:sp>
        <p:nvSpPr>
          <p:cNvPr id="39" name="Text 15">
            <a:extLst>
              <a:ext uri="{FF2B5EF4-FFF2-40B4-BE49-F238E27FC236}">
                <a16:creationId xmlns:a16="http://schemas.microsoft.com/office/drawing/2014/main" id="{EC9CB784-642C-9123-EBC1-525C56CE878E}"/>
              </a:ext>
            </a:extLst>
          </p:cNvPr>
          <p:cNvSpPr/>
          <p:nvPr/>
        </p:nvSpPr>
        <p:spPr>
          <a:xfrm>
            <a:off x="3834211" y="2921897"/>
            <a:ext cx="1399625"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Bereich Bahnhof</a:t>
            </a:r>
            <a:endParaRPr lang="en-US" sz="1085" dirty="0"/>
          </a:p>
        </p:txBody>
      </p:sp>
      <p:sp>
        <p:nvSpPr>
          <p:cNvPr id="40" name="Text 16">
            <a:extLst>
              <a:ext uri="{FF2B5EF4-FFF2-40B4-BE49-F238E27FC236}">
                <a16:creationId xmlns:a16="http://schemas.microsoft.com/office/drawing/2014/main" id="{3B706AD0-DD7F-1A4C-EEC3-C129E20C9057}"/>
              </a:ext>
            </a:extLst>
          </p:cNvPr>
          <p:cNvSpPr/>
          <p:nvPr/>
        </p:nvSpPr>
        <p:spPr>
          <a:xfrm>
            <a:off x="3834211" y="3164002"/>
            <a:ext cx="3330444" cy="179135"/>
          </a:xfrm>
          <a:prstGeom prst="rect">
            <a:avLst/>
          </a:prstGeom>
          <a:noFill/>
          <a:ln/>
        </p:spPr>
        <p:txBody>
          <a:bodyPr wrap="none" lIns="0" tIns="0" rIns="0" bIns="0" rtlCol="0" anchor="t"/>
          <a:lstStyle/>
          <a:p>
            <a:pPr>
              <a:lnSpc>
                <a:spcPts val="1395"/>
              </a:lnSpc>
            </a:pPr>
            <a:r>
              <a:rPr lang="en-US" sz="878" dirty="0">
                <a:solidFill>
                  <a:srgbClr val="000000"/>
                </a:solidFill>
                <a:ea typeface="Geist" pitchFamily="34" charset="-122"/>
                <a:cs typeface="Geist" pitchFamily="34" charset="-120"/>
              </a:rPr>
              <a:t>310.000 € – Aufwertung des </a:t>
            </a:r>
            <a:r>
              <a:rPr lang="en-US" sz="878" dirty="0" err="1">
                <a:solidFill>
                  <a:srgbClr val="000000"/>
                </a:solidFill>
                <a:ea typeface="Geist" pitchFamily="34" charset="-122"/>
                <a:cs typeface="Geist" pitchFamily="34" charset="-120"/>
              </a:rPr>
              <a:t>Zugang</a:t>
            </a:r>
            <a:r>
              <a:rPr lang="en-US" sz="878" dirty="0">
                <a:solidFill>
                  <a:srgbClr val="000000"/>
                </a:solidFill>
                <a:ea typeface="Geist" pitchFamily="34" charset="-122"/>
                <a:cs typeface="Geist" pitchFamily="34" charset="-120"/>
              </a:rPr>
              <a:t> und </a:t>
            </a:r>
            <a:r>
              <a:rPr lang="en-US" sz="878" dirty="0" err="1">
                <a:solidFill>
                  <a:srgbClr val="000000"/>
                </a:solidFill>
                <a:ea typeface="Geist" pitchFamily="34" charset="-122"/>
                <a:cs typeface="Geist" pitchFamily="34" charset="-120"/>
              </a:rPr>
              <a:t>Parkplatz</a:t>
            </a:r>
            <a:r>
              <a:rPr lang="en-US" sz="878" dirty="0">
                <a:solidFill>
                  <a:srgbClr val="000000"/>
                </a:solidFill>
                <a:ea typeface="Geist" pitchFamily="34" charset="-122"/>
                <a:cs typeface="Geist" pitchFamily="34" charset="-120"/>
              </a:rPr>
              <a:t> am Bahnhof</a:t>
            </a:r>
            <a:endParaRPr lang="en-US" sz="878" dirty="0"/>
          </a:p>
        </p:txBody>
      </p:sp>
      <p:sp>
        <p:nvSpPr>
          <p:cNvPr id="41" name="Text 17">
            <a:extLst>
              <a:ext uri="{FF2B5EF4-FFF2-40B4-BE49-F238E27FC236}">
                <a16:creationId xmlns:a16="http://schemas.microsoft.com/office/drawing/2014/main" id="{C69F590F-FFFB-C1B3-AD87-B0DD7BAA7123}"/>
              </a:ext>
            </a:extLst>
          </p:cNvPr>
          <p:cNvSpPr/>
          <p:nvPr/>
        </p:nvSpPr>
        <p:spPr>
          <a:xfrm>
            <a:off x="391846" y="3538999"/>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05</a:t>
            </a:r>
            <a:endParaRPr lang="en-US" sz="878" dirty="0"/>
          </a:p>
        </p:txBody>
      </p:sp>
      <p:sp>
        <p:nvSpPr>
          <p:cNvPr id="42" name="Shape 18">
            <a:extLst>
              <a:ext uri="{FF2B5EF4-FFF2-40B4-BE49-F238E27FC236}">
                <a16:creationId xmlns:a16="http://schemas.microsoft.com/office/drawing/2014/main" id="{5D841203-52DA-2E19-5EAE-D0183A314A31}"/>
              </a:ext>
            </a:extLst>
          </p:cNvPr>
          <p:cNvSpPr/>
          <p:nvPr/>
        </p:nvSpPr>
        <p:spPr>
          <a:xfrm>
            <a:off x="391846" y="3713583"/>
            <a:ext cx="3330444" cy="15743"/>
          </a:xfrm>
          <a:prstGeom prst="rect">
            <a:avLst/>
          </a:prstGeom>
          <a:solidFill>
            <a:schemeClr val="tx1"/>
          </a:solidFill>
          <a:ln/>
        </p:spPr>
        <p:txBody>
          <a:bodyPr/>
          <a:lstStyle/>
          <a:p>
            <a:endParaRPr lang="de-DE" sz="930"/>
          </a:p>
        </p:txBody>
      </p:sp>
      <p:sp>
        <p:nvSpPr>
          <p:cNvPr id="43" name="Text 19">
            <a:extLst>
              <a:ext uri="{FF2B5EF4-FFF2-40B4-BE49-F238E27FC236}">
                <a16:creationId xmlns:a16="http://schemas.microsoft.com/office/drawing/2014/main" id="{4C72AA48-F639-0ED4-51F6-BA1CF717F6FD}"/>
              </a:ext>
            </a:extLst>
          </p:cNvPr>
          <p:cNvSpPr/>
          <p:nvPr/>
        </p:nvSpPr>
        <p:spPr>
          <a:xfrm>
            <a:off x="391846" y="3801029"/>
            <a:ext cx="1399625"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Lindenberg</a:t>
            </a:r>
            <a:endParaRPr lang="en-US" sz="1085" dirty="0"/>
          </a:p>
        </p:txBody>
      </p:sp>
      <p:sp>
        <p:nvSpPr>
          <p:cNvPr id="44" name="Text 20">
            <a:extLst>
              <a:ext uri="{FF2B5EF4-FFF2-40B4-BE49-F238E27FC236}">
                <a16:creationId xmlns:a16="http://schemas.microsoft.com/office/drawing/2014/main" id="{EAB987BB-CDAB-C879-98EB-A50428AB3B3E}"/>
              </a:ext>
            </a:extLst>
          </p:cNvPr>
          <p:cNvSpPr/>
          <p:nvPr/>
        </p:nvSpPr>
        <p:spPr>
          <a:xfrm>
            <a:off x="391846" y="4043134"/>
            <a:ext cx="3330444" cy="179135"/>
          </a:xfrm>
          <a:prstGeom prst="rect">
            <a:avLst/>
          </a:prstGeom>
          <a:noFill/>
          <a:ln/>
        </p:spPr>
        <p:txBody>
          <a:bodyPr wrap="none" lIns="0" tIns="0" rIns="0" bIns="0" rtlCol="0" anchor="t"/>
          <a:lstStyle/>
          <a:p>
            <a:pPr>
              <a:lnSpc>
                <a:spcPts val="1395"/>
              </a:lnSpc>
            </a:pPr>
            <a:r>
              <a:rPr lang="en-US" sz="878" dirty="0">
                <a:solidFill>
                  <a:srgbClr val="000000"/>
                </a:solidFill>
                <a:ea typeface="Geist" pitchFamily="34" charset="-122"/>
                <a:cs typeface="Geist" pitchFamily="34" charset="-120"/>
              </a:rPr>
              <a:t>300.000 € – Paralellarbeiten </a:t>
            </a:r>
            <a:r>
              <a:rPr lang="en-US" sz="878" dirty="0" err="1">
                <a:solidFill>
                  <a:srgbClr val="000000"/>
                </a:solidFill>
                <a:ea typeface="Geist" pitchFamily="34" charset="-122"/>
                <a:cs typeface="Geist" pitchFamily="34" charset="-120"/>
              </a:rPr>
              <a:t>zur</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Aachener</a:t>
            </a:r>
            <a:r>
              <a:rPr lang="en-US" sz="878" dirty="0">
                <a:solidFill>
                  <a:srgbClr val="000000"/>
                </a:solidFill>
                <a:ea typeface="Geist" pitchFamily="34" charset="-122"/>
                <a:cs typeface="Geist" pitchFamily="34" charset="-120"/>
              </a:rPr>
              <a:t> </a:t>
            </a:r>
            <a:r>
              <a:rPr lang="en-US" sz="878" dirty="0" err="1">
                <a:solidFill>
                  <a:srgbClr val="000000"/>
                </a:solidFill>
                <a:ea typeface="Geist" pitchFamily="34" charset="-122"/>
                <a:cs typeface="Geist" pitchFamily="34" charset="-120"/>
              </a:rPr>
              <a:t>Straße</a:t>
            </a:r>
            <a:r>
              <a:rPr lang="en-US" sz="878" dirty="0">
                <a:solidFill>
                  <a:srgbClr val="000000"/>
                </a:solidFill>
                <a:ea typeface="Geist" pitchFamily="34" charset="-122"/>
                <a:cs typeface="Geist" pitchFamily="34" charset="-120"/>
              </a:rPr>
              <a:t> (ÖDW)</a:t>
            </a:r>
            <a:endParaRPr lang="en-US" sz="878" dirty="0"/>
          </a:p>
        </p:txBody>
      </p:sp>
      <p:sp>
        <p:nvSpPr>
          <p:cNvPr id="45" name="Text 21">
            <a:extLst>
              <a:ext uri="{FF2B5EF4-FFF2-40B4-BE49-F238E27FC236}">
                <a16:creationId xmlns:a16="http://schemas.microsoft.com/office/drawing/2014/main" id="{C1B6EA8D-ED8B-94D8-6D7C-E4106A378227}"/>
              </a:ext>
            </a:extLst>
          </p:cNvPr>
          <p:cNvSpPr/>
          <p:nvPr/>
        </p:nvSpPr>
        <p:spPr>
          <a:xfrm>
            <a:off x="3834210" y="3538999"/>
            <a:ext cx="111921" cy="139962"/>
          </a:xfrm>
          <a:prstGeom prst="rect">
            <a:avLst/>
          </a:prstGeom>
          <a:noFill/>
          <a:ln/>
        </p:spPr>
        <p:txBody>
          <a:bodyPr wrap="none" lIns="0" tIns="0" rIns="0" bIns="0" rtlCol="0" anchor="t"/>
          <a:lstStyle/>
          <a:p>
            <a:pPr>
              <a:lnSpc>
                <a:spcPts val="1395"/>
              </a:lnSpc>
            </a:pPr>
            <a:r>
              <a:rPr lang="en-US" sz="878" dirty="0">
                <a:solidFill>
                  <a:srgbClr val="4B4A4A"/>
                </a:solidFill>
                <a:ea typeface="Noto Serif SC Light" pitchFamily="34" charset="-122"/>
                <a:cs typeface="Noto Serif SC Light" pitchFamily="34" charset="-120"/>
              </a:rPr>
              <a:t>06</a:t>
            </a:r>
            <a:endParaRPr lang="en-US" sz="878" dirty="0"/>
          </a:p>
        </p:txBody>
      </p:sp>
      <p:sp>
        <p:nvSpPr>
          <p:cNvPr id="46" name="Shape 22">
            <a:extLst>
              <a:ext uri="{FF2B5EF4-FFF2-40B4-BE49-F238E27FC236}">
                <a16:creationId xmlns:a16="http://schemas.microsoft.com/office/drawing/2014/main" id="{71E5DCDC-5A26-C84F-9526-9D5E8378BDEB}"/>
              </a:ext>
            </a:extLst>
          </p:cNvPr>
          <p:cNvSpPr/>
          <p:nvPr/>
        </p:nvSpPr>
        <p:spPr>
          <a:xfrm>
            <a:off x="3834211" y="3713583"/>
            <a:ext cx="3330444" cy="15743"/>
          </a:xfrm>
          <a:prstGeom prst="rect">
            <a:avLst/>
          </a:prstGeom>
          <a:solidFill>
            <a:schemeClr val="tx1"/>
          </a:solidFill>
          <a:ln/>
        </p:spPr>
        <p:txBody>
          <a:bodyPr/>
          <a:lstStyle/>
          <a:p>
            <a:endParaRPr lang="de-DE" sz="930"/>
          </a:p>
        </p:txBody>
      </p:sp>
      <p:sp>
        <p:nvSpPr>
          <p:cNvPr id="47" name="Text 23">
            <a:extLst>
              <a:ext uri="{FF2B5EF4-FFF2-40B4-BE49-F238E27FC236}">
                <a16:creationId xmlns:a16="http://schemas.microsoft.com/office/drawing/2014/main" id="{4CE96F71-28E5-9244-6CF5-C36D1C0C34B2}"/>
              </a:ext>
            </a:extLst>
          </p:cNvPr>
          <p:cNvSpPr/>
          <p:nvPr/>
        </p:nvSpPr>
        <p:spPr>
          <a:xfrm>
            <a:off x="3834211" y="3801029"/>
            <a:ext cx="1399625" cy="174953"/>
          </a:xfrm>
          <a:prstGeom prst="rect">
            <a:avLst/>
          </a:prstGeom>
          <a:noFill/>
          <a:ln/>
        </p:spPr>
        <p:txBody>
          <a:bodyPr wrap="none" lIns="0" tIns="0" rIns="0" bIns="0" rtlCol="0" anchor="t"/>
          <a:lstStyle/>
          <a:p>
            <a:pPr>
              <a:lnSpc>
                <a:spcPts val="1369"/>
              </a:lnSpc>
            </a:pPr>
            <a:r>
              <a:rPr lang="en-US" sz="1085" b="1" dirty="0">
                <a:solidFill>
                  <a:srgbClr val="000000"/>
                </a:solidFill>
                <a:ea typeface="Noto Serif SC Bold" pitchFamily="34" charset="-122"/>
                <a:cs typeface="Noto Serif SC Bold" pitchFamily="34" charset="-120"/>
              </a:rPr>
              <a:t>Mobilitätsstudie</a:t>
            </a:r>
            <a:endParaRPr lang="en-US" sz="1085" dirty="0"/>
          </a:p>
        </p:txBody>
      </p:sp>
      <p:sp>
        <p:nvSpPr>
          <p:cNvPr id="48" name="Text 24">
            <a:extLst>
              <a:ext uri="{FF2B5EF4-FFF2-40B4-BE49-F238E27FC236}">
                <a16:creationId xmlns:a16="http://schemas.microsoft.com/office/drawing/2014/main" id="{949B1A5A-9A27-57D3-D833-3CE44542C5A6}"/>
              </a:ext>
            </a:extLst>
          </p:cNvPr>
          <p:cNvSpPr/>
          <p:nvPr/>
        </p:nvSpPr>
        <p:spPr>
          <a:xfrm>
            <a:off x="3834211" y="4043134"/>
            <a:ext cx="3330444" cy="179135"/>
          </a:xfrm>
          <a:prstGeom prst="rect">
            <a:avLst/>
          </a:prstGeom>
          <a:noFill/>
          <a:ln/>
        </p:spPr>
        <p:txBody>
          <a:bodyPr wrap="none" lIns="0" tIns="0" rIns="0" bIns="0" rtlCol="0" anchor="t"/>
          <a:lstStyle/>
          <a:p>
            <a:pPr>
              <a:lnSpc>
                <a:spcPts val="1395"/>
              </a:lnSpc>
            </a:pPr>
            <a:r>
              <a:rPr lang="en-US" sz="878" dirty="0">
                <a:solidFill>
                  <a:srgbClr val="000000"/>
                </a:solidFill>
                <a:ea typeface="Geist" pitchFamily="34" charset="-122"/>
                <a:cs typeface="Geist" pitchFamily="34" charset="-120"/>
              </a:rPr>
              <a:t>100.000 € – Strategische Planung für zukunftsfähige Mobilität</a:t>
            </a:r>
            <a:endParaRPr lang="en-US" sz="878" dirty="0"/>
          </a:p>
        </p:txBody>
      </p:sp>
    </p:spTree>
    <p:extLst>
      <p:ext uri="{BB962C8B-B14F-4D97-AF65-F5344CB8AC3E}">
        <p14:creationId xmlns:p14="http://schemas.microsoft.com/office/powerpoint/2010/main" val="2685756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43BBA-F8FE-9AA1-BBE4-B4FEC56321BA}"/>
            </a:ext>
          </a:extLst>
        </p:cNvPr>
        <p:cNvGrpSpPr/>
        <p:nvPr/>
      </p:nvGrpSpPr>
      <p:grpSpPr>
        <a:xfrm>
          <a:off x="0" y="0"/>
          <a:ext cx="0" cy="0"/>
          <a:chOff x="0" y="0"/>
          <a:chExt cx="0" cy="0"/>
        </a:xfrm>
      </p:grpSpPr>
      <p:sp>
        <p:nvSpPr>
          <p:cNvPr id="25" name="Rechteck: abgerundete Ecken 24">
            <a:extLst>
              <a:ext uri="{FF2B5EF4-FFF2-40B4-BE49-F238E27FC236}">
                <a16:creationId xmlns:a16="http://schemas.microsoft.com/office/drawing/2014/main" id="{25841F5D-D927-FFF9-6449-9544B9E4B56C}"/>
              </a:ext>
            </a:extLst>
          </p:cNvPr>
          <p:cNvSpPr/>
          <p:nvPr/>
        </p:nvSpPr>
        <p:spPr>
          <a:xfrm>
            <a:off x="2589955" y="3276600"/>
            <a:ext cx="2147896" cy="9906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mj-lt"/>
            </a:endParaRPr>
          </a:p>
        </p:txBody>
      </p:sp>
      <p:sp>
        <p:nvSpPr>
          <p:cNvPr id="24" name="Rechteck: abgerundete Ecken 23">
            <a:extLst>
              <a:ext uri="{FF2B5EF4-FFF2-40B4-BE49-F238E27FC236}">
                <a16:creationId xmlns:a16="http://schemas.microsoft.com/office/drawing/2014/main" id="{5B5BB3C1-DF50-6244-87D4-6EAA75F26455}"/>
              </a:ext>
            </a:extLst>
          </p:cNvPr>
          <p:cNvSpPr/>
          <p:nvPr/>
        </p:nvSpPr>
        <p:spPr>
          <a:xfrm>
            <a:off x="4835750" y="3276600"/>
            <a:ext cx="2219100" cy="9906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mj-lt"/>
            </a:endParaRPr>
          </a:p>
        </p:txBody>
      </p:sp>
      <p:sp>
        <p:nvSpPr>
          <p:cNvPr id="22" name="Rechteck: abgerundete Ecken 21">
            <a:extLst>
              <a:ext uri="{FF2B5EF4-FFF2-40B4-BE49-F238E27FC236}">
                <a16:creationId xmlns:a16="http://schemas.microsoft.com/office/drawing/2014/main" id="{B565490B-0270-8E4A-E47B-99B8E1D7ECE6}"/>
              </a:ext>
            </a:extLst>
          </p:cNvPr>
          <p:cNvSpPr/>
          <p:nvPr/>
        </p:nvSpPr>
        <p:spPr>
          <a:xfrm>
            <a:off x="273050" y="3276600"/>
            <a:ext cx="2216949" cy="9906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object 5">
            <a:extLst>
              <a:ext uri="{FF2B5EF4-FFF2-40B4-BE49-F238E27FC236}">
                <a16:creationId xmlns:a16="http://schemas.microsoft.com/office/drawing/2014/main" id="{381C099C-5744-8040-522F-B76C47C92A7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BCC6E0E-0421-5CEB-10D0-C3D9A7C6221F}"/>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C55FA0B4-7AA0-F671-46E5-1264455BEFBE}"/>
                </a:ext>
              </a:extLst>
            </p:cNvPr>
            <p:cNvPicPr/>
            <p:nvPr/>
          </p:nvPicPr>
          <p:blipFill>
            <a:blip r:embed="rId3" cstate="print"/>
            <a:stretch>
              <a:fillRect/>
            </a:stretch>
          </p:blipFill>
          <p:spPr>
            <a:xfrm>
              <a:off x="6016850" y="2"/>
              <a:ext cx="1543151" cy="1379753"/>
            </a:xfrm>
            <a:prstGeom prst="rect">
              <a:avLst/>
            </a:prstGeom>
          </p:spPr>
        </p:pic>
      </p:grpSp>
      <p:sp>
        <p:nvSpPr>
          <p:cNvPr id="2" name="Text 0">
            <a:extLst>
              <a:ext uri="{FF2B5EF4-FFF2-40B4-BE49-F238E27FC236}">
                <a16:creationId xmlns:a16="http://schemas.microsoft.com/office/drawing/2014/main" id="{C1A6D2FE-1398-2C9C-9381-541566A7F2D9}"/>
              </a:ext>
            </a:extLst>
          </p:cNvPr>
          <p:cNvSpPr/>
          <p:nvPr/>
        </p:nvSpPr>
        <p:spPr>
          <a:xfrm>
            <a:off x="409987" y="914400"/>
            <a:ext cx="4960121" cy="366079"/>
          </a:xfrm>
          <a:prstGeom prst="rect">
            <a:avLst/>
          </a:prstGeom>
          <a:noFill/>
          <a:ln/>
        </p:spPr>
        <p:txBody>
          <a:bodyPr wrap="none" lIns="0" tIns="0" rIns="0" bIns="0" rtlCol="0" anchor="t"/>
          <a:lstStyle/>
          <a:p>
            <a:pPr>
              <a:lnSpc>
                <a:spcPts val="2867"/>
              </a:lnSpc>
            </a:pPr>
            <a:r>
              <a:rPr lang="en-US" sz="2298" b="1" dirty="0">
                <a:solidFill>
                  <a:srgbClr val="000000"/>
                </a:solidFill>
                <a:latin typeface="+mj-lt"/>
                <a:ea typeface="Noto Serif SC Bold" pitchFamily="34" charset="-122"/>
                <a:cs typeface="Noto Serif SC Bold" pitchFamily="34" charset="-120"/>
              </a:rPr>
              <a:t>Bauhof, Kultur und Infrastruktur</a:t>
            </a:r>
            <a:endParaRPr lang="en-US" sz="2298" dirty="0">
              <a:latin typeface="+mj-lt"/>
            </a:endParaRPr>
          </a:p>
        </p:txBody>
      </p:sp>
      <p:sp>
        <p:nvSpPr>
          <p:cNvPr id="3" name="Text 1">
            <a:extLst>
              <a:ext uri="{FF2B5EF4-FFF2-40B4-BE49-F238E27FC236}">
                <a16:creationId xmlns:a16="http://schemas.microsoft.com/office/drawing/2014/main" id="{B56F5AED-2814-4EA0-24BA-E4A7F1749A02}"/>
              </a:ext>
            </a:extLst>
          </p:cNvPr>
          <p:cNvSpPr/>
          <p:nvPr/>
        </p:nvSpPr>
        <p:spPr>
          <a:xfrm>
            <a:off x="409987" y="3429000"/>
            <a:ext cx="1658150" cy="183009"/>
          </a:xfrm>
          <a:prstGeom prst="rect">
            <a:avLst/>
          </a:prstGeom>
          <a:noFill/>
          <a:ln/>
        </p:spPr>
        <p:txBody>
          <a:bodyPr wrap="none" lIns="0" tIns="0" rIns="0" bIns="0" rtlCol="0" anchor="t"/>
          <a:lstStyle/>
          <a:p>
            <a:pPr>
              <a:lnSpc>
                <a:spcPts val="1420"/>
              </a:lnSpc>
            </a:pPr>
            <a:r>
              <a:rPr lang="en-US" sz="1136" b="1" dirty="0">
                <a:solidFill>
                  <a:srgbClr val="000000"/>
                </a:solidFill>
                <a:latin typeface="+mj-lt"/>
                <a:ea typeface="Noto Serif SC Bold" pitchFamily="34" charset="-122"/>
                <a:cs typeface="Noto Serif SC Bold" pitchFamily="34" charset="-120"/>
              </a:rPr>
              <a:t>Bauhof Kehrmaschine</a:t>
            </a:r>
            <a:endParaRPr lang="en-US" sz="1136" dirty="0">
              <a:latin typeface="+mj-lt"/>
            </a:endParaRPr>
          </a:p>
        </p:txBody>
      </p:sp>
      <p:sp>
        <p:nvSpPr>
          <p:cNvPr id="4" name="Text 2">
            <a:extLst>
              <a:ext uri="{FF2B5EF4-FFF2-40B4-BE49-F238E27FC236}">
                <a16:creationId xmlns:a16="http://schemas.microsoft.com/office/drawing/2014/main" id="{9FA0F3AD-8FFA-9A5F-B68D-2C9D4A34F265}"/>
              </a:ext>
            </a:extLst>
          </p:cNvPr>
          <p:cNvSpPr/>
          <p:nvPr/>
        </p:nvSpPr>
        <p:spPr>
          <a:xfrm>
            <a:off x="409987" y="3682298"/>
            <a:ext cx="2147896" cy="374873"/>
          </a:xfrm>
          <a:prstGeom prst="rect">
            <a:avLst/>
          </a:prstGeom>
          <a:noFill/>
          <a:ln/>
        </p:spPr>
        <p:txBody>
          <a:bodyPr wrap="square" lIns="0" tIns="0" rIns="0" bIns="0" rtlCol="0" anchor="t"/>
          <a:lstStyle/>
          <a:p>
            <a:pPr>
              <a:lnSpc>
                <a:spcPts val="1472"/>
              </a:lnSpc>
            </a:pPr>
            <a:r>
              <a:rPr lang="en-US" sz="904" b="1" dirty="0">
                <a:solidFill>
                  <a:srgbClr val="000000"/>
                </a:solidFill>
                <a:latin typeface="+mj-lt"/>
                <a:ea typeface="Geist" pitchFamily="34" charset="-122"/>
                <a:cs typeface="Geist" pitchFamily="34" charset="-120"/>
              </a:rPr>
              <a:t>350.000 €</a:t>
            </a:r>
            <a:r>
              <a:rPr lang="en-US" sz="904" dirty="0">
                <a:solidFill>
                  <a:srgbClr val="4B4A4A"/>
                </a:solidFill>
                <a:latin typeface="+mj-lt"/>
                <a:ea typeface="Geist" pitchFamily="34" charset="-122"/>
                <a:cs typeface="Geist" pitchFamily="34" charset="-120"/>
              </a:rPr>
              <a:t> – Investition in moderne Reinigungstechnik für saubere Straßen</a:t>
            </a:r>
            <a:endParaRPr lang="en-US" sz="904" dirty="0">
              <a:latin typeface="+mj-lt"/>
            </a:endParaRPr>
          </a:p>
        </p:txBody>
      </p:sp>
      <p:sp>
        <p:nvSpPr>
          <p:cNvPr id="8" name="Text 3">
            <a:extLst>
              <a:ext uri="{FF2B5EF4-FFF2-40B4-BE49-F238E27FC236}">
                <a16:creationId xmlns:a16="http://schemas.microsoft.com/office/drawing/2014/main" id="{D22DBF01-E522-9046-EB85-611B88BB0445}"/>
              </a:ext>
            </a:extLst>
          </p:cNvPr>
          <p:cNvSpPr/>
          <p:nvPr/>
        </p:nvSpPr>
        <p:spPr>
          <a:xfrm>
            <a:off x="2704303" y="3429000"/>
            <a:ext cx="1811764" cy="183009"/>
          </a:xfrm>
          <a:prstGeom prst="rect">
            <a:avLst/>
          </a:prstGeom>
          <a:noFill/>
          <a:ln/>
        </p:spPr>
        <p:txBody>
          <a:bodyPr wrap="none" lIns="0" tIns="0" rIns="0" bIns="0" rtlCol="0" anchor="t"/>
          <a:lstStyle/>
          <a:p>
            <a:pPr>
              <a:lnSpc>
                <a:spcPts val="1420"/>
              </a:lnSpc>
            </a:pPr>
            <a:r>
              <a:rPr lang="en-US" sz="1136" b="1" dirty="0">
                <a:solidFill>
                  <a:srgbClr val="000000"/>
                </a:solidFill>
                <a:latin typeface="+mj-lt"/>
                <a:ea typeface="Noto Serif SC Bold" pitchFamily="34" charset="-122"/>
                <a:cs typeface="Noto Serif SC Bold" pitchFamily="34" charset="-120"/>
              </a:rPr>
              <a:t>Verschiedene Fahrzeuge</a:t>
            </a:r>
            <a:endParaRPr lang="en-US" sz="1136" dirty="0">
              <a:latin typeface="+mj-lt"/>
            </a:endParaRPr>
          </a:p>
        </p:txBody>
      </p:sp>
      <p:sp>
        <p:nvSpPr>
          <p:cNvPr id="9" name="Text 4">
            <a:extLst>
              <a:ext uri="{FF2B5EF4-FFF2-40B4-BE49-F238E27FC236}">
                <a16:creationId xmlns:a16="http://schemas.microsoft.com/office/drawing/2014/main" id="{97BF20A2-C105-96F4-5AFF-EF064F24CD84}"/>
              </a:ext>
            </a:extLst>
          </p:cNvPr>
          <p:cNvSpPr/>
          <p:nvPr/>
        </p:nvSpPr>
        <p:spPr>
          <a:xfrm>
            <a:off x="2704303" y="3682298"/>
            <a:ext cx="2147896" cy="374873"/>
          </a:xfrm>
          <a:prstGeom prst="rect">
            <a:avLst/>
          </a:prstGeom>
          <a:noFill/>
          <a:ln/>
        </p:spPr>
        <p:txBody>
          <a:bodyPr wrap="square" lIns="0" tIns="0" rIns="0" bIns="0" rtlCol="0" anchor="t"/>
          <a:lstStyle/>
          <a:p>
            <a:pPr>
              <a:lnSpc>
                <a:spcPts val="1472"/>
              </a:lnSpc>
            </a:pPr>
            <a:r>
              <a:rPr lang="en-US" sz="904" b="1" dirty="0">
                <a:solidFill>
                  <a:srgbClr val="000000"/>
                </a:solidFill>
                <a:latin typeface="+mj-lt"/>
                <a:ea typeface="Geist" pitchFamily="34" charset="-122"/>
                <a:cs typeface="Geist" pitchFamily="34" charset="-120"/>
              </a:rPr>
              <a:t>123.000 €</a:t>
            </a:r>
            <a:r>
              <a:rPr lang="en-US" sz="904" dirty="0">
                <a:solidFill>
                  <a:srgbClr val="4B4A4A"/>
                </a:solidFill>
                <a:latin typeface="+mj-lt"/>
                <a:ea typeface="Geist" pitchFamily="34" charset="-122"/>
                <a:cs typeface="Geist" pitchFamily="34" charset="-120"/>
              </a:rPr>
              <a:t> – Erneuerung des Fuhrparks für effiziente Dienstleistungen</a:t>
            </a:r>
            <a:endParaRPr lang="en-US" sz="904" dirty="0">
              <a:latin typeface="+mj-lt"/>
            </a:endParaRPr>
          </a:p>
        </p:txBody>
      </p:sp>
      <p:sp>
        <p:nvSpPr>
          <p:cNvPr id="20" name="Text 5">
            <a:extLst>
              <a:ext uri="{FF2B5EF4-FFF2-40B4-BE49-F238E27FC236}">
                <a16:creationId xmlns:a16="http://schemas.microsoft.com/office/drawing/2014/main" id="{8578BEB2-7473-BABB-2EAF-2FDF2E5D2682}"/>
              </a:ext>
            </a:extLst>
          </p:cNvPr>
          <p:cNvSpPr/>
          <p:nvPr/>
        </p:nvSpPr>
        <p:spPr>
          <a:xfrm>
            <a:off x="4998617" y="3429000"/>
            <a:ext cx="1942933" cy="183009"/>
          </a:xfrm>
          <a:prstGeom prst="rect">
            <a:avLst/>
          </a:prstGeom>
          <a:noFill/>
          <a:ln/>
        </p:spPr>
        <p:txBody>
          <a:bodyPr wrap="none" lIns="0" tIns="0" rIns="0" bIns="0" rtlCol="0" anchor="t"/>
          <a:lstStyle/>
          <a:p>
            <a:pPr>
              <a:lnSpc>
                <a:spcPts val="1420"/>
              </a:lnSpc>
            </a:pPr>
            <a:r>
              <a:rPr lang="en-US" sz="1136" b="1" dirty="0">
                <a:solidFill>
                  <a:srgbClr val="000000"/>
                </a:solidFill>
                <a:latin typeface="+mj-lt"/>
                <a:ea typeface="Noto Serif SC Bold" pitchFamily="34" charset="-122"/>
                <a:cs typeface="Noto Serif SC Bold" pitchFamily="34" charset="-120"/>
              </a:rPr>
              <a:t>Unterhalt Infrastrukturen</a:t>
            </a:r>
            <a:endParaRPr lang="en-US" sz="1136" dirty="0">
              <a:latin typeface="+mj-lt"/>
            </a:endParaRPr>
          </a:p>
        </p:txBody>
      </p:sp>
      <p:sp>
        <p:nvSpPr>
          <p:cNvPr id="21" name="Text 6">
            <a:extLst>
              <a:ext uri="{FF2B5EF4-FFF2-40B4-BE49-F238E27FC236}">
                <a16:creationId xmlns:a16="http://schemas.microsoft.com/office/drawing/2014/main" id="{84957D98-39CF-71B3-C7EF-274B01129977}"/>
              </a:ext>
            </a:extLst>
          </p:cNvPr>
          <p:cNvSpPr/>
          <p:nvPr/>
        </p:nvSpPr>
        <p:spPr>
          <a:xfrm>
            <a:off x="4998617" y="3682298"/>
            <a:ext cx="2147896" cy="374873"/>
          </a:xfrm>
          <a:prstGeom prst="rect">
            <a:avLst/>
          </a:prstGeom>
          <a:noFill/>
          <a:ln/>
        </p:spPr>
        <p:txBody>
          <a:bodyPr wrap="square" lIns="0" tIns="0" rIns="0" bIns="0" rtlCol="0" anchor="t"/>
          <a:lstStyle/>
          <a:p>
            <a:pPr>
              <a:lnSpc>
                <a:spcPts val="1472"/>
              </a:lnSpc>
            </a:pPr>
            <a:r>
              <a:rPr lang="en-US" sz="904" b="1" dirty="0">
                <a:solidFill>
                  <a:srgbClr val="000000"/>
                </a:solidFill>
                <a:latin typeface="+mj-lt"/>
                <a:ea typeface="Geist" pitchFamily="34" charset="-122"/>
                <a:cs typeface="Geist" pitchFamily="34" charset="-120"/>
              </a:rPr>
              <a:t>846.000 €</a:t>
            </a:r>
            <a:r>
              <a:rPr lang="en-US" sz="904" dirty="0">
                <a:solidFill>
                  <a:srgbClr val="4B4A4A"/>
                </a:solidFill>
                <a:latin typeface="+mj-lt"/>
                <a:ea typeface="Geist" pitchFamily="34" charset="-122"/>
                <a:cs typeface="Geist" pitchFamily="34" charset="-120"/>
              </a:rPr>
              <a:t> – Pflege von Kultur-, Schul- und Sporteinrichtungen</a:t>
            </a:r>
            <a:endParaRPr lang="en-US" sz="904" dirty="0">
              <a:latin typeface="+mj-lt"/>
            </a:endParaRPr>
          </a:p>
        </p:txBody>
      </p:sp>
      <p:pic>
        <p:nvPicPr>
          <p:cNvPr id="27" name="Grafik 26" descr="Ein Bild, das Rad, Fahrzeug, Landfahrzeug, draußen enthält.&#10;&#10;KI-generierte Inhalte können fehlerhaft sein.">
            <a:extLst>
              <a:ext uri="{FF2B5EF4-FFF2-40B4-BE49-F238E27FC236}">
                <a16:creationId xmlns:a16="http://schemas.microsoft.com/office/drawing/2014/main" id="{4D80417B-BB5F-7E52-9613-44C205EC6A00}"/>
              </a:ext>
            </a:extLst>
          </p:cNvPr>
          <p:cNvPicPr>
            <a:picLocks noChangeAspect="1"/>
          </p:cNvPicPr>
          <p:nvPr/>
        </p:nvPicPr>
        <p:blipFill>
          <a:blip r:embed="rId4"/>
          <a:stretch>
            <a:fillRect/>
          </a:stretch>
        </p:blipFill>
        <p:spPr>
          <a:xfrm>
            <a:off x="300476" y="1564635"/>
            <a:ext cx="2257407" cy="1379753"/>
          </a:xfrm>
          <a:prstGeom prst="rect">
            <a:avLst/>
          </a:prstGeom>
        </p:spPr>
      </p:pic>
      <p:pic>
        <p:nvPicPr>
          <p:cNvPr id="29" name="Grafik 28" descr="Ein Bild, das Reifen, Auto, Rad, Fahrzeug enthält.&#10;&#10;KI-generierte Inhalte können fehlerhaft sein.">
            <a:extLst>
              <a:ext uri="{FF2B5EF4-FFF2-40B4-BE49-F238E27FC236}">
                <a16:creationId xmlns:a16="http://schemas.microsoft.com/office/drawing/2014/main" id="{6BBB9955-6780-CB5D-92EF-D827C689899E}"/>
              </a:ext>
            </a:extLst>
          </p:cNvPr>
          <p:cNvPicPr>
            <a:picLocks noChangeAspect="1"/>
          </p:cNvPicPr>
          <p:nvPr/>
        </p:nvPicPr>
        <p:blipFill>
          <a:blip r:embed="rId5"/>
          <a:stretch>
            <a:fillRect/>
          </a:stretch>
        </p:blipFill>
        <p:spPr>
          <a:xfrm>
            <a:off x="2651024" y="1546821"/>
            <a:ext cx="2147896" cy="1393019"/>
          </a:xfrm>
          <a:prstGeom prst="rect">
            <a:avLst/>
          </a:prstGeom>
        </p:spPr>
      </p:pic>
      <p:pic>
        <p:nvPicPr>
          <p:cNvPr id="10" name="Grafik 9">
            <a:extLst>
              <a:ext uri="{FF2B5EF4-FFF2-40B4-BE49-F238E27FC236}">
                <a16:creationId xmlns:a16="http://schemas.microsoft.com/office/drawing/2014/main" id="{3DF4D1DE-37FD-4F62-9BD5-FD2FD8E5DABD}"/>
              </a:ext>
            </a:extLst>
          </p:cNvPr>
          <p:cNvPicPr>
            <a:picLocks noChangeAspect="1"/>
          </p:cNvPicPr>
          <p:nvPr/>
        </p:nvPicPr>
        <p:blipFill>
          <a:blip r:embed="rId6"/>
          <a:stretch>
            <a:fillRect/>
          </a:stretch>
        </p:blipFill>
        <p:spPr>
          <a:xfrm>
            <a:off x="4774920" y="1411587"/>
            <a:ext cx="2452738" cy="1633007"/>
          </a:xfrm>
          <a:prstGeom prst="rect">
            <a:avLst/>
          </a:prstGeom>
        </p:spPr>
      </p:pic>
    </p:spTree>
    <p:extLst>
      <p:ext uri="{BB962C8B-B14F-4D97-AF65-F5344CB8AC3E}">
        <p14:creationId xmlns:p14="http://schemas.microsoft.com/office/powerpoint/2010/main" val="411321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7C71-6416-DF5A-DE6B-85B76A994671}"/>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EC6A9650-2104-30E0-0090-6E2F7DD2F8D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B1DB45E-B9AC-0C49-3F9B-C4BBF304433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4A394612-601B-5D3C-4251-1145FA928EBB}"/>
                </a:ext>
              </a:extLst>
            </p:cNvPr>
            <p:cNvPicPr/>
            <p:nvPr/>
          </p:nvPicPr>
          <p:blipFill>
            <a:blip r:embed="rId3" cstate="print"/>
            <a:stretch>
              <a:fillRect/>
            </a:stretch>
          </p:blipFill>
          <p:spPr>
            <a:xfrm>
              <a:off x="6016850" y="2"/>
              <a:ext cx="1543151" cy="1379753"/>
            </a:xfrm>
            <a:prstGeom prst="rect">
              <a:avLst/>
            </a:prstGeom>
          </p:spPr>
        </p:pic>
      </p:grpSp>
      <p:sp>
        <p:nvSpPr>
          <p:cNvPr id="3" name="Textfeld 2">
            <a:extLst>
              <a:ext uri="{FF2B5EF4-FFF2-40B4-BE49-F238E27FC236}">
                <a16:creationId xmlns:a16="http://schemas.microsoft.com/office/drawing/2014/main" id="{72398F05-DAC1-526A-26DF-E1FD6D88E6C9}"/>
              </a:ext>
            </a:extLst>
          </p:cNvPr>
          <p:cNvSpPr txBox="1"/>
          <p:nvPr/>
        </p:nvSpPr>
        <p:spPr>
          <a:xfrm>
            <a:off x="654050" y="671192"/>
            <a:ext cx="5743800" cy="954107"/>
          </a:xfrm>
          <a:prstGeom prst="rect">
            <a:avLst/>
          </a:prstGeom>
          <a:noFill/>
        </p:spPr>
        <p:txBody>
          <a:bodyPr wrap="square" rtlCol="0">
            <a:spAutoFit/>
          </a:bodyPr>
          <a:lstStyle/>
          <a:p>
            <a:pPr lvl="0"/>
            <a:r>
              <a:rPr lang="de-DE" sz="1400" u="sng" dirty="0"/>
              <a:t>3. Entwicklung der Reserven:</a:t>
            </a:r>
            <a:endParaRPr lang="de-DE" sz="1400" dirty="0"/>
          </a:p>
          <a:p>
            <a:r>
              <a:rPr lang="de-DE" sz="1400" dirty="0"/>
              <a:t>Wenngleich formal für die Haushaltsplanung die Reserven und das Ergebnis der Vorjahre keine Berücksichtigung mehr finden bietet es sich dennoch an, den Überschuss darzulegen:</a:t>
            </a:r>
          </a:p>
        </p:txBody>
      </p:sp>
      <p:graphicFrame>
        <p:nvGraphicFramePr>
          <p:cNvPr id="4" name="Tabelle 3">
            <a:extLst>
              <a:ext uri="{FF2B5EF4-FFF2-40B4-BE49-F238E27FC236}">
                <a16:creationId xmlns:a16="http://schemas.microsoft.com/office/drawing/2014/main" id="{A0D2BAC6-3381-920B-968A-F0CDFCD6AEFB}"/>
              </a:ext>
            </a:extLst>
          </p:cNvPr>
          <p:cNvGraphicFramePr>
            <a:graphicFrameLocks noGrp="1"/>
          </p:cNvGraphicFramePr>
          <p:nvPr>
            <p:extLst>
              <p:ext uri="{D42A27DB-BD31-4B8C-83A1-F6EECF244321}">
                <p14:modId xmlns:p14="http://schemas.microsoft.com/office/powerpoint/2010/main" val="1146706609"/>
              </p:ext>
            </p:extLst>
          </p:nvPr>
        </p:nvGraphicFramePr>
        <p:xfrm>
          <a:off x="730250" y="1752600"/>
          <a:ext cx="6248400" cy="2927499"/>
        </p:xfrm>
        <a:graphic>
          <a:graphicData uri="http://schemas.openxmlformats.org/drawingml/2006/table">
            <a:tbl>
              <a:tblPr firstRow="1" firstCol="1" bandRow="1">
                <a:tableStyleId>{5C22544A-7EE6-4342-B048-85BDC9FD1C3A}</a:tableStyleId>
              </a:tblPr>
              <a:tblGrid>
                <a:gridCol w="3230408">
                  <a:extLst>
                    <a:ext uri="{9D8B030D-6E8A-4147-A177-3AD203B41FA5}">
                      <a16:colId xmlns:a16="http://schemas.microsoft.com/office/drawing/2014/main" val="2461038527"/>
                    </a:ext>
                  </a:extLst>
                </a:gridCol>
                <a:gridCol w="1036959">
                  <a:extLst>
                    <a:ext uri="{9D8B030D-6E8A-4147-A177-3AD203B41FA5}">
                      <a16:colId xmlns:a16="http://schemas.microsoft.com/office/drawing/2014/main" val="3622968596"/>
                    </a:ext>
                  </a:extLst>
                </a:gridCol>
                <a:gridCol w="1036959">
                  <a:extLst>
                    <a:ext uri="{9D8B030D-6E8A-4147-A177-3AD203B41FA5}">
                      <a16:colId xmlns:a16="http://schemas.microsoft.com/office/drawing/2014/main" val="1598634160"/>
                    </a:ext>
                  </a:extLst>
                </a:gridCol>
                <a:gridCol w="944074">
                  <a:extLst>
                    <a:ext uri="{9D8B030D-6E8A-4147-A177-3AD203B41FA5}">
                      <a16:colId xmlns:a16="http://schemas.microsoft.com/office/drawing/2014/main" val="1962718811"/>
                    </a:ext>
                  </a:extLst>
                </a:gridCol>
              </a:tblGrid>
              <a:tr h="193067">
                <a:tc rowSpan="2">
                  <a:txBody>
                    <a:bodyPr/>
                    <a:lstStyle/>
                    <a:p>
                      <a:pPr>
                        <a:buNone/>
                      </a:pPr>
                      <a:r>
                        <a:rPr lang="de-DE" sz="800" b="0" dirty="0">
                          <a:effectLst/>
                        </a:rPr>
                        <a:t>Reserven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ctr">
                        <a:buNone/>
                      </a:pPr>
                      <a:r>
                        <a:rPr lang="de-DE" sz="800" b="0">
                          <a:effectLst/>
                        </a:rPr>
                        <a:t>2024</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ctr">
                        <a:buNone/>
                      </a:pPr>
                      <a:r>
                        <a:rPr lang="de-DE" sz="800" b="0">
                          <a:effectLst/>
                        </a:rPr>
                        <a:t>2025</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ctr">
                        <a:buNone/>
                      </a:pPr>
                      <a:r>
                        <a:rPr lang="de-DE" sz="800" b="0">
                          <a:effectLst/>
                        </a:rPr>
                        <a:t>2026</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435825245"/>
                  </a:ext>
                </a:extLst>
              </a:tr>
              <a:tr h="202721">
                <a:tc vMerge="1">
                  <a:txBody>
                    <a:bodyPr/>
                    <a:lstStyle/>
                    <a:p>
                      <a:endParaRPr lang="de-DE"/>
                    </a:p>
                  </a:txBody>
                  <a:tcPr/>
                </a:tc>
                <a:tc>
                  <a:txBody>
                    <a:bodyPr/>
                    <a:lstStyle/>
                    <a:p>
                      <a:pPr algn="ctr">
                        <a:buNone/>
                      </a:pPr>
                      <a:r>
                        <a:rPr lang="de-DE" sz="800" b="0" dirty="0">
                          <a:effectLst/>
                        </a:rPr>
                        <a:t>Rechnung</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ctr">
                        <a:buNone/>
                      </a:pPr>
                      <a:r>
                        <a:rPr lang="de-DE" sz="800" b="0" dirty="0">
                          <a:effectLst/>
                        </a:rPr>
                        <a:t>Simulation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ctr">
                        <a:buNone/>
                      </a:pPr>
                      <a:r>
                        <a:rPr lang="de-DE" sz="800" b="0" dirty="0">
                          <a:effectLst/>
                        </a:rPr>
                        <a:t>Haushalt</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1489060777"/>
                  </a:ext>
                </a:extLst>
              </a:tr>
              <a:tr h="137612">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518620704"/>
                  </a:ext>
                </a:extLst>
              </a:tr>
              <a:tr h="193067">
                <a:tc>
                  <a:txBody>
                    <a:bodyPr/>
                    <a:lstStyle/>
                    <a:p>
                      <a:pPr>
                        <a:buNone/>
                      </a:pPr>
                      <a:r>
                        <a:rPr lang="de-DE" sz="800" b="0" dirty="0">
                          <a:effectLst/>
                        </a:rPr>
                        <a:t>Bruttosaldo</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17.774.000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-10.148.000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-8.958.000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414936767"/>
                  </a:ext>
                </a:extLst>
              </a:tr>
              <a:tr h="132478">
                <a:tc>
                  <a:txBody>
                    <a:bodyPr/>
                    <a:lstStyle/>
                    <a:p>
                      <a:pPr>
                        <a:buNone/>
                      </a:pPr>
                      <a:r>
                        <a:rPr lang="de-DE" sz="800" b="0" dirty="0">
                          <a:effectLst/>
                        </a:rPr>
                        <a:t> </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endParaRPr lang="de-DE" sz="700" b="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endParaRPr lang="de-DE" sz="700" b="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362245417"/>
                  </a:ext>
                </a:extLst>
              </a:tr>
              <a:tr h="374531">
                <a:tc>
                  <a:txBody>
                    <a:bodyPr/>
                    <a:lstStyle/>
                    <a:p>
                      <a:pPr>
                        <a:buNone/>
                      </a:pPr>
                      <a:r>
                        <a:rPr lang="de-DE" sz="800" b="0" dirty="0">
                          <a:effectLst/>
                        </a:rPr>
                        <a:t>Kumulierte Unter/Überfinanzierung</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51.114.000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40.966.000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32.007.000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258576210"/>
                  </a:ext>
                </a:extLst>
              </a:tr>
              <a:tr h="0">
                <a:tc>
                  <a:txBody>
                    <a:bodyPr/>
                    <a:lstStyle/>
                    <a:p>
                      <a:pPr>
                        <a:buNone/>
                      </a:pPr>
                      <a:r>
                        <a:rPr lang="de-DE" sz="800" b="0" dirty="0">
                          <a:effectLst/>
                        </a:rPr>
                        <a:t> </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endParaRPr lang="de-DE" sz="700" b="0" dirty="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endParaRPr lang="de-DE" sz="700" b="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979070099"/>
                  </a:ext>
                </a:extLst>
              </a:tr>
              <a:tr h="193067">
                <a:tc>
                  <a:txBody>
                    <a:bodyPr/>
                    <a:lstStyle/>
                    <a:p>
                      <a:pPr>
                        <a:buNone/>
                      </a:pPr>
                      <a:r>
                        <a:rPr lang="de-DE" sz="800" b="0">
                          <a:effectLst/>
                        </a:rPr>
                        <a:t>DG - Vorschuss Flut</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dirty="0">
                          <a:effectLst/>
                        </a:rPr>
                        <a:t>13.233.000</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9.634.000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6.892.000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17278740"/>
                  </a:ext>
                </a:extLst>
              </a:tr>
              <a:tr h="374531">
                <a:tc>
                  <a:txBody>
                    <a:bodyPr/>
                    <a:lstStyle/>
                    <a:p>
                      <a:pPr>
                        <a:buNone/>
                      </a:pPr>
                      <a:r>
                        <a:rPr lang="de-DE" sz="800" b="0">
                          <a:effectLst/>
                        </a:rPr>
                        <a:t>DG - Vorschuss Dotationen</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dirty="0">
                          <a:effectLst/>
                        </a:rPr>
                        <a:t>26.662.000</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22.853.000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19.044.000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1544039157"/>
                  </a:ext>
                </a:extLst>
              </a:tr>
              <a:tr h="193067">
                <a:tc>
                  <a:txBody>
                    <a:bodyPr/>
                    <a:lstStyle/>
                    <a:p>
                      <a:pPr>
                        <a:buNone/>
                      </a:pPr>
                      <a:r>
                        <a:rPr lang="de-DE" sz="800" b="0">
                          <a:effectLst/>
                        </a:rPr>
                        <a:t>WR - Tellier und Katastrophenfonds</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dirty="0">
                          <a:effectLst/>
                        </a:rPr>
                        <a:t>5.292.000</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5.665.000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5.547.000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970167265"/>
                  </a:ext>
                </a:extLst>
              </a:tr>
              <a:tr h="58948">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endParaRPr lang="de-DE" sz="700" b="0" dirty="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endParaRPr lang="de-DE" sz="700" b="0" dirty="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3155511124"/>
                  </a:ext>
                </a:extLst>
              </a:tr>
              <a:tr h="193067">
                <a:tc>
                  <a:txBody>
                    <a:bodyPr/>
                    <a:lstStyle/>
                    <a:p>
                      <a:pPr>
                        <a:buNone/>
                      </a:pPr>
                      <a:r>
                        <a:rPr lang="de-DE" sz="800" b="1">
                          <a:effectLst/>
                        </a:rPr>
                        <a:t>Reserven</a:t>
                      </a:r>
                      <a:endParaRPr lang="de-DE" sz="700" b="1">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1">
                          <a:effectLst/>
                        </a:rPr>
                        <a:t>5.926.000</a:t>
                      </a:r>
                      <a:endParaRPr lang="de-DE" sz="700" b="1">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1" dirty="0">
                          <a:effectLst/>
                        </a:rPr>
                        <a:t>2.813.000</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1" dirty="0">
                          <a:effectLst/>
                        </a:rPr>
                        <a:t>523.000</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285820327"/>
                  </a:ext>
                </a:extLst>
              </a:tr>
              <a:tr h="53814">
                <a:tc>
                  <a:txBody>
                    <a:bodyPr/>
                    <a:lstStyle/>
                    <a:p>
                      <a:pPr>
                        <a:buNone/>
                      </a:pPr>
                      <a:r>
                        <a:rPr lang="de-DE" sz="800" b="0" dirty="0">
                          <a:effectLst/>
                        </a:rPr>
                        <a:t> </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buNone/>
                      </a:pPr>
                      <a:endParaRPr lang="de-DE" sz="700" b="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endParaRPr lang="de-DE" sz="700" b="0" dirty="0">
                        <a:effectLst/>
                        <a:latin typeface="Calibri" panose="020F0502020204030204" pitchFamily="34" charset="0"/>
                        <a:cs typeface="Calibri" panose="020F0502020204030204" pitchFamily="34" charset="0"/>
                      </a:endParaRPr>
                    </a:p>
                  </a:txBody>
                  <a:tcPr marL="29329" marR="29329" marT="0" marB="0" anchor="ctr"/>
                </a:tc>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1494194711"/>
                  </a:ext>
                </a:extLst>
              </a:tr>
              <a:tr h="374531">
                <a:tc>
                  <a:txBody>
                    <a:bodyPr/>
                    <a:lstStyle/>
                    <a:p>
                      <a:pPr>
                        <a:buNone/>
                      </a:pPr>
                      <a:r>
                        <a:rPr lang="de-DE" sz="800" b="0">
                          <a:effectLst/>
                        </a:rPr>
                        <a:t>Restschuld (ohne AF, Tilia und Fluthilfe DG)</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a:effectLst/>
                        </a:rPr>
                        <a:t>15.299.000</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dirty="0">
                          <a:effectLst/>
                        </a:rPr>
                        <a:t>18.347.000</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tc>
                  <a:txBody>
                    <a:bodyPr/>
                    <a:lstStyle/>
                    <a:p>
                      <a:pPr algn="r">
                        <a:buNone/>
                      </a:pPr>
                      <a:r>
                        <a:rPr lang="de-DE" sz="800" b="0" dirty="0">
                          <a:effectLst/>
                        </a:rPr>
                        <a:t>20.681.000</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9329" marR="29329" marT="0" marB="0" anchor="ctr"/>
                </a:tc>
                <a:extLst>
                  <a:ext uri="{0D108BD9-81ED-4DB2-BD59-A6C34878D82A}">
                    <a16:rowId xmlns:a16="http://schemas.microsoft.com/office/drawing/2014/main" val="3004577020"/>
                  </a:ext>
                </a:extLst>
              </a:tr>
            </a:tbl>
          </a:graphicData>
        </a:graphic>
      </p:graphicFrame>
    </p:spTree>
    <p:extLst>
      <p:ext uri="{BB962C8B-B14F-4D97-AF65-F5344CB8AC3E}">
        <p14:creationId xmlns:p14="http://schemas.microsoft.com/office/powerpoint/2010/main" val="1594398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2EA5E-FB48-5AC1-9C89-AE4ED2E6EBC8}"/>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F49873BE-5530-B466-222F-0A196555F7C7}"/>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D9C1AC9-1CAE-DCEB-D82E-23D12B71047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888C302-B0DA-8EF1-5C5B-FCECAA4FF34C}"/>
                </a:ext>
              </a:extLst>
            </p:cNvPr>
            <p:cNvPicPr/>
            <p:nvPr/>
          </p:nvPicPr>
          <p:blipFill>
            <a:blip r:embed="rId3" cstate="print"/>
            <a:stretch>
              <a:fillRect/>
            </a:stretch>
          </p:blipFill>
          <p:spPr>
            <a:xfrm>
              <a:off x="6016850" y="2"/>
              <a:ext cx="1543151" cy="1379753"/>
            </a:xfrm>
            <a:prstGeom prst="rect">
              <a:avLst/>
            </a:prstGeom>
          </p:spPr>
        </p:pic>
      </p:grpSp>
      <p:sp>
        <p:nvSpPr>
          <p:cNvPr id="3" name="Textfeld 2">
            <a:extLst>
              <a:ext uri="{FF2B5EF4-FFF2-40B4-BE49-F238E27FC236}">
                <a16:creationId xmlns:a16="http://schemas.microsoft.com/office/drawing/2014/main" id="{EDB4BADD-30B3-711A-6D4F-B972F974B255}"/>
              </a:ext>
            </a:extLst>
          </p:cNvPr>
          <p:cNvSpPr txBox="1"/>
          <p:nvPr/>
        </p:nvSpPr>
        <p:spPr>
          <a:xfrm>
            <a:off x="625817" y="852695"/>
            <a:ext cx="5743800" cy="307777"/>
          </a:xfrm>
          <a:prstGeom prst="rect">
            <a:avLst/>
          </a:prstGeom>
          <a:noFill/>
        </p:spPr>
        <p:txBody>
          <a:bodyPr wrap="square" rtlCol="0">
            <a:spAutoFit/>
          </a:bodyPr>
          <a:lstStyle/>
          <a:p>
            <a:pPr lvl="0"/>
            <a:r>
              <a:rPr lang="de-DE" sz="1400" u="sng" dirty="0"/>
              <a:t>4. Ausblick 2026-2031:</a:t>
            </a:r>
            <a:endParaRPr lang="de-DE" sz="1400" dirty="0"/>
          </a:p>
        </p:txBody>
      </p:sp>
      <p:graphicFrame>
        <p:nvGraphicFramePr>
          <p:cNvPr id="2" name="Tabelle 1">
            <a:extLst>
              <a:ext uri="{FF2B5EF4-FFF2-40B4-BE49-F238E27FC236}">
                <a16:creationId xmlns:a16="http://schemas.microsoft.com/office/drawing/2014/main" id="{699CA06B-30E0-772A-D816-37E71D75261A}"/>
              </a:ext>
            </a:extLst>
          </p:cNvPr>
          <p:cNvGraphicFramePr>
            <a:graphicFrameLocks noGrp="1"/>
          </p:cNvGraphicFramePr>
          <p:nvPr>
            <p:extLst>
              <p:ext uri="{D42A27DB-BD31-4B8C-83A1-F6EECF244321}">
                <p14:modId xmlns:p14="http://schemas.microsoft.com/office/powerpoint/2010/main" val="2163964535"/>
              </p:ext>
            </p:extLst>
          </p:nvPr>
        </p:nvGraphicFramePr>
        <p:xfrm>
          <a:off x="654050" y="1447800"/>
          <a:ext cx="6248400" cy="3067754"/>
        </p:xfrm>
        <a:graphic>
          <a:graphicData uri="http://schemas.openxmlformats.org/drawingml/2006/table">
            <a:tbl>
              <a:tblPr firstRow="1" firstCol="1" bandRow="1">
                <a:tableStyleId>{5C22544A-7EE6-4342-B048-85BDC9FD1C3A}</a:tableStyleId>
              </a:tblPr>
              <a:tblGrid>
                <a:gridCol w="2740634">
                  <a:extLst>
                    <a:ext uri="{9D8B030D-6E8A-4147-A177-3AD203B41FA5}">
                      <a16:colId xmlns:a16="http://schemas.microsoft.com/office/drawing/2014/main" val="3485706396"/>
                    </a:ext>
                  </a:extLst>
                </a:gridCol>
                <a:gridCol w="658092">
                  <a:extLst>
                    <a:ext uri="{9D8B030D-6E8A-4147-A177-3AD203B41FA5}">
                      <a16:colId xmlns:a16="http://schemas.microsoft.com/office/drawing/2014/main" val="3002893913"/>
                    </a:ext>
                  </a:extLst>
                </a:gridCol>
                <a:gridCol w="767131">
                  <a:extLst>
                    <a:ext uri="{9D8B030D-6E8A-4147-A177-3AD203B41FA5}">
                      <a16:colId xmlns:a16="http://schemas.microsoft.com/office/drawing/2014/main" val="844202499"/>
                    </a:ext>
                  </a:extLst>
                </a:gridCol>
                <a:gridCol w="657320">
                  <a:extLst>
                    <a:ext uri="{9D8B030D-6E8A-4147-A177-3AD203B41FA5}">
                      <a16:colId xmlns:a16="http://schemas.microsoft.com/office/drawing/2014/main" val="1608190257"/>
                    </a:ext>
                  </a:extLst>
                </a:gridCol>
                <a:gridCol w="658092">
                  <a:extLst>
                    <a:ext uri="{9D8B030D-6E8A-4147-A177-3AD203B41FA5}">
                      <a16:colId xmlns:a16="http://schemas.microsoft.com/office/drawing/2014/main" val="310207638"/>
                    </a:ext>
                  </a:extLst>
                </a:gridCol>
                <a:gridCol w="767131">
                  <a:extLst>
                    <a:ext uri="{9D8B030D-6E8A-4147-A177-3AD203B41FA5}">
                      <a16:colId xmlns:a16="http://schemas.microsoft.com/office/drawing/2014/main" val="3159633475"/>
                    </a:ext>
                  </a:extLst>
                </a:gridCol>
              </a:tblGrid>
              <a:tr h="51271">
                <a:tc>
                  <a:txBody>
                    <a:bodyPr/>
                    <a:lstStyle/>
                    <a:p>
                      <a:pPr>
                        <a:buNone/>
                      </a:pPr>
                      <a:r>
                        <a:rPr lang="de-DE" sz="800" dirty="0">
                          <a:effectLst/>
                        </a:rPr>
                        <a:t>Mehrjahresplanung - Stadt Eupen</a:t>
                      </a:r>
                      <a:endParaRPr lang="de-DE" sz="70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2027</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2028</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2029</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2030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2031</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1327228041"/>
                  </a:ext>
                </a:extLst>
              </a:tr>
              <a:tr h="101129">
                <a:tc>
                  <a:txBody>
                    <a:bodyPr/>
                    <a:lstStyle/>
                    <a:p>
                      <a:pPr>
                        <a:buNone/>
                      </a:pPr>
                      <a:endParaRPr lang="de-DE" sz="700" b="0" dirty="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extLst>
                  <a:ext uri="{0D108BD9-81ED-4DB2-BD59-A6C34878D82A}">
                    <a16:rowId xmlns:a16="http://schemas.microsoft.com/office/drawing/2014/main" val="460823523"/>
                  </a:ext>
                </a:extLst>
              </a:tr>
              <a:tr h="218159">
                <a:tc>
                  <a:txBody>
                    <a:bodyPr/>
                    <a:lstStyle/>
                    <a:p>
                      <a:pPr>
                        <a:buNone/>
                      </a:pPr>
                      <a:r>
                        <a:rPr lang="de-DE" sz="800" b="0" dirty="0">
                          <a:effectLst/>
                        </a:rPr>
                        <a:t>Total - Laufende Einnahmen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38.009</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38.530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39.030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39.205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39.540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3185768594"/>
                  </a:ext>
                </a:extLst>
              </a:tr>
              <a:tr h="229067">
                <a:tc>
                  <a:txBody>
                    <a:bodyPr/>
                    <a:lstStyle/>
                    <a:p>
                      <a:pPr>
                        <a:buNone/>
                      </a:pPr>
                      <a:r>
                        <a:rPr lang="de-DE" sz="800" b="0" dirty="0">
                          <a:effectLst/>
                        </a:rPr>
                        <a:t>Total - Laufende Ausgaben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46.086</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50.199</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46.450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46.993</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47.550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3871455137"/>
                  </a:ext>
                </a:extLst>
              </a:tr>
              <a:tr h="273944">
                <a:tc>
                  <a:txBody>
                    <a:bodyPr/>
                    <a:lstStyle/>
                    <a:p>
                      <a:pPr>
                        <a:buNone/>
                      </a:pPr>
                      <a:r>
                        <a:rPr lang="de-DE" sz="800" b="1" dirty="0">
                          <a:effectLst/>
                        </a:rPr>
                        <a:t>Ergebnis laufender Haushalt (A)</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-8.077</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-11.669</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-7.420</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-7.788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-8.010</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393483673"/>
                  </a:ext>
                </a:extLst>
              </a:tr>
              <a:tr h="76200">
                <a:tc gridSpan="6">
                  <a:txBody>
                    <a:bodyPr/>
                    <a:lstStyle/>
                    <a:p>
                      <a:pPr>
                        <a:buNone/>
                      </a:pPr>
                      <a:endParaRPr lang="de-DE" sz="700" b="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extLst>
                  <a:ext uri="{0D108BD9-81ED-4DB2-BD59-A6C34878D82A}">
                    <a16:rowId xmlns:a16="http://schemas.microsoft.com/office/drawing/2014/main" val="1469096902"/>
                  </a:ext>
                </a:extLst>
              </a:tr>
              <a:tr h="309599">
                <a:tc>
                  <a:txBody>
                    <a:bodyPr/>
                    <a:lstStyle/>
                    <a:p>
                      <a:pPr>
                        <a:buNone/>
                      </a:pPr>
                      <a:r>
                        <a:rPr lang="de-DE" sz="800" b="0" dirty="0">
                          <a:effectLst/>
                        </a:rPr>
                        <a:t>Total - Einnahmen für Investitionen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9.404</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8.904</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7366</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5982</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636</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4240263690"/>
                  </a:ext>
                </a:extLst>
              </a:tr>
              <a:tr h="229067">
                <a:tc>
                  <a:txBody>
                    <a:bodyPr/>
                    <a:lstStyle/>
                    <a:p>
                      <a:pPr>
                        <a:buNone/>
                      </a:pPr>
                      <a:r>
                        <a:rPr lang="de-DE" sz="800" b="0" dirty="0">
                          <a:effectLst/>
                        </a:rPr>
                        <a:t>Total - Investitionsausgaben</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10.229</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9.334</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7.934</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6.567</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1.204</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906059369"/>
                  </a:ext>
                </a:extLst>
              </a:tr>
              <a:tr h="218159">
                <a:tc>
                  <a:txBody>
                    <a:bodyPr/>
                    <a:lstStyle/>
                    <a:p>
                      <a:pPr>
                        <a:buNone/>
                      </a:pPr>
                      <a:r>
                        <a:rPr lang="de-DE" sz="800" b="1" dirty="0">
                          <a:effectLst/>
                        </a:rPr>
                        <a:t>Ergebnis Investitionen (B)</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-825</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-430</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-568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-585</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-568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2291878294"/>
                  </a:ext>
                </a:extLst>
              </a:tr>
              <a:tr h="86174">
                <a:tc gridSpan="6">
                  <a:txBody>
                    <a:bodyPr/>
                    <a:lstStyle/>
                    <a:p>
                      <a:pPr>
                        <a:buNone/>
                      </a:pPr>
                      <a:endParaRPr lang="de-DE" sz="700" b="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hMerge="1">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extLst>
                  <a:ext uri="{0D108BD9-81ED-4DB2-BD59-A6C34878D82A}">
                    <a16:rowId xmlns:a16="http://schemas.microsoft.com/office/drawing/2014/main" val="949229599"/>
                  </a:ext>
                </a:extLst>
              </a:tr>
              <a:tr h="218159">
                <a:tc>
                  <a:txBody>
                    <a:bodyPr/>
                    <a:lstStyle/>
                    <a:p>
                      <a:pPr>
                        <a:buNone/>
                      </a:pPr>
                      <a:r>
                        <a:rPr lang="de-DE" sz="800" b="1" dirty="0">
                          <a:effectLst/>
                        </a:rPr>
                        <a:t>Bruttosaldo (A+B)</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-8.902</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-12.098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-7.987</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-8.373</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-8.578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4142753805"/>
                  </a:ext>
                </a:extLst>
              </a:tr>
              <a:tr h="142335">
                <a:tc>
                  <a:txBody>
                    <a:bodyPr/>
                    <a:lstStyle/>
                    <a:p>
                      <a:pPr>
                        <a:buNone/>
                      </a:pPr>
                      <a:r>
                        <a:rPr lang="de-DE" sz="800" b="0">
                          <a:effectLst/>
                        </a:rPr>
                        <a:t> </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r>
                        <a:rPr lang="de-DE" sz="800">
                          <a:effectLst/>
                        </a:rPr>
                        <a:t> </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3082656299"/>
                  </a:ext>
                </a:extLst>
              </a:tr>
              <a:tr h="218159">
                <a:tc>
                  <a:txBody>
                    <a:bodyPr/>
                    <a:lstStyle/>
                    <a:p>
                      <a:pPr>
                        <a:buNone/>
                      </a:pPr>
                      <a:r>
                        <a:rPr lang="de-DE" sz="800" b="0">
                          <a:effectLst/>
                        </a:rPr>
                        <a:t>Nettofinanzierung Beteiligungen</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215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dirty="0">
                          <a:effectLst/>
                        </a:rPr>
                        <a:t>215</a:t>
                      </a:r>
                      <a:endParaRPr lang="de-DE" sz="70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215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215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215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1659846185"/>
                  </a:ext>
                </a:extLst>
              </a:tr>
              <a:tr h="218159">
                <a:tc>
                  <a:txBody>
                    <a:bodyPr/>
                    <a:lstStyle/>
                    <a:p>
                      <a:pPr>
                        <a:buNone/>
                      </a:pPr>
                      <a:r>
                        <a:rPr lang="de-DE" sz="800" b="0">
                          <a:effectLst/>
                        </a:rPr>
                        <a:t>Nettofinanzierung Anleihen</a:t>
                      </a:r>
                      <a:endParaRPr lang="de-DE" sz="700" b="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5245</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dirty="0">
                          <a:effectLst/>
                        </a:rPr>
                        <a:t>8.598</a:t>
                      </a:r>
                      <a:endParaRPr lang="de-DE" sz="70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5.017</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2.970</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a:effectLst/>
                        </a:rPr>
                        <a:t>5.706</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270185028"/>
                  </a:ext>
                </a:extLst>
              </a:tr>
              <a:tr h="97082">
                <a:tc>
                  <a:txBody>
                    <a:bodyPr/>
                    <a:lstStyle/>
                    <a:p>
                      <a:pPr>
                        <a:buNone/>
                      </a:pPr>
                      <a:r>
                        <a:rPr lang="de-DE" sz="800" b="0" dirty="0">
                          <a:effectLst/>
                        </a:rPr>
                        <a:t> </a:t>
                      </a:r>
                      <a:endParaRPr lang="de-DE" sz="700" b="0"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dirty="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endParaRPr lang="de-DE" sz="700">
                        <a:effectLst/>
                        <a:latin typeface="Calibri" panose="020F0502020204030204" pitchFamily="34" charset="0"/>
                        <a:cs typeface="Calibri" panose="020F0502020204030204" pitchFamily="34" charset="0"/>
                      </a:endParaRPr>
                    </a:p>
                  </a:txBody>
                  <a:tcPr marL="28714" marR="28714" marT="0" marB="0" anchor="ctr"/>
                </a:tc>
                <a:tc>
                  <a:txBody>
                    <a:bodyPr/>
                    <a:lstStyle/>
                    <a:p>
                      <a:pPr>
                        <a:buNone/>
                      </a:pPr>
                      <a:r>
                        <a:rPr lang="de-DE" sz="800">
                          <a:effectLst/>
                        </a:rPr>
                        <a:t> </a:t>
                      </a:r>
                      <a:endParaRPr lang="de-DE" sz="70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227737461"/>
                  </a:ext>
                </a:extLst>
              </a:tr>
              <a:tr h="229067">
                <a:tc>
                  <a:txBody>
                    <a:bodyPr/>
                    <a:lstStyle/>
                    <a:p>
                      <a:pPr>
                        <a:buNone/>
                      </a:pPr>
                      <a:r>
                        <a:rPr lang="de-DE" sz="800" b="1" dirty="0">
                          <a:effectLst/>
                        </a:rPr>
                        <a:t>Nettosaldo</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-3.441</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-3.285</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-2.756</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-5.188</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tc>
                  <a:txBody>
                    <a:bodyPr/>
                    <a:lstStyle/>
                    <a:p>
                      <a:pPr algn="r">
                        <a:buNone/>
                      </a:pPr>
                      <a:r>
                        <a:rPr lang="de-DE" sz="800" b="1" dirty="0">
                          <a:effectLst/>
                        </a:rPr>
                        <a:t>-2.657</a:t>
                      </a:r>
                      <a:endParaRPr lang="de-DE" sz="700" b="1" dirty="0">
                        <a:effectLst/>
                        <a:latin typeface="Calibri" panose="020F0502020204030204" pitchFamily="34" charset="0"/>
                        <a:ea typeface="Times New Roman" panose="02020603050405020304" pitchFamily="18" charset="0"/>
                        <a:cs typeface="Calibri" panose="020F0502020204030204" pitchFamily="34" charset="0"/>
                      </a:endParaRPr>
                    </a:p>
                  </a:txBody>
                  <a:tcPr marL="28714" marR="28714" marT="0" marB="0" anchor="ctr"/>
                </a:tc>
                <a:extLst>
                  <a:ext uri="{0D108BD9-81ED-4DB2-BD59-A6C34878D82A}">
                    <a16:rowId xmlns:a16="http://schemas.microsoft.com/office/drawing/2014/main" val="2064325127"/>
                  </a:ext>
                </a:extLst>
              </a:tr>
            </a:tbl>
          </a:graphicData>
        </a:graphic>
      </p:graphicFrame>
      <p:sp>
        <p:nvSpPr>
          <p:cNvPr id="8" name="Rectangle 1">
            <a:extLst>
              <a:ext uri="{FF2B5EF4-FFF2-40B4-BE49-F238E27FC236}">
                <a16:creationId xmlns:a16="http://schemas.microsoft.com/office/drawing/2014/main" id="{68D3554D-853C-F92F-B4BB-87A577B3E45B}"/>
              </a:ext>
            </a:extLst>
          </p:cNvPr>
          <p:cNvSpPr>
            <a:spLocks noChangeArrowheads="1"/>
          </p:cNvSpPr>
          <p:nvPr/>
        </p:nvSpPr>
        <p:spPr bwMode="auto">
          <a:xfrm>
            <a:off x="2124075" y="2262188"/>
            <a:ext cx="7556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3610389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3" name="object 3"/>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r>
              <a:rPr sz="1300" b="1" spc="-170" dirty="0">
                <a:solidFill>
                  <a:srgbClr val="6D6E71"/>
                </a:solidFill>
                <a:latin typeface="Arial"/>
                <a:cs typeface="Arial"/>
              </a:rPr>
              <a:t> </a:t>
            </a:r>
            <a:endParaRPr sz="1300" dirty="0">
              <a:latin typeface="Arial"/>
              <a:cs typeface="Arial"/>
            </a:endParaRPr>
          </a:p>
        </p:txBody>
      </p:sp>
      <p:sp>
        <p:nvSpPr>
          <p:cNvPr id="4" name="object 4"/>
          <p:cNvSpPr txBox="1"/>
          <p:nvPr/>
        </p:nvSpPr>
        <p:spPr>
          <a:xfrm>
            <a:off x="692150" y="1892495"/>
            <a:ext cx="6172200" cy="1723164"/>
          </a:xfrm>
          <a:prstGeom prst="rect">
            <a:avLst/>
          </a:prstGeom>
        </p:spPr>
        <p:txBody>
          <a:bodyPr vert="horz" wrap="square" lIns="0" tIns="5080" rIns="0" bIns="0" rtlCol="0">
            <a:spAutoFit/>
          </a:bodyPr>
          <a:lstStyle/>
          <a:p>
            <a:pPr algn="ctr"/>
            <a:r>
              <a:rPr lang="de-DE" sz="2000" dirty="0">
                <a:latin typeface="Calibri" panose="020F0502020204030204" pitchFamily="34" charset="0"/>
                <a:cs typeface="Calibri" panose="020F0502020204030204" pitchFamily="34" charset="0"/>
              </a:rPr>
              <a:t>Die nächste Sitzung des Stadtrates findet </a:t>
            </a:r>
          </a:p>
          <a:p>
            <a:pPr algn="ctr"/>
            <a:r>
              <a:rPr lang="de-DE" sz="2000" dirty="0">
                <a:latin typeface="Calibri" panose="020F0502020204030204" pitchFamily="34" charset="0"/>
                <a:cs typeface="Calibri" panose="020F0502020204030204" pitchFamily="34" charset="0"/>
              </a:rPr>
              <a:t>am Montag, 26. Januar 2026 </a:t>
            </a:r>
          </a:p>
          <a:p>
            <a:pPr algn="ctr"/>
            <a:r>
              <a:rPr lang="de-DE" sz="2000" dirty="0">
                <a:latin typeface="Calibri" panose="020F0502020204030204" pitchFamily="34" charset="0"/>
                <a:cs typeface="Calibri" panose="020F0502020204030204" pitchFamily="34" charset="0"/>
              </a:rPr>
              <a:t>um 19.30 Uhr im Rathaussaal</a:t>
            </a:r>
            <a:r>
              <a:rPr lang="de-DE" sz="2000" dirty="0"/>
              <a:t> </a:t>
            </a:r>
            <a:r>
              <a:rPr lang="de-DE" sz="2000" dirty="0">
                <a:latin typeface="Calibri" panose="020F0502020204030204" pitchFamily="34" charset="0"/>
                <a:cs typeface="Calibri" panose="020F0502020204030204" pitchFamily="34" charset="0"/>
              </a:rPr>
              <a:t>statt.</a:t>
            </a:r>
          </a:p>
          <a:p>
            <a:pPr algn="ctr"/>
            <a:endParaRPr lang="de-DE" sz="2000" dirty="0">
              <a:latin typeface="Calibri" panose="020F0502020204030204" pitchFamily="34" charset="0"/>
              <a:cs typeface="Calibri" panose="020F0502020204030204" pitchFamily="34" charset="0"/>
            </a:endParaRPr>
          </a:p>
          <a:p>
            <a:pPr algn="ctr"/>
            <a:r>
              <a:rPr lang="de-DE" sz="2000" dirty="0">
                <a:latin typeface="Calibri" panose="020F0502020204030204" pitchFamily="34" charset="0"/>
                <a:cs typeface="Calibri" panose="020F0502020204030204" pitchFamily="34" charset="0"/>
              </a:rPr>
              <a:t>*****</a:t>
            </a:r>
          </a:p>
          <a:p>
            <a:pPr marL="12700" marR="5080">
              <a:lnSpc>
                <a:spcPct val="104200"/>
              </a:lnSpc>
              <a:spcBef>
                <a:spcPts val="40"/>
              </a:spcBef>
            </a:pPr>
            <a:endParaRPr sz="1200" dirty="0">
              <a:latin typeface="Arial"/>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3580632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1821</Words>
  <Application>Microsoft Office PowerPoint</Application>
  <PresentationFormat>Benutzerdefiniert</PresentationFormat>
  <Paragraphs>443</Paragraphs>
  <Slides>25</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Arial</vt:lpstr>
      <vt:lpstr>Calibri</vt:lpstr>
      <vt:lpstr>Geist</vt:lpstr>
      <vt:lpstr>Noto Serif SC Bold</vt:lpstr>
      <vt:lpstr>Noto Serif SC Light</vt:lpstr>
      <vt:lpstr>Symbol</vt:lpstr>
      <vt:lpstr>Office Theme</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Eupen_ppt.indd</dc:title>
  <dc:creator>WAEGENEER Sophie</dc:creator>
  <cp:lastModifiedBy>SCHULZ Marga</cp:lastModifiedBy>
  <cp:revision>817</cp:revision>
  <dcterms:created xsi:type="dcterms:W3CDTF">2021-12-16T13:44:12Z</dcterms:created>
  <dcterms:modified xsi:type="dcterms:W3CDTF">2025-12-22T11:51:05Z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2021-12-16T00:00:00Z</vt:filetime>
  </property>
  <property fmtid="{D5CDD505-2E9C-101B-9397-08002B2CF9AE}" pid="3" name="Creator">
    <vt:lpwstr>Adobe InDesign 16.4 (Macintosh)</vt:lpwstr>
  </property>
  <property fmtid="{D5CDD505-2E9C-101B-9397-08002B2CF9AE}" pid="4" name="LastSaved">
    <vt:filetime>2021-12-16T00:00:00Z</vt:filetime>
  </property>
</Properties>
</file>