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256" r:id="rId2"/>
    <p:sldId id="335" r:id="rId3"/>
    <p:sldId id="337" r:id="rId4"/>
    <p:sldId id="359" r:id="rId5"/>
    <p:sldId id="379" r:id="rId6"/>
    <p:sldId id="395" r:id="rId7"/>
    <p:sldId id="396" r:id="rId8"/>
    <p:sldId id="441" r:id="rId9"/>
    <p:sldId id="397" r:id="rId10"/>
    <p:sldId id="442" r:id="rId11"/>
    <p:sldId id="398" r:id="rId12"/>
    <p:sldId id="443" r:id="rId13"/>
    <p:sldId id="399" r:id="rId14"/>
    <p:sldId id="400" r:id="rId15"/>
    <p:sldId id="401" r:id="rId16"/>
    <p:sldId id="402" r:id="rId17"/>
    <p:sldId id="403" r:id="rId18"/>
    <p:sldId id="404" r:id="rId19"/>
    <p:sldId id="405" r:id="rId20"/>
    <p:sldId id="446" r:id="rId21"/>
    <p:sldId id="406" r:id="rId22"/>
    <p:sldId id="407" r:id="rId23"/>
    <p:sldId id="408" r:id="rId24"/>
    <p:sldId id="445" r:id="rId25"/>
    <p:sldId id="409" r:id="rId26"/>
    <p:sldId id="424" r:id="rId27"/>
    <p:sldId id="410" r:id="rId28"/>
    <p:sldId id="425" r:id="rId29"/>
    <p:sldId id="411" r:id="rId30"/>
    <p:sldId id="444" r:id="rId31"/>
    <p:sldId id="412" r:id="rId32"/>
    <p:sldId id="448" r:id="rId33"/>
    <p:sldId id="413" r:id="rId34"/>
    <p:sldId id="449" r:id="rId35"/>
    <p:sldId id="414" r:id="rId36"/>
    <p:sldId id="415" r:id="rId37"/>
    <p:sldId id="416" r:id="rId38"/>
    <p:sldId id="417" r:id="rId39"/>
    <p:sldId id="418" r:id="rId40"/>
    <p:sldId id="427" r:id="rId41"/>
    <p:sldId id="419" r:id="rId42"/>
    <p:sldId id="420" r:id="rId43"/>
    <p:sldId id="428" r:id="rId44"/>
    <p:sldId id="429" r:id="rId45"/>
    <p:sldId id="430" r:id="rId46"/>
    <p:sldId id="431" r:id="rId47"/>
    <p:sldId id="437" r:id="rId48"/>
    <p:sldId id="438" r:id="rId49"/>
    <p:sldId id="432" r:id="rId50"/>
    <p:sldId id="439" r:id="rId51"/>
    <p:sldId id="433" r:id="rId52"/>
    <p:sldId id="434" r:id="rId53"/>
    <p:sldId id="435" r:id="rId54"/>
    <p:sldId id="436" r:id="rId55"/>
    <p:sldId id="440" r:id="rId56"/>
    <p:sldId id="258" r:id="rId57"/>
  </p:sldIdLst>
  <p:sldSz cx="7556500" cy="5334000"/>
  <p:notesSz cx="7556500" cy="533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816BF74-A1D9-4F70-9F31-B5C76855C2A0}">
          <p14:sldIdLst>
            <p14:sldId id="256"/>
            <p14:sldId id="335"/>
            <p14:sldId id="337"/>
            <p14:sldId id="359"/>
            <p14:sldId id="379"/>
            <p14:sldId id="395"/>
            <p14:sldId id="396"/>
            <p14:sldId id="441"/>
            <p14:sldId id="397"/>
            <p14:sldId id="442"/>
            <p14:sldId id="398"/>
            <p14:sldId id="443"/>
            <p14:sldId id="399"/>
            <p14:sldId id="400"/>
            <p14:sldId id="401"/>
            <p14:sldId id="402"/>
            <p14:sldId id="403"/>
            <p14:sldId id="404"/>
            <p14:sldId id="405"/>
            <p14:sldId id="446"/>
            <p14:sldId id="406"/>
            <p14:sldId id="407"/>
            <p14:sldId id="408"/>
            <p14:sldId id="445"/>
            <p14:sldId id="409"/>
            <p14:sldId id="424"/>
            <p14:sldId id="410"/>
            <p14:sldId id="425"/>
            <p14:sldId id="411"/>
            <p14:sldId id="444"/>
            <p14:sldId id="412"/>
            <p14:sldId id="448"/>
            <p14:sldId id="413"/>
            <p14:sldId id="449"/>
            <p14:sldId id="414"/>
            <p14:sldId id="415"/>
            <p14:sldId id="416"/>
            <p14:sldId id="417"/>
            <p14:sldId id="418"/>
            <p14:sldId id="427"/>
            <p14:sldId id="419"/>
            <p14:sldId id="420"/>
            <p14:sldId id="428"/>
            <p14:sldId id="429"/>
            <p14:sldId id="430"/>
            <p14:sldId id="431"/>
            <p14:sldId id="437"/>
            <p14:sldId id="438"/>
            <p14:sldId id="432"/>
            <p14:sldId id="439"/>
            <p14:sldId id="433"/>
            <p14:sldId id="434"/>
            <p14:sldId id="435"/>
            <p14:sldId id="436"/>
            <p14:sldId id="440"/>
            <p14:sldId id="258"/>
          </p14:sldIdLst>
        </p14:section>
      </p14:sectionLst>
    </p:ext>
    <p:ext uri="{EFAFB233-063F-42B5-8137-9DF3F51BA10A}">
      <p15:sldGuideLst xmlns:p15="http://schemas.microsoft.com/office/powerpoint/2012/main">
        <p15:guide id="1" orient="horz" pos="2880">
          <p15:clr>
            <a:srgbClr val="A4A3A4"/>
          </p15:clr>
        </p15:guide>
        <p15:guide id="2" pos="21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6374" autoAdjust="0"/>
  </p:normalViewPr>
  <p:slideViewPr>
    <p:cSldViewPr>
      <p:cViewPr varScale="1">
        <p:scale>
          <a:sx n="141" d="100"/>
          <a:sy n="141" d="100"/>
        </p:scale>
        <p:origin x="1308" y="108"/>
      </p:cViewPr>
      <p:guideLst>
        <p:guide orient="horz" pos="2880"/>
        <p:guide pos="21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5013" cy="2667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79900" y="0"/>
            <a:ext cx="3275013" cy="266700"/>
          </a:xfrm>
          <a:prstGeom prst="rect">
            <a:avLst/>
          </a:prstGeom>
        </p:spPr>
        <p:txBody>
          <a:bodyPr vert="horz" lIns="91440" tIns="45720" rIns="91440" bIns="45720" rtlCol="0"/>
          <a:lstStyle>
            <a:lvl1pPr algn="r">
              <a:defRPr sz="1200"/>
            </a:lvl1pPr>
          </a:lstStyle>
          <a:p>
            <a:fld id="{A7A04A51-26CA-4169-AE34-3DA9FC22BA45}" type="datetimeFigureOut">
              <a:rPr lang="de-DE" smtClean="0"/>
              <a:t>18.09.2024</a:t>
            </a:fld>
            <a:endParaRPr lang="de-DE"/>
          </a:p>
        </p:txBody>
      </p:sp>
      <p:sp>
        <p:nvSpPr>
          <p:cNvPr id="4" name="Folienbildplatzhalter 3"/>
          <p:cNvSpPr>
            <a:spLocks noGrp="1" noRot="1" noChangeAspect="1"/>
          </p:cNvSpPr>
          <p:nvPr>
            <p:ph type="sldImg" idx="2"/>
          </p:nvPr>
        </p:nvSpPr>
        <p:spPr>
          <a:xfrm>
            <a:off x="2503488" y="666750"/>
            <a:ext cx="2549525" cy="18002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55650" y="2566988"/>
            <a:ext cx="6045200" cy="2100262"/>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5067300"/>
            <a:ext cx="3275013" cy="2667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79900" y="5067300"/>
            <a:ext cx="3275013" cy="266700"/>
          </a:xfrm>
          <a:prstGeom prst="rect">
            <a:avLst/>
          </a:prstGeom>
        </p:spPr>
        <p:txBody>
          <a:bodyPr vert="horz" lIns="91440" tIns="45720" rIns="91440" bIns="45720" rtlCol="0" anchor="b"/>
          <a:lstStyle>
            <a:lvl1pPr algn="r">
              <a:defRPr sz="1200"/>
            </a:lvl1pPr>
          </a:lstStyle>
          <a:p>
            <a:fld id="{B83376E6-375E-4B36-A687-37E11263EFFA}" type="slidenum">
              <a:rPr lang="de-DE" smtClean="0"/>
              <a:t>‹Nr.›</a:t>
            </a:fld>
            <a:endParaRPr lang="de-DE"/>
          </a:p>
        </p:txBody>
      </p:sp>
    </p:spTree>
    <p:extLst>
      <p:ext uri="{BB962C8B-B14F-4D97-AF65-F5344CB8AC3E}">
        <p14:creationId xmlns:p14="http://schemas.microsoft.com/office/powerpoint/2010/main" val="3033835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1653540"/>
            <a:ext cx="6428422" cy="11201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2987040"/>
            <a:ext cx="5293995" cy="1333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sz="half" idx="2"/>
          </p:nvPr>
        </p:nvSpPr>
        <p:spPr>
          <a:xfrm>
            <a:off x="378142" y="1226820"/>
            <a:ext cx="3289839" cy="35204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1226820"/>
            <a:ext cx="3289839" cy="35204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08177"/>
            <a:ext cx="7560309" cy="4204335"/>
          </a:xfrm>
          <a:custGeom>
            <a:avLst/>
            <a:gdLst/>
            <a:ahLst/>
            <a:cxnLst/>
            <a:rect l="l" t="t" r="r" b="b"/>
            <a:pathLst>
              <a:path w="7560309" h="4204335">
                <a:moveTo>
                  <a:pt x="7559992" y="0"/>
                </a:moveTo>
                <a:lnTo>
                  <a:pt x="0" y="0"/>
                </a:lnTo>
                <a:lnTo>
                  <a:pt x="0" y="4203814"/>
                </a:lnTo>
                <a:lnTo>
                  <a:pt x="7559992" y="4203814"/>
                </a:lnTo>
                <a:lnTo>
                  <a:pt x="7559992" y="0"/>
                </a:lnTo>
                <a:close/>
              </a:path>
            </a:pathLst>
          </a:custGeom>
          <a:solidFill>
            <a:srgbClr val="EDEDEE"/>
          </a:solidFill>
        </p:spPr>
        <p:txBody>
          <a:bodyPr wrap="square" lIns="0" tIns="0" rIns="0" bIns="0" rtlCol="0"/>
          <a:lstStyle/>
          <a:p>
            <a:endParaRPr/>
          </a:p>
        </p:txBody>
      </p:sp>
      <p:sp>
        <p:nvSpPr>
          <p:cNvPr id="2" name="Holder 2"/>
          <p:cNvSpPr>
            <a:spLocks noGrp="1"/>
          </p:cNvSpPr>
          <p:nvPr>
            <p:ph type="title"/>
          </p:nvPr>
        </p:nvSpPr>
        <p:spPr>
          <a:xfrm>
            <a:off x="1222675" y="1283806"/>
            <a:ext cx="5117498" cy="812800"/>
          </a:xfrm>
          <a:prstGeom prst="rect">
            <a:avLst/>
          </a:prstGeom>
        </p:spPr>
        <p:txBody>
          <a:bodyPr wrap="square" lIns="0" tIns="0" rIns="0" bIns="0">
            <a:spAutoFit/>
          </a:bodyPr>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a:xfrm>
            <a:off x="1222677" y="2321857"/>
            <a:ext cx="5117495" cy="21132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571369" y="4960620"/>
            <a:ext cx="2420112" cy="2667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4960620"/>
            <a:ext cx="1739455" cy="2667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6" name="Holder 6"/>
          <p:cNvSpPr>
            <a:spLocks noGrp="1"/>
          </p:cNvSpPr>
          <p:nvPr>
            <p:ph type="sldNum" sz="quarter" idx="7"/>
          </p:nvPr>
        </p:nvSpPr>
        <p:spPr>
          <a:xfrm>
            <a:off x="5445252" y="4960620"/>
            <a:ext cx="1739455" cy="2667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4" name="object 4"/>
          <p:cNvSpPr txBox="1"/>
          <p:nvPr/>
        </p:nvSpPr>
        <p:spPr>
          <a:xfrm>
            <a:off x="1630905" y="2057400"/>
            <a:ext cx="4385945" cy="1562479"/>
          </a:xfrm>
          <a:prstGeom prst="rect">
            <a:avLst/>
          </a:prstGeom>
        </p:spPr>
        <p:txBody>
          <a:bodyPr vert="horz" wrap="square" lIns="0" tIns="5080" rIns="0" bIns="0" rtlCol="0">
            <a:spAutoFit/>
          </a:bodyPr>
          <a:lstStyle/>
          <a:p>
            <a:pPr marL="12700" marR="5080" algn="r">
              <a:lnSpc>
                <a:spcPct val="104200"/>
              </a:lnSpc>
              <a:spcBef>
                <a:spcPts val="40"/>
              </a:spcBef>
            </a:pPr>
            <a:r>
              <a:rPr lang="de-DE" sz="4400" b="1" dirty="0"/>
              <a:t>Stadt Eupen</a:t>
            </a:r>
            <a:br>
              <a:rPr lang="de-DE" sz="1200" dirty="0"/>
            </a:br>
            <a:r>
              <a:rPr lang="de-DE" sz="3600" dirty="0"/>
              <a:t>Sitzung des Stadtrates</a:t>
            </a:r>
          </a:p>
          <a:p>
            <a:pPr marL="12700" marR="5080" algn="r">
              <a:lnSpc>
                <a:spcPct val="104200"/>
              </a:lnSpc>
              <a:spcBef>
                <a:spcPts val="40"/>
              </a:spcBef>
            </a:pPr>
            <a:r>
              <a:rPr lang="de-DE" dirty="0">
                <a:cs typeface="Arial"/>
              </a:rPr>
              <a:t>2. September 2024</a:t>
            </a:r>
            <a:endParaRPr dirty="0">
              <a:cs typeface="Arial"/>
            </a:endParaRP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2735" y="914400"/>
            <a:ext cx="5362800" cy="320601"/>
          </a:xfrm>
          <a:prstGeom prst="rect">
            <a:avLst/>
          </a:prstGeom>
        </p:spPr>
        <p:txBody>
          <a:bodyPr vert="horz" wrap="square" lIns="0" tIns="12700" rIns="0" bIns="0" rtlCol="0">
            <a:spAutoFit/>
          </a:bodyPr>
          <a:lstStyle/>
          <a:p>
            <a:pPr defTabSz="358775">
              <a:spcBef>
                <a:spcPts val="100"/>
              </a:spcBef>
            </a:pPr>
            <a:r>
              <a:rPr lang="de-DE" sz="2000" b="1" dirty="0"/>
              <a:t>1.	Mitteilungen</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C7861146-0B64-4EF6-825E-3FCCDD5427EC}"/>
              </a:ext>
            </a:extLst>
          </p:cNvPr>
          <p:cNvSpPr txBox="1"/>
          <p:nvPr/>
        </p:nvSpPr>
        <p:spPr>
          <a:xfrm>
            <a:off x="418444" y="1685539"/>
            <a:ext cx="6255405" cy="830997"/>
          </a:xfrm>
          <a:prstGeom prst="rect">
            <a:avLst/>
          </a:prstGeom>
          <a:noFill/>
        </p:spPr>
        <p:txBody>
          <a:bodyPr wrap="square" rtlCol="0">
            <a:spAutoFit/>
          </a:bodyPr>
          <a:lstStyle/>
          <a:p>
            <a:r>
              <a:rPr lang="de-DE" sz="1600" dirty="0"/>
              <a:t>Mit Erlass vom 26. Juni 2024 hat H. Ministerpräsident Oliver Paasch, Minister für lokale Behörden und Finanzen, die erste Haushaltsplan-anpassung 2024 der Stadt gebilligt.</a:t>
            </a:r>
          </a:p>
        </p:txBody>
      </p:sp>
    </p:spTree>
    <p:extLst>
      <p:ext uri="{BB962C8B-B14F-4D97-AF65-F5344CB8AC3E}">
        <p14:creationId xmlns:p14="http://schemas.microsoft.com/office/powerpoint/2010/main" val="347053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1650" y="725457"/>
            <a:ext cx="6096000" cy="936154"/>
          </a:xfrm>
          <a:prstGeom prst="rect">
            <a:avLst/>
          </a:prstGeom>
        </p:spPr>
        <p:txBody>
          <a:bodyPr vert="horz" wrap="square" lIns="0" tIns="12700" rIns="0" bIns="0" rtlCol="0">
            <a:spAutoFit/>
          </a:bodyPr>
          <a:lstStyle/>
          <a:p>
            <a:pPr defTabSz="358775">
              <a:spcBef>
                <a:spcPts val="100"/>
              </a:spcBef>
            </a:pPr>
            <a:r>
              <a:rPr lang="de-DE" sz="2000" b="1" dirty="0"/>
              <a:t>2.	ÖSHZ: Billigung des Beschlusses betreffend die Abänderung des Statuts für das unter Artikel 60§7 beschäftigte Personal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A548E01E-6084-4DEE-85B1-0C9C3ED7CD04}"/>
              </a:ext>
            </a:extLst>
          </p:cNvPr>
          <p:cNvSpPr txBox="1"/>
          <p:nvPr/>
        </p:nvSpPr>
        <p:spPr>
          <a:xfrm>
            <a:off x="418445" y="1995602"/>
            <a:ext cx="6455410" cy="2308324"/>
          </a:xfrm>
          <a:prstGeom prst="rect">
            <a:avLst/>
          </a:prstGeom>
          <a:noFill/>
        </p:spPr>
        <p:txBody>
          <a:bodyPr wrap="square" rtlCol="0">
            <a:spAutoFit/>
          </a:bodyPr>
          <a:lstStyle/>
          <a:p>
            <a:r>
              <a:rPr lang="de-DE" sz="1600" dirty="0"/>
              <a:t>Der Sozialhilferat hat in seiner Sitzung vom 12. Juni beschlossen, das Statut anzupassen und für das Personal, das bisher unter Artikel 60 § 7 beschäftigt wurde, ein Barem F einzuführen.</a:t>
            </a:r>
          </a:p>
          <a:p>
            <a:r>
              <a:rPr lang="de-DE" sz="1600" dirty="0"/>
              <a:t>Die bisherige Regelung endete am 31. Juli 2024. Die Arbeitsordnung wird ebenfalls entsprechend angepasst.</a:t>
            </a:r>
          </a:p>
          <a:p>
            <a:r>
              <a:rPr lang="de-DE" sz="1600" dirty="0"/>
              <a:t>Die positiven Gutachten des Beratungsausschusses Stadt-ÖSHZ sowie des Verhandlungsausschusses für das Personal der Stadt und des ÖSHZ liegen vor. </a:t>
            </a:r>
          </a:p>
          <a:p>
            <a:r>
              <a:rPr lang="fr-BE" sz="1600" dirty="0"/>
              <a:t>D</a:t>
            </a:r>
            <a:r>
              <a:rPr lang="de-DE" sz="1600" dirty="0"/>
              <a:t>er Stadtrat billigt diesen Beschluss.</a:t>
            </a:r>
          </a:p>
        </p:txBody>
      </p:sp>
    </p:spTree>
    <p:extLst>
      <p:ext uri="{BB962C8B-B14F-4D97-AF65-F5344CB8AC3E}">
        <p14:creationId xmlns:p14="http://schemas.microsoft.com/office/powerpoint/2010/main" val="276942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743223"/>
            <a:ext cx="6485276" cy="628377"/>
          </a:xfrm>
          <a:prstGeom prst="rect">
            <a:avLst/>
          </a:prstGeom>
        </p:spPr>
        <p:txBody>
          <a:bodyPr vert="horz" wrap="square" lIns="0" tIns="12700" rIns="0" bIns="0" rtlCol="0">
            <a:spAutoFit/>
          </a:bodyPr>
          <a:lstStyle/>
          <a:p>
            <a:pPr defTabSz="358775">
              <a:spcBef>
                <a:spcPts val="100"/>
              </a:spcBef>
            </a:pPr>
            <a:r>
              <a:rPr lang="de-DE" sz="2000" b="1" dirty="0"/>
              <a:t>3. Umbesetzung im Verwaltungsrat der städtischen Haushaltskurse</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9B6F61FF-4C31-4B34-8B56-D35AD0C3CA96}"/>
              </a:ext>
            </a:extLst>
          </p:cNvPr>
          <p:cNvSpPr txBox="1"/>
          <p:nvPr/>
        </p:nvSpPr>
        <p:spPr>
          <a:xfrm>
            <a:off x="418445" y="1671159"/>
            <a:ext cx="6446901" cy="830997"/>
          </a:xfrm>
          <a:prstGeom prst="rect">
            <a:avLst/>
          </a:prstGeom>
          <a:noFill/>
        </p:spPr>
        <p:txBody>
          <a:bodyPr wrap="square" rtlCol="0">
            <a:spAutoFit/>
          </a:bodyPr>
          <a:lstStyle/>
          <a:p>
            <a:r>
              <a:rPr lang="de-DE" sz="1600" dirty="0"/>
              <a:t>Auf Wunsch der PFF-MR wird Frau Joëlle Birnbaum-</a:t>
            </a:r>
            <a:r>
              <a:rPr lang="de-DE" sz="1600" dirty="0" err="1"/>
              <a:t>Köttgen</a:t>
            </a:r>
            <a:r>
              <a:rPr lang="de-DE" sz="1600" dirty="0"/>
              <a:t> das Mandat von Frau Vanessa Scholl im Verwaltungsrat der städtischen Haushaltskurse übernehmen.</a:t>
            </a:r>
          </a:p>
        </p:txBody>
      </p:sp>
    </p:spTree>
    <p:extLst>
      <p:ext uri="{BB962C8B-B14F-4D97-AF65-F5344CB8AC3E}">
        <p14:creationId xmlns:p14="http://schemas.microsoft.com/office/powerpoint/2010/main" val="3654034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775085"/>
            <a:ext cx="6485276" cy="628377"/>
          </a:xfrm>
          <a:prstGeom prst="rect">
            <a:avLst/>
          </a:prstGeom>
        </p:spPr>
        <p:txBody>
          <a:bodyPr vert="horz" wrap="square" lIns="0" tIns="12700" rIns="0" bIns="0" rtlCol="0">
            <a:spAutoFit/>
          </a:bodyPr>
          <a:lstStyle/>
          <a:p>
            <a:pPr defTabSz="358775">
              <a:spcBef>
                <a:spcPts val="100"/>
              </a:spcBef>
            </a:pPr>
            <a:r>
              <a:rPr lang="de-DE" sz="2000" b="1" dirty="0"/>
              <a:t>4. Spezifische verwaltungspolizeiliche Verordnung: Anpassung einiger Bestimmungen zur Abfallbeseitigung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9B6F61FF-4C31-4B34-8B56-D35AD0C3CA96}"/>
              </a:ext>
            </a:extLst>
          </p:cNvPr>
          <p:cNvSpPr txBox="1"/>
          <p:nvPr/>
        </p:nvSpPr>
        <p:spPr>
          <a:xfrm>
            <a:off x="535612" y="1766753"/>
            <a:ext cx="6446901" cy="1800493"/>
          </a:xfrm>
          <a:prstGeom prst="rect">
            <a:avLst/>
          </a:prstGeom>
          <a:noFill/>
        </p:spPr>
        <p:txBody>
          <a:bodyPr wrap="square" rtlCol="0">
            <a:spAutoFit/>
          </a:bodyPr>
          <a:lstStyle/>
          <a:p>
            <a:pPr>
              <a:spcBef>
                <a:spcPts val="600"/>
              </a:spcBef>
              <a:spcAft>
                <a:spcPts val="0"/>
              </a:spcAft>
            </a:pPr>
            <a:r>
              <a:rPr lang="de-DE" sz="1600" dirty="0">
                <a:latin typeface="Calibri" panose="020F0502020204030204" pitchFamily="34" charset="0"/>
                <a:ea typeface="Times New Roman" panose="02020603050405020304" pitchFamily="18" charset="0"/>
                <a:cs typeface="Times New Roman" panose="02020603050405020304" pitchFamily="18" charset="0"/>
              </a:rPr>
              <a:t>Folgende Änderungen werden vorgenommen:</a:t>
            </a:r>
            <a:endParaRPr lang="de-DE" sz="1600" dirty="0">
              <a:latin typeface="Times New Roman" panose="02020603050405020304" pitchFamily="18" charset="0"/>
              <a:ea typeface="Times New Roman" panose="02020603050405020304" pitchFamily="18" charset="0"/>
            </a:endParaRPr>
          </a:p>
          <a:p>
            <a:pPr marL="342900" lvl="0" indent="-342900">
              <a:spcBef>
                <a:spcPts val="600"/>
              </a:spcBef>
              <a:spcAft>
                <a:spcPts val="0"/>
              </a:spcAft>
              <a:buFont typeface="Arial" panose="020B0604020202020204" pitchFamily="34" charset="0"/>
              <a:buChar char="•"/>
              <a:tabLst>
                <a:tab pos="228600" algn="l"/>
              </a:tabLst>
            </a:pPr>
            <a:r>
              <a:rPr lang="de-DE" sz="1600" dirty="0">
                <a:latin typeface="Calibri" panose="020F0502020204030204" pitchFamily="34" charset="0"/>
                <a:ea typeface="Times New Roman" panose="02020603050405020304" pitchFamily="18" charset="0"/>
                <a:cs typeface="Times New Roman" panose="02020603050405020304" pitchFamily="18" charset="0"/>
              </a:rPr>
              <a:t>Hinzufügen der Bio-Mülltüten zu den erlaubten Mülltüten.</a:t>
            </a:r>
            <a:endParaRPr lang="de-DE" sz="1600" dirty="0">
              <a:latin typeface="Times New Roman" panose="02020603050405020304" pitchFamily="18" charset="0"/>
              <a:ea typeface="Times New Roman" panose="02020603050405020304" pitchFamily="18" charset="0"/>
            </a:endParaRPr>
          </a:p>
          <a:p>
            <a:pPr marL="342900" lvl="0" indent="-342900">
              <a:spcBef>
                <a:spcPts val="600"/>
              </a:spcBef>
              <a:spcAft>
                <a:spcPts val="0"/>
              </a:spcAft>
              <a:buFont typeface="Arial" panose="020B0604020202020204" pitchFamily="34" charset="0"/>
              <a:buChar char="•"/>
              <a:tabLst>
                <a:tab pos="228600" algn="l"/>
              </a:tabLst>
            </a:pPr>
            <a:r>
              <a:rPr lang="de-DE" sz="1600" dirty="0">
                <a:latin typeface="Calibri" panose="020F0502020204030204" pitchFamily="34" charset="0"/>
                <a:ea typeface="Times New Roman" panose="02020603050405020304" pitchFamily="18" charset="0"/>
                <a:cs typeface="Times New Roman" panose="02020603050405020304" pitchFamily="18" charset="0"/>
              </a:rPr>
              <a:t>Anstelle der im Text vermerkten Gewichtsangaben der Mülltüten wird ein Maximalgewicht für die Mülltüten angegeben.</a:t>
            </a:r>
            <a:endParaRPr lang="de-DE" sz="1600" dirty="0">
              <a:latin typeface="Times New Roman" panose="02020603050405020304" pitchFamily="18" charset="0"/>
              <a:ea typeface="Times New Roman" panose="02020603050405020304" pitchFamily="18" charset="0"/>
            </a:endParaRPr>
          </a:p>
          <a:p>
            <a:pPr marL="342900" lvl="0" indent="-342900">
              <a:spcBef>
                <a:spcPts val="600"/>
              </a:spcBef>
              <a:spcAft>
                <a:spcPts val="0"/>
              </a:spcAft>
              <a:buFont typeface="Arial" panose="020B0604020202020204" pitchFamily="34" charset="0"/>
              <a:buChar char="•"/>
              <a:tabLst>
                <a:tab pos="228600" algn="l"/>
              </a:tabLst>
            </a:pPr>
            <a:r>
              <a:rPr lang="de-DE" sz="1600" dirty="0">
                <a:latin typeface="Calibri" panose="020F0502020204030204" pitchFamily="34" charset="0"/>
                <a:ea typeface="Times New Roman" panose="02020603050405020304" pitchFamily="18" charset="0"/>
                <a:cs typeface="Times New Roman" panose="02020603050405020304" pitchFamily="18" charset="0"/>
              </a:rPr>
              <a:t>Die früheste Abstellzeit für Mülltüten wird auf 18 Uhr am Vortag vorverlegt. </a:t>
            </a:r>
            <a:endParaRPr lang="de-DE"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464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751378"/>
            <a:ext cx="6485276" cy="628377"/>
          </a:xfrm>
          <a:prstGeom prst="rect">
            <a:avLst/>
          </a:prstGeom>
        </p:spPr>
        <p:txBody>
          <a:bodyPr vert="horz" wrap="square" lIns="0" tIns="12700" rIns="0" bIns="0" rtlCol="0">
            <a:spAutoFit/>
          </a:bodyPr>
          <a:lstStyle/>
          <a:p>
            <a:pPr defTabSz="358775">
              <a:spcBef>
                <a:spcPts val="100"/>
              </a:spcBef>
            </a:pPr>
            <a:r>
              <a:rPr lang="de-DE" sz="2000" b="1" dirty="0"/>
              <a:t>5. Verabschiedung einer Polizeiverordnung zur </a:t>
            </a:r>
            <a:br>
              <a:rPr lang="de-DE" sz="2000" b="1" dirty="0"/>
            </a:br>
            <a:r>
              <a:rPr lang="de-DE" sz="2000" b="1" dirty="0"/>
              <a:t>Regelung der Problematik dauerparkender Fahrräder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9B6F61FF-4C31-4B34-8B56-D35AD0C3CA96}"/>
              </a:ext>
            </a:extLst>
          </p:cNvPr>
          <p:cNvSpPr txBox="1"/>
          <p:nvPr/>
        </p:nvSpPr>
        <p:spPr>
          <a:xfrm>
            <a:off x="498782" y="1752600"/>
            <a:ext cx="6446901" cy="2062103"/>
          </a:xfrm>
          <a:prstGeom prst="rect">
            <a:avLst/>
          </a:prstGeom>
          <a:noFill/>
        </p:spPr>
        <p:txBody>
          <a:bodyPr wrap="square" rtlCol="0">
            <a:spAutoFit/>
          </a:bodyPr>
          <a:lstStyle/>
          <a:p>
            <a:r>
              <a:rPr lang="de-DE" sz="1600" dirty="0"/>
              <a:t>Auf den öffentlichen Fahrradstellplätzen werden zunehmend Fahrräder über längere Zeiträume abgestellt. </a:t>
            </a:r>
          </a:p>
          <a:p>
            <a:endParaRPr lang="de-DE" sz="1600" dirty="0"/>
          </a:p>
          <a:p>
            <a:r>
              <a:rPr lang="de-DE" sz="1600" dirty="0"/>
              <a:t>Damit diese aber möglichst vielen Fahrradfahrern zur Verfügung stehen, wird die Polizeiverordnung so abgefasst, dass dauerhaft abgestellte oder schrottreife Fahrräder entfernt werden dürfen.</a:t>
            </a:r>
          </a:p>
          <a:p>
            <a:endParaRPr lang="de-DE" sz="1600" dirty="0"/>
          </a:p>
          <a:p>
            <a:r>
              <a:rPr lang="de-DE" sz="1600" dirty="0"/>
              <a:t>Hier sollen die gesetzlichen Bestimmungen betreffend Fundsachen greifen.</a:t>
            </a:r>
          </a:p>
        </p:txBody>
      </p:sp>
    </p:spTree>
    <p:extLst>
      <p:ext uri="{BB962C8B-B14F-4D97-AF65-F5344CB8AC3E}">
        <p14:creationId xmlns:p14="http://schemas.microsoft.com/office/powerpoint/2010/main" val="417219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445" y="836288"/>
            <a:ext cx="6485276" cy="628377"/>
          </a:xfrm>
          <a:prstGeom prst="rect">
            <a:avLst/>
          </a:prstGeom>
        </p:spPr>
        <p:txBody>
          <a:bodyPr vert="horz" wrap="square" lIns="0" tIns="12700" rIns="0" bIns="0" rtlCol="0">
            <a:spAutoFit/>
          </a:bodyPr>
          <a:lstStyle/>
          <a:p>
            <a:pPr defTabSz="358775">
              <a:spcBef>
                <a:spcPts val="100"/>
              </a:spcBef>
            </a:pPr>
            <a:r>
              <a:rPr lang="de-DE" sz="2000" b="1" dirty="0"/>
              <a:t>6. Bauhof – Anschaffung einer kleinen Kehrmaschine: Genehmigung des Lastenheftes und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8" name="Titel 7">
            <a:extLst>
              <a:ext uri="{FF2B5EF4-FFF2-40B4-BE49-F238E27FC236}">
                <a16:creationId xmlns:a16="http://schemas.microsoft.com/office/drawing/2014/main" id="{02F76121-4FC0-4C2A-9F4D-8E7633DCD2EA}"/>
              </a:ext>
            </a:extLst>
          </p:cNvPr>
          <p:cNvSpPr>
            <a:spLocks noGrp="1"/>
          </p:cNvSpPr>
          <p:nvPr>
            <p:ph type="title"/>
          </p:nvPr>
        </p:nvSpPr>
        <p:spPr>
          <a:xfrm>
            <a:off x="421947" y="1671006"/>
            <a:ext cx="6712605" cy="2708434"/>
          </a:xfrm>
        </p:spPr>
        <p:txBody>
          <a:bodyPr/>
          <a:lstStyle/>
          <a:p>
            <a:pPr>
              <a:spcBef>
                <a:spcPts val="1200"/>
              </a:spcBef>
            </a:pPr>
            <a:r>
              <a:rPr lang="de-DE" sz="1600" kern="1200" dirty="0">
                <a:solidFill>
                  <a:schemeClr val="tx1"/>
                </a:solidFill>
                <a:latin typeface="+mn-lt"/>
                <a:ea typeface="+mn-ea"/>
                <a:cs typeface="+mn-cs"/>
              </a:rPr>
              <a:t>Der als Kehrmaschine ausgerüstete multifunktionale Geräteträger der Marke Hako ist seit 2015 im Einsatz. Er wird zur Reinigung kleiner Gassen und enger Bereiche verwendet und im Winter für den Winterdienst ausgerüstet und eingesetzt.</a:t>
            </a:r>
            <a:br>
              <a:rPr lang="de-DE" sz="1600" kern="1200" dirty="0">
                <a:solidFill>
                  <a:schemeClr val="tx1"/>
                </a:solidFill>
                <a:latin typeface="+mn-lt"/>
                <a:ea typeface="+mn-ea"/>
                <a:cs typeface="+mn-cs"/>
              </a:rPr>
            </a:br>
            <a:br>
              <a:rPr lang="de-DE" sz="1600" kern="1200" dirty="0">
                <a:solidFill>
                  <a:schemeClr val="tx1"/>
                </a:solidFill>
                <a:latin typeface="+mn-lt"/>
                <a:ea typeface="+mn-ea"/>
                <a:cs typeface="+mn-cs"/>
              </a:rPr>
            </a:br>
            <a:r>
              <a:rPr lang="de-DE" sz="1600" kern="1200" dirty="0">
                <a:solidFill>
                  <a:schemeClr val="tx1"/>
                </a:solidFill>
                <a:latin typeface="+mn-lt"/>
                <a:ea typeface="+mn-ea"/>
                <a:cs typeface="+mn-cs"/>
              </a:rPr>
              <a:t>Laut Herstellerangaben hat er das Ende seiner durchschnittlichen Lebensdauer erreicht. Die Saugleistung hat stark nachgelassen und die Maschine ist sehr störanfällig. Eine weitere Instandhaltung ist nicht wirtschaftlich.</a:t>
            </a:r>
            <a:br>
              <a:rPr lang="de-DE" sz="1600" kern="1200" dirty="0">
                <a:solidFill>
                  <a:schemeClr val="tx1"/>
                </a:solidFill>
                <a:latin typeface="+mn-lt"/>
                <a:ea typeface="+mn-ea"/>
                <a:cs typeface="+mn-cs"/>
              </a:rPr>
            </a:br>
            <a:br>
              <a:rPr lang="de-DE" sz="1600" kern="1200" dirty="0">
                <a:solidFill>
                  <a:schemeClr val="tx1"/>
                </a:solidFill>
                <a:latin typeface="+mn-lt"/>
                <a:ea typeface="+mn-ea"/>
                <a:cs typeface="+mn-cs"/>
              </a:rPr>
            </a:br>
            <a:r>
              <a:rPr lang="de-DE" sz="1600" u="sng" kern="1200" dirty="0">
                <a:solidFill>
                  <a:schemeClr val="tx1"/>
                </a:solidFill>
                <a:latin typeface="+mn-lt"/>
                <a:ea typeface="+mn-ea"/>
                <a:cs typeface="+mn-cs"/>
              </a:rPr>
              <a:t>Finanzierung</a:t>
            </a:r>
            <a:r>
              <a:rPr lang="de-DE" sz="1600" kern="1200" dirty="0">
                <a:solidFill>
                  <a:schemeClr val="tx1"/>
                </a:solidFill>
                <a:latin typeface="+mn-lt"/>
                <a:ea typeface="+mn-ea"/>
                <a:cs typeface="+mn-cs"/>
              </a:rPr>
              <a:t>:	Die Mittel sind im Haushalt 2024 vorgesehen</a:t>
            </a:r>
            <a:br>
              <a:rPr lang="de-DE" sz="1600" kern="1200" dirty="0">
                <a:solidFill>
                  <a:schemeClr val="tx1"/>
                </a:solidFill>
                <a:latin typeface="+mn-lt"/>
                <a:ea typeface="+mn-ea"/>
                <a:cs typeface="+mn-cs"/>
              </a:rPr>
            </a:br>
            <a:r>
              <a:rPr lang="de-DE" sz="1600" u="sng" kern="1200" dirty="0">
                <a:solidFill>
                  <a:schemeClr val="tx1"/>
                </a:solidFill>
                <a:latin typeface="+mn-lt"/>
                <a:ea typeface="+mn-ea"/>
                <a:cs typeface="+mn-cs"/>
              </a:rPr>
              <a:t>Vergabeart</a:t>
            </a:r>
            <a:r>
              <a:rPr lang="de-DE" sz="1600" kern="1200" dirty="0">
                <a:solidFill>
                  <a:schemeClr val="tx1"/>
                </a:solidFill>
                <a:latin typeface="+mn-lt"/>
                <a:ea typeface="+mn-ea"/>
                <a:cs typeface="+mn-cs"/>
              </a:rPr>
              <a:t>:	Verhandlungsverfahren ohne vorherige Veröffentlichung</a:t>
            </a:r>
          </a:p>
        </p:txBody>
      </p:sp>
    </p:spTree>
    <p:extLst>
      <p:ext uri="{BB962C8B-B14F-4D97-AF65-F5344CB8AC3E}">
        <p14:creationId xmlns:p14="http://schemas.microsoft.com/office/powerpoint/2010/main" val="1821846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pic>
        <p:nvPicPr>
          <p:cNvPr id="2" name="Grafik 1">
            <a:extLst>
              <a:ext uri="{FF2B5EF4-FFF2-40B4-BE49-F238E27FC236}">
                <a16:creationId xmlns:a16="http://schemas.microsoft.com/office/drawing/2014/main" id="{AAF09AA9-7915-40AA-AF7D-39AD0DEA91E7}"/>
              </a:ext>
            </a:extLst>
          </p:cNvPr>
          <p:cNvPicPr>
            <a:picLocks noChangeAspect="1"/>
          </p:cNvPicPr>
          <p:nvPr/>
        </p:nvPicPr>
        <p:blipFill>
          <a:blip r:embed="rId4"/>
          <a:stretch>
            <a:fillRect/>
          </a:stretch>
        </p:blipFill>
        <p:spPr>
          <a:xfrm>
            <a:off x="2509437" y="625381"/>
            <a:ext cx="2252044" cy="4175219"/>
          </a:xfrm>
          <a:prstGeom prst="rect">
            <a:avLst/>
          </a:prstGeom>
        </p:spPr>
      </p:pic>
    </p:spTree>
    <p:extLst>
      <p:ext uri="{BB962C8B-B14F-4D97-AF65-F5344CB8AC3E}">
        <p14:creationId xmlns:p14="http://schemas.microsoft.com/office/powerpoint/2010/main" val="3123276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1650" y="929916"/>
            <a:ext cx="6485276" cy="628377"/>
          </a:xfrm>
          <a:prstGeom prst="rect">
            <a:avLst/>
          </a:prstGeom>
        </p:spPr>
        <p:txBody>
          <a:bodyPr vert="horz" wrap="square" lIns="0" tIns="12700" rIns="0" bIns="0" rtlCol="0">
            <a:spAutoFit/>
          </a:bodyPr>
          <a:lstStyle/>
          <a:p>
            <a:pPr defTabSz="358775">
              <a:spcBef>
                <a:spcPts val="100"/>
              </a:spcBef>
            </a:pPr>
            <a:r>
              <a:rPr lang="de-DE" sz="2000" b="1" dirty="0"/>
              <a:t>7. 	Bauhof – Anschaffung eines Großflächenmähers: Genehmigung des Lastenheftes und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9" name="Textfeld 8">
            <a:extLst>
              <a:ext uri="{FF2B5EF4-FFF2-40B4-BE49-F238E27FC236}">
                <a16:creationId xmlns:a16="http://schemas.microsoft.com/office/drawing/2014/main" id="{DAEB9369-F5E9-4456-8450-D6B1B2A56B46}"/>
              </a:ext>
            </a:extLst>
          </p:cNvPr>
          <p:cNvSpPr txBox="1"/>
          <p:nvPr/>
        </p:nvSpPr>
        <p:spPr>
          <a:xfrm>
            <a:off x="418445" y="1736831"/>
            <a:ext cx="6827901" cy="2718693"/>
          </a:xfrm>
          <a:prstGeom prst="rect">
            <a:avLst/>
          </a:prstGeom>
          <a:noFill/>
        </p:spPr>
        <p:txBody>
          <a:bodyPr wrap="square" rtlCol="0">
            <a:spAutoFit/>
          </a:bodyPr>
          <a:lstStyle/>
          <a:p>
            <a:pPr>
              <a:spcAft>
                <a:spcPts val="400"/>
              </a:spcAft>
            </a:pPr>
            <a:r>
              <a:rPr lang="de-DE" sz="1600" dirty="0">
                <a:ea typeface="Times New Roman" panose="02020603050405020304" pitchFamily="18" charset="0"/>
                <a:cs typeface="Times New Roman" panose="02020603050405020304" pitchFamily="18" charset="0"/>
              </a:rPr>
              <a:t>Der als Frontmäher ausgerüstete multifunktionale Geräteträger der Marke Schell ist seit 2011 in der Gärtnerei im Einsatz. Das Mähwerk hat eine Gesamtbreite von 3 Metern und ist teilweise klappbar, so dass es auch auf geringere Mähbreiten eingestellt werden kann. Im Winter wird er für den Winterdienst ausgerüstet und eingesetzt.</a:t>
            </a:r>
            <a:endParaRPr lang="de-DE" sz="1600" dirty="0">
              <a:ea typeface="Times New Roman" panose="02020603050405020304" pitchFamily="18" charset="0"/>
            </a:endParaRPr>
          </a:p>
          <a:p>
            <a:pPr>
              <a:spcAft>
                <a:spcPts val="400"/>
              </a:spcAft>
            </a:pPr>
            <a:r>
              <a:rPr lang="de-DE" sz="1600" dirty="0">
                <a:ea typeface="Times New Roman" panose="02020603050405020304" pitchFamily="18" charset="0"/>
                <a:cs typeface="Times New Roman" panose="02020603050405020304" pitchFamily="18" charset="0"/>
              </a:rPr>
              <a:t>Laut Herstellerangaben hat er das Ende seiner durchschnittlichen Lebensdauer erreicht. Es ist sehr störanfällig, insbesondere die Hydraulikteile sind verschlissen. Eine weitere Instandhaltung ist nicht wirtschaftlich.</a:t>
            </a:r>
            <a:endParaRPr lang="de-DE" sz="1600" dirty="0">
              <a:ea typeface="Times New Roman" panose="02020603050405020304" pitchFamily="18" charset="0"/>
            </a:endParaRPr>
          </a:p>
          <a:p>
            <a:pPr>
              <a:spcAft>
                <a:spcPts val="0"/>
              </a:spcAft>
              <a:tabLst>
                <a:tab pos="1371600" algn="l"/>
              </a:tabLst>
            </a:pPr>
            <a:r>
              <a:rPr lang="de-DE" sz="1600" u="sng" dirty="0">
                <a:solidFill>
                  <a:srgbClr val="000000"/>
                </a:solidFill>
                <a:ea typeface="Times New Roman" panose="02020603050405020304" pitchFamily="18" charset="0"/>
                <a:cs typeface="Times New Roman" panose="02020603050405020304" pitchFamily="18" charset="0"/>
              </a:rPr>
              <a:t>Finanzierung:</a:t>
            </a:r>
            <a:r>
              <a:rPr lang="de-DE" sz="1600" dirty="0">
                <a:ea typeface="Times New Roman" panose="02020603050405020304" pitchFamily="18" charset="0"/>
                <a:cs typeface="Times New Roman" panose="02020603050405020304" pitchFamily="18" charset="0"/>
              </a:rPr>
              <a:t>	Die Mittel sind im Haushalt 2024 vorgesehen</a:t>
            </a:r>
            <a:br>
              <a:rPr lang="de-DE" sz="1600" dirty="0">
                <a:ea typeface="Times New Roman" panose="02020603050405020304" pitchFamily="18" charset="0"/>
                <a:cs typeface="Times New Roman" panose="02020603050405020304" pitchFamily="18" charset="0"/>
              </a:rPr>
            </a:br>
            <a:r>
              <a:rPr lang="de-DE" sz="1600" u="sng" dirty="0">
                <a:solidFill>
                  <a:srgbClr val="000000"/>
                </a:solidFill>
                <a:ea typeface="Times New Roman" panose="02020603050405020304" pitchFamily="18" charset="0"/>
                <a:cs typeface="Times New Roman" panose="02020603050405020304" pitchFamily="18" charset="0"/>
              </a:rPr>
              <a:t>Vergabeart:</a:t>
            </a:r>
            <a:r>
              <a:rPr lang="de-DE" sz="1600" dirty="0">
                <a:ea typeface="Times New Roman" panose="02020603050405020304" pitchFamily="18" charset="0"/>
                <a:cs typeface="Times New Roman" panose="02020603050405020304" pitchFamily="18" charset="0"/>
              </a:rPr>
              <a:t>	Verhandlungsverfahren ohne vorherige Veröffentlichung</a:t>
            </a:r>
            <a:endParaRPr lang="de-DE" sz="1600" dirty="0">
              <a:ea typeface="Times New Roman" panose="02020603050405020304" pitchFamily="18" charset="0"/>
            </a:endParaRPr>
          </a:p>
        </p:txBody>
      </p:sp>
    </p:spTree>
    <p:extLst>
      <p:ext uri="{BB962C8B-B14F-4D97-AF65-F5344CB8AC3E}">
        <p14:creationId xmlns:p14="http://schemas.microsoft.com/office/powerpoint/2010/main" val="1712909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pic>
        <p:nvPicPr>
          <p:cNvPr id="2" name="Grafik 1">
            <a:extLst>
              <a:ext uri="{FF2B5EF4-FFF2-40B4-BE49-F238E27FC236}">
                <a16:creationId xmlns:a16="http://schemas.microsoft.com/office/drawing/2014/main" id="{E13E08F5-B00F-461A-B5BB-EABDA6B3731A}"/>
              </a:ext>
            </a:extLst>
          </p:cNvPr>
          <p:cNvPicPr>
            <a:picLocks noChangeAspect="1"/>
          </p:cNvPicPr>
          <p:nvPr/>
        </p:nvPicPr>
        <p:blipFill>
          <a:blip r:embed="rId4"/>
          <a:stretch>
            <a:fillRect/>
          </a:stretch>
        </p:blipFill>
        <p:spPr>
          <a:xfrm>
            <a:off x="2367896" y="606475"/>
            <a:ext cx="2224267" cy="4194125"/>
          </a:xfrm>
          <a:prstGeom prst="rect">
            <a:avLst/>
          </a:prstGeom>
        </p:spPr>
      </p:pic>
    </p:spTree>
    <p:extLst>
      <p:ext uri="{BB962C8B-B14F-4D97-AF65-F5344CB8AC3E}">
        <p14:creationId xmlns:p14="http://schemas.microsoft.com/office/powerpoint/2010/main" val="2410202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445" y="800654"/>
            <a:ext cx="6485276" cy="628377"/>
          </a:xfrm>
          <a:prstGeom prst="rect">
            <a:avLst/>
          </a:prstGeom>
        </p:spPr>
        <p:txBody>
          <a:bodyPr vert="horz" wrap="square" lIns="0" tIns="12700" rIns="0" bIns="0" rtlCol="0">
            <a:spAutoFit/>
          </a:bodyPr>
          <a:lstStyle/>
          <a:p>
            <a:pPr defTabSz="358775">
              <a:spcBef>
                <a:spcPts val="100"/>
              </a:spcBef>
            </a:pPr>
            <a:r>
              <a:rPr lang="de-DE" sz="2000" b="1" dirty="0"/>
              <a:t>8. Bauhof- Anschaffung eines Pritschenwagens: Genehmigung des Lastenheftes und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178402DB-3F74-42B3-8308-A79FB137F81A}"/>
              </a:ext>
            </a:extLst>
          </p:cNvPr>
          <p:cNvSpPr>
            <a:spLocks noGrp="1"/>
          </p:cNvSpPr>
          <p:nvPr>
            <p:ph type="body" idx="1"/>
          </p:nvPr>
        </p:nvSpPr>
        <p:spPr>
          <a:xfrm>
            <a:off x="501650" y="1601893"/>
            <a:ext cx="6751701" cy="2795637"/>
          </a:xfrm>
        </p:spPr>
        <p:txBody>
          <a:bodyPr/>
          <a:lstStyle/>
          <a:p>
            <a:pPr algn="l">
              <a:spcBef>
                <a:spcPts val="600"/>
              </a:spcBef>
              <a:spcAft>
                <a:spcPts val="400"/>
              </a:spcAft>
            </a:pPr>
            <a:r>
              <a:rPr lang="de-DE" sz="1600" dirty="0">
                <a:ea typeface="Times New Roman" panose="02020603050405020304" pitchFamily="18" charset="0"/>
                <a:cs typeface="Times New Roman" panose="02020603050405020304" pitchFamily="18" charset="0"/>
              </a:rPr>
              <a:t>Der Pritschenwagen der Marke Ford Transit des Bauhofs wird vor allem zum Transport von Materialien für Veranstaltungen und zur Beschilderung genutzt. Aufgrund seines zulässigen Höchstgewichts von 3,5 Tonnen kann er mit einem PKW-Führerschein gefahren werden.</a:t>
            </a:r>
            <a:endParaRPr lang="de-DE" sz="1600" dirty="0">
              <a:ea typeface="Times New Roman" panose="02020603050405020304" pitchFamily="18" charset="0"/>
            </a:endParaRPr>
          </a:p>
          <a:p>
            <a:pPr algn="l">
              <a:spcBef>
                <a:spcPts val="600"/>
              </a:spcBef>
              <a:spcAft>
                <a:spcPts val="400"/>
              </a:spcAft>
            </a:pPr>
            <a:r>
              <a:rPr lang="de-DE" sz="1600" dirty="0">
                <a:ea typeface="Times New Roman" panose="02020603050405020304" pitchFamily="18" charset="0"/>
                <a:cs typeface="Times New Roman" panose="02020603050405020304" pitchFamily="18" charset="0"/>
              </a:rPr>
              <a:t>Das Fahrzeug aus dem Jahre 2011 ist sehr pannenanfällig und stellenweise durchgerostet und soll ersetzt werden. Das alte Fahrzeug soll anschließend an den meistbietenden Interessenten verkauft werden. </a:t>
            </a:r>
            <a:endParaRPr lang="de-DE" sz="1600" dirty="0">
              <a:ea typeface="Times New Roman" panose="02020603050405020304" pitchFamily="18" charset="0"/>
            </a:endParaRPr>
          </a:p>
          <a:p>
            <a:pPr algn="l">
              <a:spcBef>
                <a:spcPts val="600"/>
              </a:spcBef>
              <a:spcAft>
                <a:spcPts val="0"/>
              </a:spcAft>
              <a:tabLst>
                <a:tab pos="1371600" algn="l"/>
              </a:tabLst>
            </a:pPr>
            <a:r>
              <a:rPr lang="de-DE" sz="1600" u="sng" dirty="0">
                <a:ea typeface="Times New Roman" panose="02020603050405020304" pitchFamily="18" charset="0"/>
                <a:cs typeface="Times New Roman" panose="02020603050405020304" pitchFamily="18" charset="0"/>
              </a:rPr>
              <a:t>Finanzierung:</a:t>
            </a:r>
            <a:r>
              <a:rPr lang="de-DE" sz="1600" dirty="0">
                <a:ea typeface="Times New Roman" panose="02020603050405020304" pitchFamily="18" charset="0"/>
                <a:cs typeface="Times New Roman" panose="02020603050405020304" pitchFamily="18" charset="0"/>
              </a:rPr>
              <a:t>	Die Mittel sind im Haushalt 2024 vorgesehen.</a:t>
            </a:r>
            <a:endParaRPr lang="de-DE" sz="1600" dirty="0">
              <a:ea typeface="Times New Roman" panose="02020603050405020304" pitchFamily="18" charset="0"/>
            </a:endParaRPr>
          </a:p>
          <a:p>
            <a:pPr algn="l">
              <a:spcBef>
                <a:spcPts val="600"/>
              </a:spcBef>
              <a:spcAft>
                <a:spcPts val="0"/>
              </a:spcAft>
              <a:tabLst>
                <a:tab pos="449580" algn="l"/>
                <a:tab pos="1371600" algn="l"/>
              </a:tabLst>
            </a:pPr>
            <a:r>
              <a:rPr lang="de-DE" sz="1600" u="sng" dirty="0">
                <a:ea typeface="Times New Roman" panose="02020603050405020304" pitchFamily="18" charset="0"/>
                <a:cs typeface="Times New Roman" panose="02020603050405020304" pitchFamily="18" charset="0"/>
              </a:rPr>
              <a:t>Vergabeart:</a:t>
            </a:r>
            <a:r>
              <a:rPr lang="de-DE" sz="1600" dirty="0">
                <a:ea typeface="Times New Roman" panose="02020603050405020304" pitchFamily="18" charset="0"/>
                <a:cs typeface="Times New Roman" panose="02020603050405020304" pitchFamily="18" charset="0"/>
              </a:rPr>
              <a:t>	Verhandlungsverfahren ohne vorherige Veröffentlichung</a:t>
            </a:r>
            <a:endParaRPr lang="de-DE" sz="1600" dirty="0">
              <a:ea typeface="Times New Roman" panose="02020603050405020304" pitchFamily="18" charset="0"/>
            </a:endParaRPr>
          </a:p>
          <a:p>
            <a:endParaRPr lang="de-DE" sz="1600" dirty="0"/>
          </a:p>
        </p:txBody>
      </p:sp>
    </p:spTree>
    <p:extLst>
      <p:ext uri="{BB962C8B-B14F-4D97-AF65-F5344CB8AC3E}">
        <p14:creationId xmlns:p14="http://schemas.microsoft.com/office/powerpoint/2010/main" val="2581062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pic>
        <p:nvPicPr>
          <p:cNvPr id="9" name="Grafik 8">
            <a:extLst>
              <a:ext uri="{FF2B5EF4-FFF2-40B4-BE49-F238E27FC236}">
                <a16:creationId xmlns:a16="http://schemas.microsoft.com/office/drawing/2014/main" id="{831D6B74-FF53-4AFF-A821-0EB8AF644B00}"/>
              </a:ext>
            </a:extLst>
          </p:cNvPr>
          <p:cNvPicPr>
            <a:picLocks noChangeAspect="1"/>
          </p:cNvPicPr>
          <p:nvPr/>
        </p:nvPicPr>
        <p:blipFill>
          <a:blip r:embed="rId4"/>
          <a:stretch>
            <a:fillRect/>
          </a:stretch>
        </p:blipFill>
        <p:spPr>
          <a:xfrm>
            <a:off x="956355" y="758368"/>
            <a:ext cx="5050758" cy="3817263"/>
          </a:xfrm>
          <a:prstGeom prst="rect">
            <a:avLst/>
          </a:prstGeom>
        </p:spPr>
      </p:pic>
    </p:spTree>
    <p:extLst>
      <p:ext uri="{BB962C8B-B14F-4D97-AF65-F5344CB8AC3E}">
        <p14:creationId xmlns:p14="http://schemas.microsoft.com/office/powerpoint/2010/main" val="3290605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1110" y="775084"/>
            <a:ext cx="6485276" cy="1182375"/>
          </a:xfrm>
          <a:prstGeom prst="rect">
            <a:avLst/>
          </a:prstGeom>
        </p:spPr>
        <p:txBody>
          <a:bodyPr vert="horz" wrap="square" lIns="0" tIns="12700" rIns="0" bIns="0" rtlCol="0">
            <a:spAutoFit/>
          </a:bodyPr>
          <a:lstStyle/>
          <a:p>
            <a:pPr defTabSz="358775">
              <a:spcBef>
                <a:spcPts val="100"/>
              </a:spcBef>
            </a:pPr>
            <a:r>
              <a:rPr lang="de-DE" sz="2000" b="1" dirty="0"/>
              <a:t>9. </a:t>
            </a:r>
            <a:r>
              <a:rPr lang="de-DE" b="1" dirty="0"/>
              <a:t>Alte </a:t>
            </a:r>
            <a:r>
              <a:rPr lang="de-DE" b="1" dirty="0" err="1"/>
              <a:t>Malmedyer</a:t>
            </a:r>
            <a:r>
              <a:rPr lang="de-DE" b="1" dirty="0"/>
              <a:t> Brücke: Genehmigung einer Ergänzungsverordnung betreffend die Einrichtung eines Durchfahrtsverbots für Fahrzeuge, deren Maximalgewicht 3,5 Tonnen überschreitet</a:t>
            </a:r>
            <a:r>
              <a:rPr lang="de-DE" sz="2000" b="1" dirty="0"/>
              <a:t>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DE6F4B30-CEDD-4EC2-9476-C265389EC3E1}"/>
              </a:ext>
            </a:extLst>
          </p:cNvPr>
          <p:cNvSpPr>
            <a:spLocks noGrp="1"/>
          </p:cNvSpPr>
          <p:nvPr>
            <p:ph type="body" idx="1"/>
          </p:nvPr>
        </p:nvSpPr>
        <p:spPr>
          <a:xfrm>
            <a:off x="570000" y="2058591"/>
            <a:ext cx="6705599" cy="492443"/>
          </a:xfrm>
        </p:spPr>
        <p:txBody>
          <a:bodyPr/>
          <a:lstStyle/>
          <a:p>
            <a:r>
              <a:rPr lang="de-DE" sz="1600" dirty="0"/>
              <a:t>Aufgrund der Traglast der alten </a:t>
            </a:r>
            <a:r>
              <a:rPr lang="de-DE" sz="1600" dirty="0" err="1"/>
              <a:t>Malmedyer</a:t>
            </a:r>
            <a:r>
              <a:rPr lang="de-DE" sz="1600" dirty="0"/>
              <a:t> Brücke wird ein Durchfahrtsverbot für Fahrzeuge über 3,5 Tonnen eingerichtet.</a:t>
            </a:r>
          </a:p>
        </p:txBody>
      </p:sp>
      <p:pic>
        <p:nvPicPr>
          <p:cNvPr id="9" name="Grafik 8">
            <a:extLst>
              <a:ext uri="{FF2B5EF4-FFF2-40B4-BE49-F238E27FC236}">
                <a16:creationId xmlns:a16="http://schemas.microsoft.com/office/drawing/2014/main" id="{D99BFE75-2F9C-4199-B5EA-692E69DD89DA}"/>
              </a:ext>
            </a:extLst>
          </p:cNvPr>
          <p:cNvPicPr>
            <a:picLocks noChangeAspect="1"/>
          </p:cNvPicPr>
          <p:nvPr/>
        </p:nvPicPr>
        <p:blipFill>
          <a:blip r:embed="rId4"/>
          <a:stretch>
            <a:fillRect/>
          </a:stretch>
        </p:blipFill>
        <p:spPr>
          <a:xfrm>
            <a:off x="4387850" y="2652167"/>
            <a:ext cx="2487394" cy="2620864"/>
          </a:xfrm>
          <a:prstGeom prst="rect">
            <a:avLst/>
          </a:prstGeom>
        </p:spPr>
      </p:pic>
      <p:pic>
        <p:nvPicPr>
          <p:cNvPr id="10" name="Grafik 9">
            <a:extLst>
              <a:ext uri="{FF2B5EF4-FFF2-40B4-BE49-F238E27FC236}">
                <a16:creationId xmlns:a16="http://schemas.microsoft.com/office/drawing/2014/main" id="{62A8F395-EF04-424D-A5E2-D3964773AE05}"/>
              </a:ext>
            </a:extLst>
          </p:cNvPr>
          <p:cNvPicPr>
            <a:picLocks noChangeAspect="1"/>
          </p:cNvPicPr>
          <p:nvPr/>
        </p:nvPicPr>
        <p:blipFill>
          <a:blip r:embed="rId5"/>
          <a:stretch>
            <a:fillRect/>
          </a:stretch>
        </p:blipFill>
        <p:spPr>
          <a:xfrm>
            <a:off x="1216295" y="2652167"/>
            <a:ext cx="3096951" cy="2370893"/>
          </a:xfrm>
          <a:prstGeom prst="rect">
            <a:avLst/>
          </a:prstGeom>
        </p:spPr>
      </p:pic>
    </p:spTree>
    <p:extLst>
      <p:ext uri="{BB962C8B-B14F-4D97-AF65-F5344CB8AC3E}">
        <p14:creationId xmlns:p14="http://schemas.microsoft.com/office/powerpoint/2010/main" val="3037140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2824" y="710157"/>
            <a:ext cx="6485276" cy="936154"/>
          </a:xfrm>
          <a:prstGeom prst="rect">
            <a:avLst/>
          </a:prstGeom>
        </p:spPr>
        <p:txBody>
          <a:bodyPr vert="horz" wrap="square" lIns="0" tIns="12700" rIns="0" bIns="0" rtlCol="0">
            <a:spAutoFit/>
          </a:bodyPr>
          <a:lstStyle/>
          <a:p>
            <a:pPr defTabSz="358775">
              <a:spcBef>
                <a:spcPts val="100"/>
              </a:spcBef>
            </a:pPr>
            <a:r>
              <a:rPr lang="de-DE" sz="2000" b="1" dirty="0"/>
              <a:t>10. </a:t>
            </a:r>
            <a:r>
              <a:rPr lang="de-DE" sz="2000" b="1" dirty="0" err="1"/>
              <a:t>Eschergasse</a:t>
            </a:r>
            <a:r>
              <a:rPr lang="de-DE" sz="2000" b="1" dirty="0"/>
              <a:t>: Genehmigung einer Ergänzungs-</a:t>
            </a:r>
            <a:br>
              <a:rPr lang="de-DE" sz="2000" b="1" dirty="0"/>
            </a:br>
            <a:r>
              <a:rPr lang="de-DE" sz="2000" b="1" dirty="0" err="1"/>
              <a:t>verordnung</a:t>
            </a:r>
            <a:r>
              <a:rPr lang="de-DE" sz="2000" b="1" dirty="0"/>
              <a:t> betreffend die Einrichtung eines Fußgänger-überweges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02825" y="1734896"/>
            <a:ext cx="6552026" cy="738664"/>
          </a:xfrm>
        </p:spPr>
        <p:txBody>
          <a:bodyPr/>
          <a:lstStyle/>
          <a:p>
            <a:r>
              <a:rPr lang="de-DE" sz="1600" dirty="0"/>
              <a:t>Zur Förderung der sanften Mobilität im Viertel </a:t>
            </a:r>
            <a:r>
              <a:rPr lang="de-DE" sz="1600" dirty="0" err="1"/>
              <a:t>Malmedyer</a:t>
            </a:r>
            <a:r>
              <a:rPr lang="de-DE" sz="1600" dirty="0"/>
              <a:t> Straße/</a:t>
            </a:r>
            <a:r>
              <a:rPr lang="de-DE" sz="1600" dirty="0" err="1"/>
              <a:t>Eschergasse</a:t>
            </a:r>
            <a:r>
              <a:rPr lang="de-DE" sz="1600" dirty="0"/>
              <a:t> wird in der </a:t>
            </a:r>
            <a:r>
              <a:rPr lang="de-DE" sz="1600" dirty="0" err="1"/>
              <a:t>Eschergasse</a:t>
            </a:r>
            <a:r>
              <a:rPr lang="de-DE" sz="1600" dirty="0"/>
              <a:t> auf Höhe der Kreuzung mit der </a:t>
            </a:r>
            <a:r>
              <a:rPr lang="de-DE" sz="1600" dirty="0" err="1"/>
              <a:t>Malmedyer</a:t>
            </a:r>
            <a:r>
              <a:rPr lang="de-DE" sz="1600" dirty="0"/>
              <a:t> Straße ein Fußgängerüberweg eingezeichnet.</a:t>
            </a:r>
          </a:p>
        </p:txBody>
      </p:sp>
      <p:pic>
        <p:nvPicPr>
          <p:cNvPr id="8" name="Grafik 7">
            <a:extLst>
              <a:ext uri="{FF2B5EF4-FFF2-40B4-BE49-F238E27FC236}">
                <a16:creationId xmlns:a16="http://schemas.microsoft.com/office/drawing/2014/main" id="{E0849791-DC21-432A-92CE-65039B27EFF9}"/>
              </a:ext>
            </a:extLst>
          </p:cNvPr>
          <p:cNvPicPr>
            <a:picLocks noChangeAspect="1"/>
          </p:cNvPicPr>
          <p:nvPr/>
        </p:nvPicPr>
        <p:blipFill>
          <a:blip r:embed="rId4"/>
          <a:stretch>
            <a:fillRect/>
          </a:stretch>
        </p:blipFill>
        <p:spPr>
          <a:xfrm>
            <a:off x="882650" y="2729619"/>
            <a:ext cx="3615241" cy="2048434"/>
          </a:xfrm>
          <a:prstGeom prst="rect">
            <a:avLst/>
          </a:prstGeom>
        </p:spPr>
      </p:pic>
      <p:pic>
        <p:nvPicPr>
          <p:cNvPr id="9" name="Grafik 8">
            <a:extLst>
              <a:ext uri="{FF2B5EF4-FFF2-40B4-BE49-F238E27FC236}">
                <a16:creationId xmlns:a16="http://schemas.microsoft.com/office/drawing/2014/main" id="{A8F0DFC8-89D1-4F3C-A471-130F2D1D414C}"/>
              </a:ext>
            </a:extLst>
          </p:cNvPr>
          <p:cNvPicPr>
            <a:picLocks noChangeAspect="1"/>
          </p:cNvPicPr>
          <p:nvPr/>
        </p:nvPicPr>
        <p:blipFill>
          <a:blip r:embed="rId5"/>
          <a:stretch>
            <a:fillRect/>
          </a:stretch>
        </p:blipFill>
        <p:spPr>
          <a:xfrm>
            <a:off x="3745462" y="2828701"/>
            <a:ext cx="3615241" cy="2251090"/>
          </a:xfrm>
          <a:prstGeom prst="rect">
            <a:avLst/>
          </a:prstGeom>
        </p:spPr>
      </p:pic>
    </p:spTree>
    <p:extLst>
      <p:ext uri="{BB962C8B-B14F-4D97-AF65-F5344CB8AC3E}">
        <p14:creationId xmlns:p14="http://schemas.microsoft.com/office/powerpoint/2010/main" val="1873198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1" y="838200"/>
            <a:ext cx="6485276" cy="936154"/>
          </a:xfrm>
          <a:prstGeom prst="rect">
            <a:avLst/>
          </a:prstGeom>
        </p:spPr>
        <p:txBody>
          <a:bodyPr vert="horz" wrap="square" lIns="0" tIns="12700" rIns="0" bIns="0" rtlCol="0">
            <a:spAutoFit/>
          </a:bodyPr>
          <a:lstStyle/>
          <a:p>
            <a:pPr defTabSz="358775">
              <a:spcBef>
                <a:spcPts val="100"/>
              </a:spcBef>
            </a:pPr>
            <a:r>
              <a:rPr lang="de-DE" sz="2000" b="1" dirty="0"/>
              <a:t>11. </a:t>
            </a:r>
            <a:r>
              <a:rPr lang="de-DE" sz="2000" b="1" dirty="0" err="1"/>
              <a:t>Hostert</a:t>
            </a:r>
            <a:r>
              <a:rPr lang="de-DE" sz="2000" b="1" dirty="0"/>
              <a:t> 34: Genehmigung einer Ergänzungs-</a:t>
            </a:r>
            <a:br>
              <a:rPr lang="de-DE" sz="2000" b="1" dirty="0"/>
            </a:br>
            <a:r>
              <a:rPr lang="de-DE" sz="2000" b="1" dirty="0" err="1"/>
              <a:t>verordnung</a:t>
            </a:r>
            <a:r>
              <a:rPr lang="de-DE" sz="2000" b="1" dirty="0"/>
              <a:t> betreffend die Einrichtung eines Behinderten-parkplatzes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24181" y="1907701"/>
            <a:ext cx="6904101" cy="738664"/>
          </a:xfrm>
        </p:spPr>
        <p:txBody>
          <a:bodyPr/>
          <a:lstStyle/>
          <a:p>
            <a:r>
              <a:rPr lang="de-DE" sz="1600" dirty="0"/>
              <a:t>Die Bewohner der Häuser </a:t>
            </a:r>
            <a:r>
              <a:rPr lang="de-DE" sz="1600" dirty="0" err="1"/>
              <a:t>Hostert</a:t>
            </a:r>
            <a:r>
              <a:rPr lang="de-DE" sz="1600" dirty="0"/>
              <a:t> 30 und 34 haben gemeinsam die Einrichtung eines Behindertenparkplatzes in der Nähe ihres Wohnsitzes beantragt. Sie erfüllen die entsprechenden Bedingungen. </a:t>
            </a:r>
          </a:p>
        </p:txBody>
      </p:sp>
      <p:pic>
        <p:nvPicPr>
          <p:cNvPr id="2" name="Grafik 1">
            <a:extLst>
              <a:ext uri="{FF2B5EF4-FFF2-40B4-BE49-F238E27FC236}">
                <a16:creationId xmlns:a16="http://schemas.microsoft.com/office/drawing/2014/main" id="{50C09DF7-E899-4CD5-BB94-10AD7E2F9A27}"/>
              </a:ext>
            </a:extLst>
          </p:cNvPr>
          <p:cNvPicPr>
            <a:picLocks noChangeAspect="1"/>
          </p:cNvPicPr>
          <p:nvPr/>
        </p:nvPicPr>
        <p:blipFill>
          <a:blip r:embed="rId4"/>
          <a:stretch>
            <a:fillRect/>
          </a:stretch>
        </p:blipFill>
        <p:spPr>
          <a:xfrm>
            <a:off x="1949450" y="2766165"/>
            <a:ext cx="3276599" cy="2160075"/>
          </a:xfrm>
          <a:prstGeom prst="rect">
            <a:avLst/>
          </a:prstGeom>
        </p:spPr>
      </p:pic>
    </p:spTree>
    <p:extLst>
      <p:ext uri="{BB962C8B-B14F-4D97-AF65-F5344CB8AC3E}">
        <p14:creationId xmlns:p14="http://schemas.microsoft.com/office/powerpoint/2010/main" val="448788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757788"/>
            <a:ext cx="6485276" cy="1243930"/>
          </a:xfrm>
          <a:prstGeom prst="rect">
            <a:avLst/>
          </a:prstGeom>
        </p:spPr>
        <p:txBody>
          <a:bodyPr vert="horz" wrap="square" lIns="0" tIns="12700" rIns="0" bIns="0" rtlCol="0">
            <a:spAutoFit/>
          </a:bodyPr>
          <a:lstStyle/>
          <a:p>
            <a:pPr defTabSz="358775">
              <a:spcBef>
                <a:spcPts val="100"/>
              </a:spcBef>
            </a:pPr>
            <a:r>
              <a:rPr lang="de-DE" sz="2000" b="1" dirty="0"/>
              <a:t>12. Kirchstraße: Anpassung der Ergänzungsverordnung</a:t>
            </a:r>
            <a:br>
              <a:rPr lang="de-DE" sz="2000" b="1" dirty="0"/>
            </a:br>
            <a:r>
              <a:rPr lang="de-DE" sz="2000" b="1" dirty="0"/>
              <a:t>vom 02. September 2013 betreffend die zeitweilige Einrichtung von Behindertenparkplätzen: Aufhebung des Behindertenparkplatzes an der Kirche 	</a:t>
            </a:r>
          </a:p>
        </p:txBody>
      </p:sp>
      <p:grpSp>
        <p:nvGrpSpPr>
          <p:cNvPr id="5" name="object 5"/>
          <p:cNvGrpSpPr/>
          <p:nvPr/>
        </p:nvGrpSpPr>
        <p:grpSpPr>
          <a:xfrm>
            <a:off x="-3809" y="0"/>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41114" y="2308926"/>
            <a:ext cx="4608735" cy="1554272"/>
          </a:xfrm>
        </p:spPr>
        <p:txBody>
          <a:bodyPr/>
          <a:lstStyle/>
          <a:p>
            <a:pPr>
              <a:spcBef>
                <a:spcPts val="600"/>
              </a:spcBef>
            </a:pPr>
            <a:r>
              <a:rPr lang="de-DE" sz="1600" dirty="0"/>
              <a:t>Der Behindertenparkplatz in der Kirchstraße vor den Häusern Nr. 4 - 6 wurde provisorisch eingerichtet, da der Parkplatz direkt vor der Kirche aufgrund der Arbeiten an den Kirchtürmen vorübergehend wegfiel.  </a:t>
            </a:r>
          </a:p>
          <a:p>
            <a:pPr>
              <a:spcBef>
                <a:spcPts val="600"/>
              </a:spcBef>
            </a:pPr>
            <a:r>
              <a:rPr lang="de-DE" sz="1600" dirty="0"/>
              <a:t>Da dieser Behindertenparkplatz eine zu starke Neigung aufweist, wird er wieder aufgehoben.</a:t>
            </a:r>
          </a:p>
        </p:txBody>
      </p:sp>
      <p:pic>
        <p:nvPicPr>
          <p:cNvPr id="2" name="Grafik 1">
            <a:extLst>
              <a:ext uri="{FF2B5EF4-FFF2-40B4-BE49-F238E27FC236}">
                <a16:creationId xmlns:a16="http://schemas.microsoft.com/office/drawing/2014/main" id="{F3439598-8FF7-4118-9123-86AF82351C94}"/>
              </a:ext>
            </a:extLst>
          </p:cNvPr>
          <p:cNvPicPr>
            <a:picLocks noChangeAspect="1"/>
          </p:cNvPicPr>
          <p:nvPr/>
        </p:nvPicPr>
        <p:blipFill>
          <a:blip r:embed="rId4"/>
          <a:stretch>
            <a:fillRect/>
          </a:stretch>
        </p:blipFill>
        <p:spPr>
          <a:xfrm>
            <a:off x="5302250" y="2234942"/>
            <a:ext cx="1965785" cy="2716272"/>
          </a:xfrm>
          <a:prstGeom prst="rect">
            <a:avLst/>
          </a:prstGeom>
        </p:spPr>
      </p:pic>
    </p:spTree>
    <p:extLst>
      <p:ext uri="{BB962C8B-B14F-4D97-AF65-F5344CB8AC3E}">
        <p14:creationId xmlns:p14="http://schemas.microsoft.com/office/powerpoint/2010/main" val="3724611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445" y="823456"/>
            <a:ext cx="6485276" cy="936154"/>
          </a:xfrm>
          <a:prstGeom prst="rect">
            <a:avLst/>
          </a:prstGeom>
        </p:spPr>
        <p:txBody>
          <a:bodyPr vert="horz" wrap="square" lIns="0" tIns="12700" rIns="0" bIns="0" rtlCol="0">
            <a:spAutoFit/>
          </a:bodyPr>
          <a:lstStyle/>
          <a:p>
            <a:pPr defTabSz="358775">
              <a:spcBef>
                <a:spcPts val="100"/>
              </a:spcBef>
            </a:pPr>
            <a:r>
              <a:rPr lang="de-DE" sz="2000" b="1" dirty="0"/>
              <a:t>13. </a:t>
            </a:r>
            <a:r>
              <a:rPr lang="de-DE" sz="2000" b="1" dirty="0" err="1"/>
              <a:t>Malmedyer</a:t>
            </a:r>
            <a:r>
              <a:rPr lang="de-DE" sz="2000" b="1" dirty="0"/>
              <a:t> Straße: Genehmigung einer Ergänzungs-verordnung betreffend die Einrichtung eines Behinderten-parkplatzes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18445" y="2438400"/>
            <a:ext cx="2750205" cy="1752600"/>
          </a:xfrm>
        </p:spPr>
        <p:txBody>
          <a:bodyPr/>
          <a:lstStyle/>
          <a:p>
            <a:r>
              <a:rPr lang="de-DE" sz="1600" dirty="0"/>
              <a:t>Die Bewohnerin des Hauses </a:t>
            </a:r>
            <a:r>
              <a:rPr lang="de-DE" sz="1600" dirty="0" err="1"/>
              <a:t>Malmedyer</a:t>
            </a:r>
            <a:r>
              <a:rPr lang="de-DE" sz="1600" dirty="0"/>
              <a:t> Straße 2C beantragt einen Behindertenparkplatz in der Nähe ihres Wohnsitzes. Sie erfüllt die entsprechenden Bedingungen. </a:t>
            </a:r>
          </a:p>
        </p:txBody>
      </p:sp>
      <p:pic>
        <p:nvPicPr>
          <p:cNvPr id="2" name="Grafik 1">
            <a:extLst>
              <a:ext uri="{FF2B5EF4-FFF2-40B4-BE49-F238E27FC236}">
                <a16:creationId xmlns:a16="http://schemas.microsoft.com/office/drawing/2014/main" id="{B7F554E1-2FA0-4D07-9B79-BB70ABDA85BC}"/>
              </a:ext>
            </a:extLst>
          </p:cNvPr>
          <p:cNvPicPr>
            <a:picLocks noChangeAspect="1"/>
          </p:cNvPicPr>
          <p:nvPr/>
        </p:nvPicPr>
        <p:blipFill>
          <a:blip r:embed="rId4"/>
          <a:stretch>
            <a:fillRect/>
          </a:stretch>
        </p:blipFill>
        <p:spPr>
          <a:xfrm>
            <a:off x="3455247" y="2057400"/>
            <a:ext cx="3871216" cy="2179055"/>
          </a:xfrm>
          <a:prstGeom prst="rect">
            <a:avLst/>
          </a:prstGeom>
        </p:spPr>
      </p:pic>
      <p:pic>
        <p:nvPicPr>
          <p:cNvPr id="8" name="Grafik 7">
            <a:extLst>
              <a:ext uri="{FF2B5EF4-FFF2-40B4-BE49-F238E27FC236}">
                <a16:creationId xmlns:a16="http://schemas.microsoft.com/office/drawing/2014/main" id="{4914C0EF-6D30-4C2D-867F-2EE6A7735800}"/>
              </a:ext>
            </a:extLst>
          </p:cNvPr>
          <p:cNvPicPr>
            <a:picLocks noChangeAspect="1"/>
          </p:cNvPicPr>
          <p:nvPr/>
        </p:nvPicPr>
        <p:blipFill>
          <a:blip r:embed="rId5"/>
          <a:stretch>
            <a:fillRect/>
          </a:stretch>
        </p:blipFill>
        <p:spPr>
          <a:xfrm rot="9040469">
            <a:off x="3665677" y="2863388"/>
            <a:ext cx="901477" cy="709673"/>
          </a:xfrm>
          <a:prstGeom prst="rect">
            <a:avLst/>
          </a:prstGeom>
        </p:spPr>
      </p:pic>
    </p:spTree>
    <p:extLst>
      <p:ext uri="{BB962C8B-B14F-4D97-AF65-F5344CB8AC3E}">
        <p14:creationId xmlns:p14="http://schemas.microsoft.com/office/powerpoint/2010/main" val="872226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12561" y="802534"/>
            <a:ext cx="6485276" cy="936154"/>
          </a:xfrm>
          <a:prstGeom prst="rect">
            <a:avLst/>
          </a:prstGeom>
        </p:spPr>
        <p:txBody>
          <a:bodyPr vert="horz" wrap="square" lIns="0" tIns="12700" rIns="0" bIns="0" rtlCol="0">
            <a:spAutoFit/>
          </a:bodyPr>
          <a:lstStyle/>
          <a:p>
            <a:pPr defTabSz="358775">
              <a:spcBef>
                <a:spcPts val="100"/>
              </a:spcBef>
            </a:pPr>
            <a:r>
              <a:rPr lang="de-DE" sz="2000" b="1" dirty="0"/>
              <a:t>14. Parkplatz </a:t>
            </a:r>
            <a:r>
              <a:rPr lang="de-DE" sz="2000" b="1" dirty="0" err="1"/>
              <a:t>Bushof</a:t>
            </a:r>
            <a:r>
              <a:rPr lang="de-DE" sz="2000" b="1" dirty="0"/>
              <a:t>: Genehmigung einer Ergänzungs-verordnung betreffend die Einrichtung eines Behinderten-parkplatzes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12561" y="1918313"/>
            <a:ext cx="6066981" cy="492443"/>
          </a:xfrm>
        </p:spPr>
        <p:txBody>
          <a:bodyPr/>
          <a:lstStyle/>
          <a:p>
            <a:r>
              <a:rPr lang="de-DE" sz="1600" dirty="0"/>
              <a:t>Auf dem Parkplatz hinter dem </a:t>
            </a:r>
            <a:r>
              <a:rPr lang="de-DE" sz="1600" dirty="0" err="1"/>
              <a:t>Bushof</a:t>
            </a:r>
            <a:r>
              <a:rPr lang="de-DE" sz="1600" dirty="0"/>
              <a:t> wird ein Behindertenparkplatz in der Nähe der Brücke zum </a:t>
            </a:r>
            <a:r>
              <a:rPr lang="de-DE" sz="1600" dirty="0" err="1"/>
              <a:t>Bushof</a:t>
            </a:r>
            <a:r>
              <a:rPr lang="de-DE" sz="1600" dirty="0"/>
              <a:t> eingerichtet.</a:t>
            </a:r>
          </a:p>
        </p:txBody>
      </p:sp>
      <p:pic>
        <p:nvPicPr>
          <p:cNvPr id="2" name="Grafik 1">
            <a:extLst>
              <a:ext uri="{FF2B5EF4-FFF2-40B4-BE49-F238E27FC236}">
                <a16:creationId xmlns:a16="http://schemas.microsoft.com/office/drawing/2014/main" id="{3762FDFC-CD2F-41EA-AEBF-787BE6EEE361}"/>
              </a:ext>
            </a:extLst>
          </p:cNvPr>
          <p:cNvPicPr>
            <a:picLocks noChangeAspect="1"/>
          </p:cNvPicPr>
          <p:nvPr/>
        </p:nvPicPr>
        <p:blipFill>
          <a:blip r:embed="rId4"/>
          <a:stretch>
            <a:fillRect/>
          </a:stretch>
        </p:blipFill>
        <p:spPr>
          <a:xfrm>
            <a:off x="1263650" y="2687321"/>
            <a:ext cx="2362200" cy="2362200"/>
          </a:xfrm>
          <a:prstGeom prst="rect">
            <a:avLst/>
          </a:prstGeom>
        </p:spPr>
      </p:pic>
      <p:pic>
        <p:nvPicPr>
          <p:cNvPr id="8" name="Grafik 7">
            <a:extLst>
              <a:ext uri="{FF2B5EF4-FFF2-40B4-BE49-F238E27FC236}">
                <a16:creationId xmlns:a16="http://schemas.microsoft.com/office/drawing/2014/main" id="{617036E8-5236-40F8-86B7-956D57143A2F}"/>
              </a:ext>
            </a:extLst>
          </p:cNvPr>
          <p:cNvPicPr>
            <a:picLocks noChangeAspect="1"/>
          </p:cNvPicPr>
          <p:nvPr/>
        </p:nvPicPr>
        <p:blipFill>
          <a:blip r:embed="rId5"/>
          <a:stretch>
            <a:fillRect/>
          </a:stretch>
        </p:blipFill>
        <p:spPr>
          <a:xfrm>
            <a:off x="3837226" y="2687321"/>
            <a:ext cx="2408337" cy="2362200"/>
          </a:xfrm>
          <a:prstGeom prst="rect">
            <a:avLst/>
          </a:prstGeom>
        </p:spPr>
      </p:pic>
    </p:spTree>
    <p:extLst>
      <p:ext uri="{BB962C8B-B14F-4D97-AF65-F5344CB8AC3E}">
        <p14:creationId xmlns:p14="http://schemas.microsoft.com/office/powerpoint/2010/main" val="22200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1650" y="833254"/>
            <a:ext cx="6485276" cy="936154"/>
          </a:xfrm>
          <a:prstGeom prst="rect">
            <a:avLst/>
          </a:prstGeom>
        </p:spPr>
        <p:txBody>
          <a:bodyPr vert="horz" wrap="square" lIns="0" tIns="12700" rIns="0" bIns="0" rtlCol="0">
            <a:spAutoFit/>
          </a:bodyPr>
          <a:lstStyle/>
          <a:p>
            <a:pPr defTabSz="358775">
              <a:spcBef>
                <a:spcPts val="100"/>
              </a:spcBef>
            </a:pPr>
            <a:r>
              <a:rPr lang="de-DE" sz="2000" b="1" dirty="0"/>
              <a:t>15. Installation einer Photovoltaikanlage auf dem</a:t>
            </a:r>
            <a:br>
              <a:rPr lang="de-DE" sz="2000" b="1" dirty="0"/>
            </a:br>
            <a:r>
              <a:rPr lang="de-DE" sz="2000" b="1" dirty="0"/>
              <a:t>Gebäude Borngasse 1B: Genehmigung des Lastenheftes</a:t>
            </a:r>
            <a:br>
              <a:rPr lang="de-DE" sz="2000" b="1" dirty="0"/>
            </a:br>
            <a:r>
              <a:rPr lang="de-DE" sz="2000" b="1" dirty="0"/>
              <a:t>und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01650" y="1946489"/>
            <a:ext cx="6904101" cy="2369880"/>
          </a:xfrm>
        </p:spPr>
        <p:txBody>
          <a:bodyPr/>
          <a:lstStyle/>
          <a:p>
            <a:pPr>
              <a:spcBef>
                <a:spcPts val="600"/>
              </a:spcBef>
            </a:pPr>
            <a:r>
              <a:rPr lang="de-DE" sz="1600" dirty="0"/>
              <a:t>Untersuchungen betreffend den Ausbau von Photovoltaik-Anlagen zur Reduzierung der städtischen Stromkosten haben ergeben, dass aktuell 10% des jährlichen Strombedarfs durch Photovoltaik gedeckt sind. </a:t>
            </a:r>
          </a:p>
          <a:p>
            <a:pPr>
              <a:spcBef>
                <a:spcPts val="600"/>
              </a:spcBef>
            </a:pPr>
            <a:r>
              <a:rPr lang="de-DE" sz="1600" dirty="0"/>
              <a:t>Die Stadt strebt an, diesen Anteil innerhalb der nächsten Jahre auf mindestens </a:t>
            </a:r>
            <a:br>
              <a:rPr lang="de-DE" sz="1600" dirty="0"/>
            </a:br>
            <a:r>
              <a:rPr lang="de-DE" sz="1600" dirty="0"/>
              <a:t>50 % zu erhöhen. Hierdurch würde man auch weniger abhängig von den Preisschwankungen an den Börsen sein.</a:t>
            </a:r>
          </a:p>
          <a:p>
            <a:pPr>
              <a:spcBef>
                <a:spcPts val="600"/>
              </a:spcBef>
            </a:pPr>
            <a:r>
              <a:rPr lang="de-DE" sz="1600" dirty="0"/>
              <a:t>Die Stadt hat die Wirtschaftlichkeit des Ausbaus von Photovoltaik auf den Gebäuden der Stadt und der AGR </a:t>
            </a:r>
            <a:r>
              <a:rPr lang="de-DE" sz="1600" dirty="0" err="1"/>
              <a:t>Tilia</a:t>
            </a:r>
            <a:r>
              <a:rPr lang="de-DE" sz="1600" dirty="0"/>
              <a:t> durch eine Studie analysiert und in 2023 bereits die wirtschaftlichsten Anlagen realisiert.</a:t>
            </a:r>
          </a:p>
        </p:txBody>
      </p:sp>
    </p:spTree>
    <p:extLst>
      <p:ext uri="{BB962C8B-B14F-4D97-AF65-F5344CB8AC3E}">
        <p14:creationId xmlns:p14="http://schemas.microsoft.com/office/powerpoint/2010/main" val="1286601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01650" y="1600200"/>
            <a:ext cx="6553200" cy="2539157"/>
          </a:xfrm>
        </p:spPr>
        <p:txBody>
          <a:bodyPr/>
          <a:lstStyle/>
          <a:p>
            <a:pPr lvl="0"/>
            <a:r>
              <a:rPr lang="de-DE" sz="1600" dirty="0">
                <a:solidFill>
                  <a:prstClr val="black"/>
                </a:solidFill>
              </a:rPr>
              <a:t>In einer zweiten Phase wird nun das Gebäude Borngasse 1B mit einer Anlage von 10 kW ausgestattet ; die AGR </a:t>
            </a:r>
            <a:r>
              <a:rPr lang="de-DE" sz="1600" dirty="0" err="1">
                <a:solidFill>
                  <a:prstClr val="black"/>
                </a:solidFill>
              </a:rPr>
              <a:t>Tilia</a:t>
            </a:r>
            <a:r>
              <a:rPr lang="de-DE" sz="1600" dirty="0">
                <a:solidFill>
                  <a:prstClr val="black"/>
                </a:solidFill>
              </a:rPr>
              <a:t> soll ihrerseits die Dachfläche des Alten Schlachthofs entsprechend ausrüsten. </a:t>
            </a:r>
          </a:p>
          <a:p>
            <a:pPr lvl="0"/>
            <a:r>
              <a:rPr lang="de-DE" sz="1600" dirty="0">
                <a:solidFill>
                  <a:prstClr val="black"/>
                </a:solidFill>
              </a:rPr>
              <a:t> </a:t>
            </a:r>
          </a:p>
          <a:p>
            <a:pPr lvl="0"/>
            <a:r>
              <a:rPr lang="de-DE" sz="1600" dirty="0">
                <a:solidFill>
                  <a:prstClr val="black"/>
                </a:solidFill>
              </a:rPr>
              <a:t>Insgesamt könnten damit die Deckungsrate von 10% auf 12 % gesteigert und Energiekosten in Höhe von rund 9.000 € jährlich eingespart werden.</a:t>
            </a:r>
          </a:p>
          <a:p>
            <a:pPr lvl="0"/>
            <a:r>
              <a:rPr lang="de-DE" sz="1600" dirty="0">
                <a:solidFill>
                  <a:prstClr val="black"/>
                </a:solidFill>
              </a:rPr>
              <a:t> </a:t>
            </a:r>
          </a:p>
          <a:p>
            <a:pPr lvl="0"/>
            <a:r>
              <a:rPr lang="de-DE" sz="1600" u="sng" dirty="0">
                <a:solidFill>
                  <a:prstClr val="black"/>
                </a:solidFill>
              </a:rPr>
              <a:t>Finanzierung:</a:t>
            </a:r>
            <a:r>
              <a:rPr lang="de-DE" sz="1600" dirty="0">
                <a:solidFill>
                  <a:prstClr val="black"/>
                </a:solidFill>
              </a:rPr>
              <a:t>	Die Mittel sind im Haushalt 2024 vorgesehen.</a:t>
            </a:r>
          </a:p>
          <a:p>
            <a:pPr lvl="0"/>
            <a:r>
              <a:rPr lang="de-DE" sz="1600" u="sng" dirty="0">
                <a:solidFill>
                  <a:prstClr val="black"/>
                </a:solidFill>
              </a:rPr>
              <a:t>Vergabeart:</a:t>
            </a:r>
            <a:r>
              <a:rPr lang="de-DE" sz="1600" dirty="0">
                <a:solidFill>
                  <a:prstClr val="black"/>
                </a:solidFill>
              </a:rPr>
              <a:t>	Vergabe auf einfache Rechnung</a:t>
            </a:r>
          </a:p>
          <a:p>
            <a:pPr>
              <a:spcBef>
                <a:spcPts val="600"/>
              </a:spcBef>
            </a:pPr>
            <a:endParaRPr lang="de-DE" sz="1600" dirty="0"/>
          </a:p>
        </p:txBody>
      </p:sp>
    </p:spTree>
    <p:extLst>
      <p:ext uri="{BB962C8B-B14F-4D97-AF65-F5344CB8AC3E}">
        <p14:creationId xmlns:p14="http://schemas.microsoft.com/office/powerpoint/2010/main" val="1525336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25450" y="775085"/>
            <a:ext cx="6485276" cy="628377"/>
          </a:xfrm>
          <a:prstGeom prst="rect">
            <a:avLst/>
          </a:prstGeom>
        </p:spPr>
        <p:txBody>
          <a:bodyPr vert="horz" wrap="square" lIns="0" tIns="12700" rIns="0" bIns="0" rtlCol="0">
            <a:spAutoFit/>
          </a:bodyPr>
          <a:lstStyle/>
          <a:p>
            <a:pPr defTabSz="358775">
              <a:spcBef>
                <a:spcPts val="100"/>
              </a:spcBef>
            </a:pPr>
            <a:r>
              <a:rPr lang="de-DE" sz="2000" b="1" dirty="0"/>
              <a:t>16. Installation von Ladesäulen auf dem Stadtgebiet: Genehmigung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18445" y="1524000"/>
            <a:ext cx="6485276" cy="3600986"/>
          </a:xfrm>
        </p:spPr>
        <p:txBody>
          <a:bodyPr/>
          <a:lstStyle/>
          <a:p>
            <a:r>
              <a:rPr lang="de-DE" sz="1600" dirty="0"/>
              <a:t>Die steigende Anzahl an Elektrofahrzeugen der Stadtverwaltung und des städtischen Bauhofes benötigt eine entsprechende Ladeinfrastruktur. Diese soll insbesondere dort ausgebaut werden, wo die Stadt über größere PV-Installationen verfügt.</a:t>
            </a:r>
          </a:p>
          <a:p>
            <a:pPr>
              <a:spcBef>
                <a:spcPts val="600"/>
              </a:spcBef>
            </a:pPr>
            <a:r>
              <a:rPr lang="de-DE" sz="1600" dirty="0"/>
              <a:t>Folgende Standorten sind vorgesehen: </a:t>
            </a:r>
          </a:p>
          <a:p>
            <a:r>
              <a:rPr lang="de-DE" sz="1600" dirty="0"/>
              <a:t>•	auf dem Parkplatz </a:t>
            </a:r>
            <a:r>
              <a:rPr lang="de-DE" sz="1600" dirty="0" err="1"/>
              <a:t>Panneshof</a:t>
            </a:r>
            <a:endParaRPr lang="de-DE" sz="1600" dirty="0"/>
          </a:p>
          <a:p>
            <a:r>
              <a:rPr lang="de-DE" sz="1600" dirty="0"/>
              <a:t>•	auf dem </a:t>
            </a:r>
            <a:r>
              <a:rPr lang="de-DE" sz="1600" dirty="0" err="1"/>
              <a:t>Scheiblerpark</a:t>
            </a:r>
            <a:endParaRPr lang="de-DE" sz="1600" dirty="0"/>
          </a:p>
          <a:p>
            <a:r>
              <a:rPr lang="de-DE" sz="1600" dirty="0"/>
              <a:t>•	auf dem Parkplatz am Stadthaus</a:t>
            </a:r>
          </a:p>
          <a:p>
            <a:r>
              <a:rPr lang="de-DE" sz="1600" dirty="0"/>
              <a:t>•	am Gebäude Limburger Weg 2.</a:t>
            </a:r>
          </a:p>
          <a:p>
            <a:pPr>
              <a:spcBef>
                <a:spcPts val="600"/>
              </a:spcBef>
            </a:pPr>
            <a:r>
              <a:rPr lang="de-DE" sz="1600" u="sng" dirty="0"/>
              <a:t>Finanzierung</a:t>
            </a:r>
            <a:r>
              <a:rPr lang="de-DE" sz="1600" dirty="0"/>
              <a:t>:	Die Mittel sind im Haushaltsplan 2024 vorgesehen.</a:t>
            </a:r>
          </a:p>
          <a:p>
            <a:r>
              <a:rPr lang="de-DE" sz="1600" u="sng" dirty="0"/>
              <a:t>Vergabeart</a:t>
            </a:r>
            <a:r>
              <a:rPr lang="de-DE" sz="1600" dirty="0"/>
              <a:t>:	Vergabe auf einfache Rechnung</a:t>
            </a:r>
          </a:p>
          <a:p>
            <a:endParaRPr lang="de-DE" sz="1600" dirty="0"/>
          </a:p>
          <a:p>
            <a:endParaRPr lang="de-DE" sz="1600" dirty="0"/>
          </a:p>
          <a:p>
            <a:endParaRPr lang="de-DE" sz="1600" dirty="0"/>
          </a:p>
        </p:txBody>
      </p:sp>
    </p:spTree>
    <p:extLst>
      <p:ext uri="{BB962C8B-B14F-4D97-AF65-F5344CB8AC3E}">
        <p14:creationId xmlns:p14="http://schemas.microsoft.com/office/powerpoint/2010/main" val="864819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1" y="838200"/>
            <a:ext cx="6485276" cy="628377"/>
          </a:xfrm>
          <a:prstGeom prst="rect">
            <a:avLst/>
          </a:prstGeom>
        </p:spPr>
        <p:txBody>
          <a:bodyPr vert="horz" wrap="square" lIns="0" tIns="12700" rIns="0" bIns="0" rtlCol="0">
            <a:spAutoFit/>
          </a:bodyPr>
          <a:lstStyle/>
          <a:p>
            <a:pPr defTabSz="358775">
              <a:spcBef>
                <a:spcPts val="100"/>
              </a:spcBef>
            </a:pPr>
            <a:r>
              <a:rPr lang="de-DE" sz="2000" b="1" dirty="0"/>
              <a:t>17. Gestaltung des Umfeldes der Ladesäulen auf dem Stadtgebiet: Genehmigung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5611" y="1939084"/>
            <a:ext cx="6366839" cy="1754326"/>
          </a:xfrm>
        </p:spPr>
        <p:txBody>
          <a:bodyPr/>
          <a:lstStyle/>
          <a:p>
            <a:r>
              <a:rPr lang="de-DE" sz="1600" dirty="0"/>
              <a:t>Das Umfeld der Ladestationen soll umgestaltet werden, um die Zugänglichkeit und Funktionalität der Säulen sicher zu stellen. Hier fallen Erd-, Pflaster- und Stromversorgungsarbeiten an.</a:t>
            </a:r>
          </a:p>
          <a:p>
            <a:r>
              <a:rPr lang="de-DE" sz="1600" dirty="0"/>
              <a:t>  </a:t>
            </a:r>
          </a:p>
          <a:p>
            <a:r>
              <a:rPr lang="de-DE" sz="1600" u="sng" dirty="0"/>
              <a:t>Finanzierung:</a:t>
            </a:r>
            <a:r>
              <a:rPr lang="de-DE" sz="1600" dirty="0"/>
              <a:t>	Die Mittel sind im Haushaltsplan 2024 vorgesehen.</a:t>
            </a:r>
          </a:p>
          <a:p>
            <a:r>
              <a:rPr lang="de-DE" sz="1600" u="sng" dirty="0"/>
              <a:t>Vergabeart:</a:t>
            </a:r>
            <a:r>
              <a:rPr lang="de-DE" sz="1600" dirty="0"/>
              <a:t>	Vergabe auf einfache Rechnung </a:t>
            </a:r>
          </a:p>
          <a:p>
            <a:endParaRPr lang="de-DE" sz="1600" dirty="0"/>
          </a:p>
        </p:txBody>
      </p:sp>
    </p:spTree>
    <p:extLst>
      <p:ext uri="{BB962C8B-B14F-4D97-AF65-F5344CB8AC3E}">
        <p14:creationId xmlns:p14="http://schemas.microsoft.com/office/powerpoint/2010/main" val="1699772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1611" y="1676400"/>
            <a:ext cx="6218439" cy="2046714"/>
          </a:xfrm>
        </p:spPr>
        <p:txBody>
          <a:bodyPr/>
          <a:lstStyle/>
          <a:p>
            <a:pPr>
              <a:spcBef>
                <a:spcPts val="600"/>
              </a:spcBef>
            </a:pPr>
            <a:r>
              <a:rPr lang="de-DE" sz="1600" dirty="0"/>
              <a:t>Die AIDE bietet der Stadt an, der Einkaufszentrale für Bodenproben- und Untersuchungen beizutreten. Dies ermöglich es, bei eigenen Tiefbauprojekten sowie bei Projekten mit der AIDE auf versierte Fachunternehmen zurückzugreifen.</a:t>
            </a:r>
          </a:p>
          <a:p>
            <a:pPr>
              <a:spcBef>
                <a:spcPts val="600"/>
              </a:spcBef>
            </a:pPr>
            <a:r>
              <a:rPr lang="de-DE" sz="1600" dirty="0"/>
              <a:t>Aufgrund der </a:t>
            </a:r>
            <a:r>
              <a:rPr lang="de-DE" sz="1600" dirty="0" err="1"/>
              <a:t>Walterre</a:t>
            </a:r>
            <a:r>
              <a:rPr lang="de-DE" sz="1600" dirty="0"/>
              <a:t>-Gesetzgebung ist es im Rahmen von Tiefbauarbeiten unabdingbar, Bodenproben und -untersuchungen durchzuführen, um so die Bodenarten und Entsorgungswege bestimmen zu können.</a:t>
            </a:r>
          </a:p>
        </p:txBody>
      </p:sp>
      <p:sp>
        <p:nvSpPr>
          <p:cNvPr id="3" name="object 3"/>
          <p:cNvSpPr txBox="1"/>
          <p:nvPr/>
        </p:nvSpPr>
        <p:spPr>
          <a:xfrm>
            <a:off x="512561" y="751378"/>
            <a:ext cx="6485276" cy="628377"/>
          </a:xfrm>
          <a:prstGeom prst="rect">
            <a:avLst/>
          </a:prstGeom>
        </p:spPr>
        <p:txBody>
          <a:bodyPr vert="horz" wrap="square" lIns="0" tIns="12700" rIns="0" bIns="0" rtlCol="0">
            <a:spAutoFit/>
          </a:bodyPr>
          <a:lstStyle/>
          <a:p>
            <a:pPr defTabSz="358775">
              <a:spcBef>
                <a:spcPts val="100"/>
              </a:spcBef>
            </a:pPr>
            <a:r>
              <a:rPr lang="de-DE" sz="2000" b="1" dirty="0"/>
              <a:t>18. Vereinbarung zwischen der Stadt Eupen und </a:t>
            </a:r>
            <a:br>
              <a:rPr lang="de-DE" sz="2000" b="1" dirty="0"/>
            </a:br>
            <a:r>
              <a:rPr lang="de-DE" sz="2000" b="1" dirty="0"/>
              <a:t>der AIDE betreffend Bodenproben und -untersuchungen 	</a:t>
            </a:r>
          </a:p>
        </p:txBody>
      </p:sp>
    </p:spTree>
    <p:extLst>
      <p:ext uri="{BB962C8B-B14F-4D97-AF65-F5344CB8AC3E}">
        <p14:creationId xmlns:p14="http://schemas.microsoft.com/office/powerpoint/2010/main" val="888939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1611" y="1676400"/>
            <a:ext cx="6218439" cy="1554272"/>
          </a:xfrm>
        </p:spPr>
        <p:txBody>
          <a:bodyPr/>
          <a:lstStyle/>
          <a:p>
            <a:pPr lvl="0"/>
            <a:r>
              <a:rPr lang="de-DE" sz="1600" dirty="0">
                <a:solidFill>
                  <a:prstClr val="black"/>
                </a:solidFill>
              </a:rPr>
              <a:t>Die AIDE hat bereits infrage kommende Auftragsersteher ermittelt. Durch Unterschrift der Vereinbarung kann die Stadt diese zu den vereinbarten Einheitspreisen beauftragen, ohne eine eigene Ausschreibung durchzuführen. Dies vereinfacht und verkürzt die Verwaltungsprozeduren deutlich.</a:t>
            </a:r>
          </a:p>
          <a:p>
            <a:pPr>
              <a:spcBef>
                <a:spcPts val="600"/>
              </a:spcBef>
            </a:pPr>
            <a:endParaRPr lang="de-DE" sz="1600" dirty="0"/>
          </a:p>
        </p:txBody>
      </p:sp>
    </p:spTree>
    <p:extLst>
      <p:ext uri="{BB962C8B-B14F-4D97-AF65-F5344CB8AC3E}">
        <p14:creationId xmlns:p14="http://schemas.microsoft.com/office/powerpoint/2010/main" val="3631746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50661" y="751378"/>
            <a:ext cx="6485276" cy="628377"/>
          </a:xfrm>
          <a:prstGeom prst="rect">
            <a:avLst/>
          </a:prstGeom>
        </p:spPr>
        <p:txBody>
          <a:bodyPr vert="horz" wrap="square" lIns="0" tIns="12700" rIns="0" bIns="0" rtlCol="0">
            <a:spAutoFit/>
          </a:bodyPr>
          <a:lstStyle/>
          <a:p>
            <a:pPr defTabSz="358775">
              <a:spcBef>
                <a:spcPts val="100"/>
              </a:spcBef>
            </a:pPr>
            <a:r>
              <a:rPr lang="de-DE" sz="2000" b="1" dirty="0"/>
              <a:t>19. Anschaffung einer Software für das Gebäude-management: Genehmigung des Vergabeverfahrens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84951" y="1828800"/>
            <a:ext cx="6165099" cy="2246769"/>
          </a:xfrm>
        </p:spPr>
        <p:txBody>
          <a:bodyPr/>
          <a:lstStyle/>
          <a:p>
            <a:r>
              <a:rPr lang="de-DE" sz="1600" dirty="0"/>
              <a:t>Das geplante Gebäudemanagementsystem dient der Eingabe, Speicherung und Visualisierung sowie der Analyse und Weiterverarbeitung unterschiedlichster Daten des Gebäudemanagements. Es unterstützt auch die Überwachung von technischen und betriebswirtschaftlichen Zielen. </a:t>
            </a:r>
          </a:p>
          <a:p>
            <a:endParaRPr lang="de-DE" sz="1600" dirty="0"/>
          </a:p>
          <a:p>
            <a:r>
              <a:rPr lang="de-DE" sz="1600" dirty="0"/>
              <a:t>Das System sollte konsequent auf Webtechnologie setzen, intuitiv bedienbar, schnell anpassbar sein und darf keine besondere IT-Infrastruktur des Auftraggebers nutzen oder voraussetzen.</a:t>
            </a:r>
          </a:p>
          <a:p>
            <a:endParaRPr lang="de-DE" sz="1600" dirty="0"/>
          </a:p>
        </p:txBody>
      </p:sp>
    </p:spTree>
    <p:extLst>
      <p:ext uri="{BB962C8B-B14F-4D97-AF65-F5344CB8AC3E}">
        <p14:creationId xmlns:p14="http://schemas.microsoft.com/office/powerpoint/2010/main" val="247705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63825" y="1524000"/>
            <a:ext cx="6324600" cy="2000548"/>
          </a:xfrm>
        </p:spPr>
        <p:txBody>
          <a:bodyPr/>
          <a:lstStyle/>
          <a:p>
            <a:r>
              <a:rPr lang="de-DE" sz="1600" dirty="0"/>
              <a:t>Ziel der Anschaffung ist ein vereinheitlichtes und vollständiges Gebäudemanagementsystem, das an einer zentralen Schnittstelle alle relevanten Daten bündelt und zur vielseitigen und nutzerfreundlichen Verwendung bereitstellt. </a:t>
            </a:r>
          </a:p>
          <a:p>
            <a:r>
              <a:rPr lang="de-DE" sz="1600" dirty="0"/>
              <a:t> </a:t>
            </a:r>
          </a:p>
          <a:p>
            <a:r>
              <a:rPr lang="de-DE" sz="1600" u="sng" dirty="0"/>
              <a:t>Finanzierung:</a:t>
            </a:r>
            <a:r>
              <a:rPr lang="de-DE" sz="1600" dirty="0"/>
              <a:t>	Die Mittel sind im Haushaltsplan 2024 vorgesehen.</a:t>
            </a:r>
          </a:p>
          <a:p>
            <a:r>
              <a:rPr lang="de-DE" sz="1600" u="sng" dirty="0"/>
              <a:t>Vergabeart:</a:t>
            </a:r>
            <a:r>
              <a:rPr lang="de-DE" sz="1600" dirty="0"/>
              <a:t>	Verhandlungsverfahren ohne vorherige 			Veröffentlichung </a:t>
            </a:r>
          </a:p>
          <a:p>
            <a:endParaRPr lang="de-DE" sz="1600" dirty="0"/>
          </a:p>
        </p:txBody>
      </p:sp>
    </p:spTree>
    <p:extLst>
      <p:ext uri="{BB962C8B-B14F-4D97-AF65-F5344CB8AC3E}">
        <p14:creationId xmlns:p14="http://schemas.microsoft.com/office/powerpoint/2010/main" val="3866206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27335" y="1957874"/>
            <a:ext cx="6326102" cy="2046714"/>
          </a:xfrm>
        </p:spPr>
        <p:txBody>
          <a:bodyPr/>
          <a:lstStyle/>
          <a:p>
            <a:pPr>
              <a:spcBef>
                <a:spcPts val="600"/>
              </a:spcBef>
            </a:pPr>
            <a:r>
              <a:rPr lang="de-DE" sz="1600" dirty="0"/>
              <a:t>Die Stadt hat zur Förderung von Bürgerbeteiligung und Nachbarschafts-initiativen bereits 2015 die Programme Viertelinitiativprogramm und Jugendinitiativprogramm ins Leben gerufen, durch die unterschiedliche Projekte bezuschusst werden können.</a:t>
            </a:r>
          </a:p>
          <a:p>
            <a:pPr>
              <a:spcBef>
                <a:spcPts val="600"/>
              </a:spcBef>
            </a:pPr>
            <a:r>
              <a:rPr lang="de-DE" sz="1600" dirty="0"/>
              <a:t>Die Deutschsprachige Gemeinschaft sieht nun erstmals eine Dotation in Höhe von 100.000 € zur Förderung von kommunalen Bürgerbeteiligungs-haushalten vor. Diese wird im Verhältnis zur Einwohnerzahl auf die Gemeinden verteilt.</a:t>
            </a:r>
          </a:p>
        </p:txBody>
      </p:sp>
      <p:sp>
        <p:nvSpPr>
          <p:cNvPr id="3" name="object 3"/>
          <p:cNvSpPr txBox="1"/>
          <p:nvPr/>
        </p:nvSpPr>
        <p:spPr>
          <a:xfrm>
            <a:off x="418445" y="791428"/>
            <a:ext cx="6485276" cy="936154"/>
          </a:xfrm>
          <a:prstGeom prst="rect">
            <a:avLst/>
          </a:prstGeom>
        </p:spPr>
        <p:txBody>
          <a:bodyPr vert="horz" wrap="square" lIns="0" tIns="12700" rIns="0" bIns="0" rtlCol="0">
            <a:spAutoFit/>
          </a:bodyPr>
          <a:lstStyle/>
          <a:p>
            <a:pPr defTabSz="358775">
              <a:spcBef>
                <a:spcPts val="100"/>
              </a:spcBef>
            </a:pPr>
            <a:r>
              <a:rPr lang="de-DE" sz="2000" b="1" dirty="0"/>
              <a:t>20. Festlegung eines Regelwerks für die </a:t>
            </a:r>
            <a:br>
              <a:rPr lang="de-DE" sz="2000" b="1" dirty="0"/>
            </a:br>
            <a:r>
              <a:rPr lang="de-DE" sz="2000" b="1" dirty="0"/>
              <a:t>Inanspruchnahme und Verwendung finanzieller Mittel aus dem Bürgerbeteiligungshaushalt	</a:t>
            </a:r>
          </a:p>
        </p:txBody>
      </p:sp>
    </p:spTree>
    <p:extLst>
      <p:ext uri="{BB962C8B-B14F-4D97-AF65-F5344CB8AC3E}">
        <p14:creationId xmlns:p14="http://schemas.microsoft.com/office/powerpoint/2010/main" val="24508358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349250" y="1447800"/>
            <a:ext cx="6538151" cy="2277547"/>
          </a:xfrm>
        </p:spPr>
        <p:txBody>
          <a:bodyPr/>
          <a:lstStyle/>
          <a:p>
            <a:endParaRPr lang="de-DE" sz="1600" dirty="0"/>
          </a:p>
          <a:p>
            <a:pPr>
              <a:spcBef>
                <a:spcPts val="600"/>
              </a:spcBef>
            </a:pPr>
            <a:r>
              <a:rPr lang="de-DE" sz="1600" dirty="0"/>
              <a:t>Der Stadt steht somit ein Betrag von 25.297,61 € für 2024 zur Verfügung. </a:t>
            </a:r>
          </a:p>
          <a:p>
            <a:pPr>
              <a:spcBef>
                <a:spcPts val="600"/>
              </a:spcBef>
            </a:pPr>
            <a:r>
              <a:rPr lang="de-DE" sz="1600" dirty="0"/>
              <a:t>Diese Dotation wird die bereits bestehenden Haushaltsmittel ergänzen und den finanziellen Handlungsrahmen für Bürgerbeteiligung ausdehnen.</a:t>
            </a:r>
          </a:p>
          <a:p>
            <a:pPr>
              <a:spcBef>
                <a:spcPts val="600"/>
              </a:spcBef>
            </a:pPr>
            <a:r>
              <a:rPr lang="de-DE" sz="1600" dirty="0"/>
              <a:t>Um den spezifischen Anforderungen der Dotation gerecht zu werden, wird ein neues Regelwerk die Programme VIP und JIP ersetzen und die Antragsprozedur erleichtern.</a:t>
            </a:r>
          </a:p>
          <a:p>
            <a:endParaRPr lang="de-DE" sz="1600" dirty="0"/>
          </a:p>
        </p:txBody>
      </p:sp>
    </p:spTree>
    <p:extLst>
      <p:ext uri="{BB962C8B-B14F-4D97-AF65-F5344CB8AC3E}">
        <p14:creationId xmlns:p14="http://schemas.microsoft.com/office/powerpoint/2010/main" val="1890899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868" y="838200"/>
            <a:ext cx="6485276" cy="936154"/>
          </a:xfrm>
          <a:prstGeom prst="rect">
            <a:avLst/>
          </a:prstGeom>
        </p:spPr>
        <p:txBody>
          <a:bodyPr vert="horz" wrap="square" lIns="0" tIns="12700" rIns="0" bIns="0" rtlCol="0">
            <a:spAutoFit/>
          </a:bodyPr>
          <a:lstStyle/>
          <a:p>
            <a:pPr defTabSz="358775">
              <a:spcBef>
                <a:spcPts val="100"/>
              </a:spcBef>
            </a:pPr>
            <a:r>
              <a:rPr lang="de-DE" sz="2000" b="1" dirty="0"/>
              <a:t>21. Projekt "Resilienz, Artenvielfalt, Klima", </a:t>
            </a:r>
            <a:r>
              <a:rPr lang="de-DE" sz="2000" b="1" dirty="0" err="1"/>
              <a:t>Nispert</a:t>
            </a:r>
            <a:r>
              <a:rPr lang="de-DE" sz="2000" b="1" dirty="0"/>
              <a:t>: Genehmigung des Lastenheftes und des Vergabeverfahrens zur Bezeichnung eines Projektautors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39189" y="1984476"/>
            <a:ext cx="6387062" cy="2054124"/>
          </a:xfrm>
        </p:spPr>
        <p:txBody>
          <a:bodyPr/>
          <a:lstStyle/>
          <a:p>
            <a:pPr>
              <a:spcBef>
                <a:spcPts val="600"/>
              </a:spcBef>
            </a:pPr>
            <a:r>
              <a:rPr lang="de-DE" sz="1600" dirty="0"/>
              <a:t>Das Lastenheft und das Vergabeverfahren betreffen die Projekte „</a:t>
            </a:r>
            <a:r>
              <a:rPr lang="de-DE" sz="1600" dirty="0" err="1"/>
              <a:t>Résilience</a:t>
            </a:r>
            <a:r>
              <a:rPr lang="de-DE" sz="1600" dirty="0"/>
              <a:t>, </a:t>
            </a:r>
            <a:r>
              <a:rPr lang="de-DE" sz="1600" dirty="0" err="1"/>
              <a:t>Biodiversité</a:t>
            </a:r>
            <a:r>
              <a:rPr lang="de-DE" sz="1600" dirty="0"/>
              <a:t>, </a:t>
            </a:r>
            <a:r>
              <a:rPr lang="de-DE" sz="1600" dirty="0" err="1"/>
              <a:t>Climat</a:t>
            </a:r>
            <a:r>
              <a:rPr lang="de-DE" sz="1600" dirty="0"/>
              <a:t>“ sowie “</a:t>
            </a:r>
            <a:r>
              <a:rPr lang="de-DE" sz="1600" dirty="0" err="1"/>
              <a:t>Projet</a:t>
            </a:r>
            <a:r>
              <a:rPr lang="de-DE" sz="1600" dirty="0"/>
              <a:t> de </a:t>
            </a:r>
            <a:r>
              <a:rPr lang="de-DE" sz="1600" dirty="0" err="1"/>
              <a:t>résilience</a:t>
            </a:r>
            <a:r>
              <a:rPr lang="de-DE" sz="1600" dirty="0"/>
              <a:t> </a:t>
            </a:r>
            <a:r>
              <a:rPr lang="de-DE" sz="1600" dirty="0" err="1"/>
              <a:t>face</a:t>
            </a:r>
            <a:r>
              <a:rPr lang="de-DE" sz="1600" dirty="0"/>
              <a:t> </a:t>
            </a:r>
            <a:r>
              <a:rPr lang="de-DE" sz="1600" dirty="0" err="1"/>
              <a:t>aux</a:t>
            </a:r>
            <a:r>
              <a:rPr lang="de-DE" sz="1600" dirty="0"/>
              <a:t> </a:t>
            </a:r>
            <a:r>
              <a:rPr lang="de-DE" sz="1600" dirty="0" err="1"/>
              <a:t>inondations</a:t>
            </a:r>
            <a:r>
              <a:rPr lang="de-DE" sz="1600" dirty="0"/>
              <a:t> et </a:t>
            </a:r>
            <a:r>
              <a:rPr lang="de-DE" sz="1600" dirty="0" err="1"/>
              <a:t>aménagements</a:t>
            </a:r>
            <a:r>
              <a:rPr lang="de-DE" sz="1600" dirty="0"/>
              <a:t> </a:t>
            </a:r>
            <a:r>
              <a:rPr lang="de-DE" sz="1600" dirty="0" err="1"/>
              <a:t>visant</a:t>
            </a:r>
            <a:r>
              <a:rPr lang="de-DE" sz="1600" dirty="0"/>
              <a:t> à </a:t>
            </a:r>
            <a:r>
              <a:rPr lang="de-DE" sz="1600" dirty="0" err="1"/>
              <a:t>favoriser</a:t>
            </a:r>
            <a:r>
              <a:rPr lang="de-DE" sz="1600" dirty="0"/>
              <a:t> la </a:t>
            </a:r>
            <a:r>
              <a:rPr lang="de-DE" sz="1600" dirty="0" err="1"/>
              <a:t>biodiversité</a:t>
            </a:r>
            <a:r>
              <a:rPr lang="de-DE" sz="1600" dirty="0"/>
              <a:t> </a:t>
            </a:r>
            <a:r>
              <a:rPr lang="de-DE" sz="1600" dirty="0" err="1"/>
              <a:t>sur</a:t>
            </a:r>
            <a:r>
              <a:rPr lang="de-DE" sz="1600" dirty="0"/>
              <a:t> </a:t>
            </a:r>
            <a:br>
              <a:rPr lang="de-DE" sz="1600" dirty="0"/>
            </a:br>
            <a:r>
              <a:rPr lang="de-DE" sz="1600" dirty="0" err="1"/>
              <a:t>l’Haasbach</a:t>
            </a:r>
            <a:r>
              <a:rPr lang="de-DE" sz="1600" dirty="0"/>
              <a:t> à </a:t>
            </a:r>
            <a:r>
              <a:rPr lang="de-DE" sz="1600" dirty="0" err="1"/>
              <a:t>Nispert</a:t>
            </a:r>
            <a:r>
              <a:rPr lang="de-DE" sz="1600" dirty="0"/>
              <a:t>”.</a:t>
            </a:r>
          </a:p>
          <a:p>
            <a:pPr>
              <a:spcBef>
                <a:spcPts val="600"/>
              </a:spcBef>
            </a:pPr>
            <a:r>
              <a:rPr lang="de-DE" sz="1600" dirty="0"/>
              <a:t>Es handelt sich um den Ankauf privater Flächen zur Erweiterung des Ostparks mit Fokus auf den Hochwasserschutz, die Resilienz- und Biodiversitätssteigerung sowie die Verbesserung der Infrastruktur für Fußgänger und Radfahrer.</a:t>
            </a:r>
          </a:p>
        </p:txBody>
      </p:sp>
    </p:spTree>
    <p:extLst>
      <p:ext uri="{BB962C8B-B14F-4D97-AF65-F5344CB8AC3E}">
        <p14:creationId xmlns:p14="http://schemas.microsoft.com/office/powerpoint/2010/main" val="812360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75DA29DF-9F95-4D68-B02A-1A65E8D0933B}"/>
              </a:ext>
            </a:extLst>
          </p:cNvPr>
          <p:cNvPicPr>
            <a:picLocks noChangeAspect="1"/>
          </p:cNvPicPr>
          <p:nvPr/>
        </p:nvPicPr>
        <p:blipFill>
          <a:blip r:embed="rId2"/>
          <a:stretch>
            <a:fillRect/>
          </a:stretch>
        </p:blipFill>
        <p:spPr>
          <a:xfrm>
            <a:off x="730250" y="990600"/>
            <a:ext cx="6358082" cy="3538870"/>
          </a:xfrm>
          <a:prstGeom prst="rect">
            <a:avLst/>
          </a:prstGeom>
        </p:spPr>
      </p:pic>
      <p:grpSp>
        <p:nvGrpSpPr>
          <p:cNvPr id="5" name="object 5"/>
          <p:cNvGrpSpPr/>
          <p:nvPr/>
        </p:nvGrpSpPr>
        <p:grpSpPr>
          <a:xfrm>
            <a:off x="0" y="2"/>
            <a:ext cx="7560309" cy="5284470"/>
            <a:chOff x="0" y="2"/>
            <a:chExt cx="7560309" cy="5284470"/>
          </a:xfrm>
        </p:grpSpPr>
        <p:pic>
          <p:nvPicPr>
            <p:cNvPr id="6" name="object 6"/>
            <p:cNvPicPr/>
            <p:nvPr/>
          </p:nvPicPr>
          <p:blipFill>
            <a:blip r:embed="rId3" cstate="print"/>
            <a:stretch>
              <a:fillRect/>
            </a:stretch>
          </p:blipFill>
          <p:spPr>
            <a:xfrm>
              <a:off x="0" y="4339561"/>
              <a:ext cx="836891" cy="944892"/>
            </a:xfrm>
            <a:prstGeom prst="rect">
              <a:avLst/>
            </a:prstGeom>
          </p:spPr>
        </p:pic>
        <p:pic>
          <p:nvPicPr>
            <p:cNvPr id="7" name="object 7"/>
            <p:cNvPicPr/>
            <p:nvPr/>
          </p:nvPicPr>
          <p:blipFill>
            <a:blip r:embed="rId4"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1788767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25450" y="1925882"/>
            <a:ext cx="6781800" cy="2446824"/>
          </a:xfrm>
        </p:spPr>
        <p:txBody>
          <a:bodyPr/>
          <a:lstStyle/>
          <a:p>
            <a:pPr>
              <a:spcBef>
                <a:spcPts val="600"/>
              </a:spcBef>
            </a:pPr>
            <a:r>
              <a:rPr lang="de-DE" sz="1600" dirty="0"/>
              <a:t>Ankauf von drei Wiesenparzellen im Stadtteil </a:t>
            </a:r>
            <a:r>
              <a:rPr lang="de-DE" sz="1600" dirty="0" err="1"/>
              <a:t>Nispert</a:t>
            </a:r>
            <a:r>
              <a:rPr lang="de-DE" sz="1600" dirty="0"/>
              <a:t> mit einer vermessenen Gesamtfläche von 8.253 m² im Rahmen des Projektaufrufes „</a:t>
            </a:r>
            <a:r>
              <a:rPr lang="de-DE" sz="1600" dirty="0" err="1"/>
              <a:t>Résilience</a:t>
            </a:r>
            <a:r>
              <a:rPr lang="de-DE" sz="1600" dirty="0"/>
              <a:t> </a:t>
            </a:r>
            <a:r>
              <a:rPr lang="de-DE" sz="1600" dirty="0" err="1"/>
              <a:t>Biodiversité-Climat</a:t>
            </a:r>
            <a:r>
              <a:rPr lang="de-DE" sz="1600" dirty="0"/>
              <a:t>“.</a:t>
            </a:r>
          </a:p>
          <a:p>
            <a:pPr>
              <a:spcBef>
                <a:spcPts val="600"/>
              </a:spcBef>
            </a:pPr>
            <a:r>
              <a:rPr lang="de-DE" sz="1600" dirty="0"/>
              <a:t>Der Erwerb wird begründet mit der Integration der Flächen in den Ostpark zur Förderung der Resilienz im Zusammenhang mit Überschwemmungen und Hochwassermanagement, Dürrezeiten sowie der Biodiversität.</a:t>
            </a:r>
          </a:p>
          <a:p>
            <a:pPr>
              <a:spcBef>
                <a:spcPts val="600"/>
              </a:spcBef>
            </a:pPr>
            <a:r>
              <a:rPr lang="de-DE" sz="1600" dirty="0"/>
              <a:t>Der Eigentümer hat sich mit dem Kaufangebot der Stadt Eupen einverstanden erklärt.</a:t>
            </a:r>
          </a:p>
          <a:p>
            <a:pPr>
              <a:spcBef>
                <a:spcPts val="600"/>
              </a:spcBef>
            </a:pPr>
            <a:r>
              <a:rPr lang="de-DE" sz="1600" dirty="0"/>
              <a:t>Der Ankauf wird von der Wallonischen Region zu 100% bezuschusst.</a:t>
            </a:r>
          </a:p>
        </p:txBody>
      </p:sp>
      <p:sp>
        <p:nvSpPr>
          <p:cNvPr id="3" name="object 3"/>
          <p:cNvSpPr txBox="1"/>
          <p:nvPr/>
        </p:nvSpPr>
        <p:spPr>
          <a:xfrm>
            <a:off x="425450" y="776778"/>
            <a:ext cx="6485276" cy="936154"/>
          </a:xfrm>
          <a:prstGeom prst="rect">
            <a:avLst/>
          </a:prstGeom>
        </p:spPr>
        <p:txBody>
          <a:bodyPr vert="horz" wrap="square" lIns="0" tIns="12700" rIns="0" bIns="0" rtlCol="0">
            <a:spAutoFit/>
          </a:bodyPr>
          <a:lstStyle/>
          <a:p>
            <a:pPr defTabSz="358775">
              <a:spcBef>
                <a:spcPts val="100"/>
              </a:spcBef>
            </a:pPr>
            <a:r>
              <a:rPr lang="de-DE" sz="2000" b="1" dirty="0"/>
              <a:t>22. Erwerb von drei Wiesenparzellen in </a:t>
            </a:r>
            <a:r>
              <a:rPr lang="de-DE" sz="2000" b="1" dirty="0" err="1"/>
              <a:t>Nispert</a:t>
            </a:r>
            <a:r>
              <a:rPr lang="de-DE" sz="2000" b="1" dirty="0"/>
              <a:t> im </a:t>
            </a:r>
            <a:br>
              <a:rPr lang="de-DE" sz="2000" b="1" dirty="0"/>
            </a:br>
            <a:r>
              <a:rPr lang="de-DE" sz="2000" b="1" dirty="0"/>
              <a:t>Rahmen des wallonischen Projektaufrufes „Resilienz, Artenvielfalt, Klima“	</a:t>
            </a:r>
          </a:p>
        </p:txBody>
      </p:sp>
    </p:spTree>
    <p:extLst>
      <p:ext uri="{BB962C8B-B14F-4D97-AF65-F5344CB8AC3E}">
        <p14:creationId xmlns:p14="http://schemas.microsoft.com/office/powerpoint/2010/main" val="853980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66D4E39A-1D84-44A8-8033-89C0ABAE28FB}"/>
              </a:ext>
            </a:extLst>
          </p:cNvPr>
          <p:cNvPicPr>
            <a:picLocks noChangeAspect="1"/>
          </p:cNvPicPr>
          <p:nvPr/>
        </p:nvPicPr>
        <p:blipFill>
          <a:blip r:embed="rId2"/>
          <a:stretch>
            <a:fillRect/>
          </a:stretch>
        </p:blipFill>
        <p:spPr>
          <a:xfrm>
            <a:off x="1187450" y="40434"/>
            <a:ext cx="4960909" cy="5293564"/>
          </a:xfrm>
          <a:prstGeom prst="rect">
            <a:avLst/>
          </a:prstGeom>
        </p:spPr>
      </p:pic>
      <p:grpSp>
        <p:nvGrpSpPr>
          <p:cNvPr id="5" name="object 5"/>
          <p:cNvGrpSpPr/>
          <p:nvPr/>
        </p:nvGrpSpPr>
        <p:grpSpPr>
          <a:xfrm>
            <a:off x="0" y="2"/>
            <a:ext cx="7560309" cy="5284470"/>
            <a:chOff x="0" y="2"/>
            <a:chExt cx="7560309" cy="5284470"/>
          </a:xfrm>
        </p:grpSpPr>
        <p:pic>
          <p:nvPicPr>
            <p:cNvPr id="6" name="object 6"/>
            <p:cNvPicPr/>
            <p:nvPr/>
          </p:nvPicPr>
          <p:blipFill>
            <a:blip r:embed="rId3" cstate="print"/>
            <a:stretch>
              <a:fillRect/>
            </a:stretch>
          </p:blipFill>
          <p:spPr>
            <a:xfrm>
              <a:off x="0" y="4339561"/>
              <a:ext cx="836891" cy="944892"/>
            </a:xfrm>
            <a:prstGeom prst="rect">
              <a:avLst/>
            </a:prstGeom>
          </p:spPr>
        </p:pic>
        <p:pic>
          <p:nvPicPr>
            <p:cNvPr id="7" name="object 7"/>
            <p:cNvPicPr/>
            <p:nvPr/>
          </p:nvPicPr>
          <p:blipFill>
            <a:blip r:embed="rId4"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868174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12561" y="838336"/>
            <a:ext cx="6485276" cy="628377"/>
          </a:xfrm>
          <a:prstGeom prst="rect">
            <a:avLst/>
          </a:prstGeom>
        </p:spPr>
        <p:txBody>
          <a:bodyPr vert="horz" wrap="square" lIns="0" tIns="12700" rIns="0" bIns="0" rtlCol="0">
            <a:spAutoFit/>
          </a:bodyPr>
          <a:lstStyle/>
          <a:p>
            <a:pPr defTabSz="358775">
              <a:spcBef>
                <a:spcPts val="100"/>
              </a:spcBef>
            </a:pPr>
            <a:r>
              <a:rPr lang="de-DE" sz="2000" b="1" dirty="0"/>
              <a:t>23. Erwerb eines Trennstücks seitlich des Wohnhauses </a:t>
            </a:r>
            <a:r>
              <a:rPr lang="de-DE" sz="2000" b="1" dirty="0" err="1"/>
              <a:t>Malmedyer</a:t>
            </a:r>
            <a:r>
              <a:rPr lang="de-DE" sz="2000" b="1" dirty="0"/>
              <a:t> Straße 2C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12561" y="1830200"/>
            <a:ext cx="6237489" cy="2200602"/>
          </a:xfrm>
        </p:spPr>
        <p:txBody>
          <a:bodyPr/>
          <a:lstStyle/>
          <a:p>
            <a:pPr>
              <a:spcBef>
                <a:spcPts val="600"/>
              </a:spcBef>
            </a:pPr>
            <a:r>
              <a:rPr lang="de-DE" sz="1600" dirty="0"/>
              <a:t>Im Rahmen der Planungen zur Neugestaltung und Aufwertung des Viertels </a:t>
            </a:r>
            <a:r>
              <a:rPr lang="de-DE" sz="1600" dirty="0" err="1"/>
              <a:t>Malmedyer</a:t>
            </a:r>
            <a:r>
              <a:rPr lang="de-DE" sz="1600" dirty="0"/>
              <a:t> Straße-</a:t>
            </a:r>
            <a:r>
              <a:rPr lang="de-DE" sz="1600" dirty="0" err="1"/>
              <a:t>Pangweg</a:t>
            </a:r>
            <a:r>
              <a:rPr lang="de-DE" sz="1600" dirty="0"/>
              <a:t>-</a:t>
            </a:r>
            <a:r>
              <a:rPr lang="de-DE" sz="1600" dirty="0" err="1"/>
              <a:t>Selterschlag</a:t>
            </a:r>
            <a:r>
              <a:rPr lang="de-DE" sz="1600" dirty="0"/>
              <a:t> wird ein Trennstück von 23 m² am Wohnhaus </a:t>
            </a:r>
            <a:r>
              <a:rPr lang="de-DE" sz="1600" dirty="0" err="1"/>
              <a:t>Malmedyer</a:t>
            </a:r>
            <a:r>
              <a:rPr lang="de-DE" sz="1600" dirty="0"/>
              <a:t> Straße 2C erworben.</a:t>
            </a:r>
          </a:p>
          <a:p>
            <a:pPr>
              <a:spcBef>
                <a:spcPts val="600"/>
              </a:spcBef>
            </a:pPr>
            <a:r>
              <a:rPr lang="de-DE" sz="1600" dirty="0"/>
              <a:t>Der Erwerb wird begründet mit dem öffentlichen Nutzen, d.h. Eingliederung in das öffentliche Wegenetz.</a:t>
            </a:r>
          </a:p>
          <a:p>
            <a:pPr>
              <a:spcBef>
                <a:spcPts val="600"/>
              </a:spcBef>
            </a:pPr>
            <a:r>
              <a:rPr lang="de-DE" sz="1600" dirty="0"/>
              <a:t>Der Eigentümer hat sich mit dem Kaufangebot der Stadt Eupen einverstanden erklärt.</a:t>
            </a:r>
          </a:p>
          <a:p>
            <a:pPr>
              <a:spcBef>
                <a:spcPts val="600"/>
              </a:spcBef>
            </a:pPr>
            <a:endParaRPr lang="de-DE" sz="1600" dirty="0"/>
          </a:p>
        </p:txBody>
      </p:sp>
    </p:spTree>
    <p:extLst>
      <p:ext uri="{BB962C8B-B14F-4D97-AF65-F5344CB8AC3E}">
        <p14:creationId xmlns:p14="http://schemas.microsoft.com/office/powerpoint/2010/main" val="2793147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AFBEBB8-51F9-45E5-855D-DFA4F3F33D89}"/>
              </a:ext>
            </a:extLst>
          </p:cNvPr>
          <p:cNvPicPr>
            <a:picLocks noChangeAspect="1"/>
          </p:cNvPicPr>
          <p:nvPr/>
        </p:nvPicPr>
        <p:blipFill>
          <a:blip r:embed="rId2"/>
          <a:stretch>
            <a:fillRect/>
          </a:stretch>
        </p:blipFill>
        <p:spPr>
          <a:xfrm>
            <a:off x="882650" y="666750"/>
            <a:ext cx="5657850" cy="4133850"/>
          </a:xfrm>
          <a:prstGeom prst="rect">
            <a:avLst/>
          </a:prstGeom>
        </p:spPr>
      </p:pic>
      <p:grpSp>
        <p:nvGrpSpPr>
          <p:cNvPr id="5" name="object 5"/>
          <p:cNvGrpSpPr/>
          <p:nvPr/>
        </p:nvGrpSpPr>
        <p:grpSpPr>
          <a:xfrm>
            <a:off x="0" y="2"/>
            <a:ext cx="7560309" cy="5284470"/>
            <a:chOff x="0" y="2"/>
            <a:chExt cx="7560309" cy="5284470"/>
          </a:xfrm>
        </p:grpSpPr>
        <p:pic>
          <p:nvPicPr>
            <p:cNvPr id="6" name="object 6"/>
            <p:cNvPicPr/>
            <p:nvPr/>
          </p:nvPicPr>
          <p:blipFill>
            <a:blip r:embed="rId3" cstate="print"/>
            <a:stretch>
              <a:fillRect/>
            </a:stretch>
          </p:blipFill>
          <p:spPr>
            <a:xfrm>
              <a:off x="0" y="4339561"/>
              <a:ext cx="836891" cy="944892"/>
            </a:xfrm>
            <a:prstGeom prst="rect">
              <a:avLst/>
            </a:prstGeom>
          </p:spPr>
        </p:pic>
        <p:pic>
          <p:nvPicPr>
            <p:cNvPr id="7" name="object 7"/>
            <p:cNvPicPr/>
            <p:nvPr/>
          </p:nvPicPr>
          <p:blipFill>
            <a:blip r:embed="rId4"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2707773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12561" y="823243"/>
            <a:ext cx="6485276" cy="628377"/>
          </a:xfrm>
          <a:prstGeom prst="rect">
            <a:avLst/>
          </a:prstGeom>
        </p:spPr>
        <p:txBody>
          <a:bodyPr vert="horz" wrap="square" lIns="0" tIns="12700" rIns="0" bIns="0" rtlCol="0">
            <a:spAutoFit/>
          </a:bodyPr>
          <a:lstStyle/>
          <a:p>
            <a:pPr defTabSz="358775">
              <a:spcBef>
                <a:spcPts val="100"/>
              </a:spcBef>
            </a:pPr>
            <a:r>
              <a:rPr lang="de-DE" sz="2000" b="1" dirty="0"/>
              <a:t>24. Gemeindeholzverkäufe des Wirtschaftsjahres 2025: Genehmigung des Sonderlastenheftes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44927" y="1752600"/>
            <a:ext cx="6205124" cy="2515095"/>
          </a:xfrm>
        </p:spPr>
        <p:txBody>
          <a:bodyPr/>
          <a:lstStyle/>
          <a:p>
            <a:pPr algn="l">
              <a:spcBef>
                <a:spcPts val="600"/>
              </a:spcBef>
              <a:spcAft>
                <a:spcPts val="0"/>
              </a:spcAft>
            </a:pPr>
            <a:r>
              <a:rPr lang="de-DE" sz="1600" dirty="0">
                <a:ea typeface="Times New Roman" panose="02020603050405020304" pitchFamily="18" charset="0"/>
                <a:cs typeface="Times New Roman" panose="02020603050405020304" pitchFamily="18" charset="0"/>
              </a:rPr>
              <a:t>Auf Vorschlag des Forstamts Eupen werden die gleichen Bedingungen wie für das vorherige Wirtschaftsjahr festgelegt, d.h.:</a:t>
            </a:r>
          </a:p>
          <a:p>
            <a:pPr marL="342900" lvl="0" indent="-342900" algn="l">
              <a:spcBef>
                <a:spcPts val="600"/>
              </a:spcBef>
              <a:spcAft>
                <a:spcPts val="0"/>
              </a:spcAft>
              <a:buFont typeface="Arial" panose="020B0604020202020204" pitchFamily="34" charset="0"/>
              <a:buChar char="•"/>
            </a:pPr>
            <a:r>
              <a:rPr lang="de-DE" sz="1600" dirty="0">
                <a:ea typeface="Times New Roman" panose="02020603050405020304" pitchFamily="18" charset="0"/>
                <a:cs typeface="Times New Roman" panose="02020603050405020304" pitchFamily="18" charset="0"/>
              </a:rPr>
              <a:t>Verkauf auf dem Stock durch öffentliche Zuschlagserteilung auf Grund von Submissionen zu Gunsten der Stadtkasse;</a:t>
            </a:r>
            <a:endParaRPr lang="de-DE" sz="1600" dirty="0">
              <a:ea typeface="Times New Roman" panose="02020603050405020304" pitchFamily="18" charset="0"/>
            </a:endParaRPr>
          </a:p>
          <a:p>
            <a:pPr marL="342900" lvl="0" indent="-342900" algn="l">
              <a:spcBef>
                <a:spcPts val="600"/>
              </a:spcBef>
              <a:spcAft>
                <a:spcPts val="0"/>
              </a:spcAft>
              <a:buFont typeface="Arial" panose="020B0604020202020204" pitchFamily="34" charset="0"/>
              <a:buChar char="•"/>
            </a:pPr>
            <a:r>
              <a:rPr lang="de-DE" sz="1600" dirty="0">
                <a:ea typeface="Times New Roman" panose="02020603050405020304" pitchFamily="18" charset="0"/>
                <a:cs typeface="Times New Roman" panose="02020603050405020304" pitchFamily="18" charset="0"/>
              </a:rPr>
              <a:t>Verkauf zu den Klauseln und Bedingungen des durch die Wallonische Region festgelegten allgemeinen Lastenheftes sowie zu den durch die Forstverwaltung vorgeschlagenen Sonderklauseln.</a:t>
            </a:r>
          </a:p>
          <a:p>
            <a:pPr algn="l">
              <a:spcBef>
                <a:spcPts val="600"/>
              </a:spcBef>
              <a:spcAft>
                <a:spcPts val="0"/>
              </a:spcAft>
            </a:pPr>
            <a:r>
              <a:rPr lang="de-DE" sz="1600" dirty="0">
                <a:ea typeface="Times New Roman" panose="02020603050405020304" pitchFamily="18" charset="0"/>
                <a:cs typeface="Times New Roman" panose="02020603050405020304" pitchFamily="18" charset="0"/>
              </a:rPr>
              <a:t>Das Sonderlastenheft wird lediglich dahingehend angepasst, dass die Holzernte während der gesamten Vogelbrutzeit verboten ist.</a:t>
            </a:r>
            <a:endParaRPr lang="de-DE" sz="1600" dirty="0">
              <a:ea typeface="Times New Roman" panose="02020603050405020304" pitchFamily="18" charset="0"/>
            </a:endParaRPr>
          </a:p>
        </p:txBody>
      </p:sp>
    </p:spTree>
    <p:extLst>
      <p:ext uri="{BB962C8B-B14F-4D97-AF65-F5344CB8AC3E}">
        <p14:creationId xmlns:p14="http://schemas.microsoft.com/office/powerpoint/2010/main" val="928618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824438"/>
            <a:ext cx="6485276" cy="628377"/>
          </a:xfrm>
          <a:prstGeom prst="rect">
            <a:avLst/>
          </a:prstGeom>
        </p:spPr>
        <p:txBody>
          <a:bodyPr vert="horz" wrap="square" lIns="0" tIns="12700" rIns="0" bIns="0" rtlCol="0">
            <a:spAutoFit/>
          </a:bodyPr>
          <a:lstStyle/>
          <a:p>
            <a:pPr defTabSz="358775">
              <a:spcBef>
                <a:spcPts val="100"/>
              </a:spcBef>
            </a:pPr>
            <a:r>
              <a:rPr lang="de-DE" sz="2000" b="1" dirty="0"/>
              <a:t>25. </a:t>
            </a:r>
            <a:r>
              <a:rPr lang="de-DE" sz="2000" b="1" dirty="0" err="1"/>
              <a:t>Kehrweg</a:t>
            </a:r>
            <a:r>
              <a:rPr lang="de-DE" sz="2000" b="1" dirty="0"/>
              <a:t> 22: Verlängerung der Mietvereinbarung </a:t>
            </a:r>
            <a:br>
              <a:rPr lang="de-DE" sz="2000" b="1" dirty="0"/>
            </a:br>
            <a:r>
              <a:rPr lang="de-DE" sz="2000" b="1" dirty="0"/>
              <a:t>mit der </a:t>
            </a:r>
            <a:r>
              <a:rPr lang="de-DE" sz="2000" b="1" dirty="0" err="1"/>
              <a:t>V.o.G</a:t>
            </a:r>
            <a:r>
              <a:rPr lang="de-DE" sz="2000" b="1" dirty="0"/>
              <a:t>. Camelot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71595" y="1989368"/>
            <a:ext cx="6559456" cy="1708160"/>
          </a:xfrm>
        </p:spPr>
        <p:txBody>
          <a:bodyPr/>
          <a:lstStyle/>
          <a:p>
            <a:pPr>
              <a:spcBef>
                <a:spcPts val="600"/>
              </a:spcBef>
            </a:pPr>
            <a:r>
              <a:rPr lang="de-DE" sz="1600" dirty="0"/>
              <a:t>Die Zusatzvereinbarung zum Mietvertrag für das Pfadfinderheim Camelot, </a:t>
            </a:r>
            <a:r>
              <a:rPr lang="de-DE" sz="1600" dirty="0" err="1"/>
              <a:t>Kehrweg</a:t>
            </a:r>
            <a:r>
              <a:rPr lang="de-DE" sz="1600" dirty="0"/>
              <a:t> 22 ist nach 10 Jahren zum 30. Juni 2024 ausgelaufen.</a:t>
            </a:r>
          </a:p>
          <a:p>
            <a:pPr>
              <a:spcBef>
                <a:spcPts val="600"/>
              </a:spcBef>
            </a:pPr>
            <a:r>
              <a:rPr lang="de-DE" sz="1600" dirty="0"/>
              <a:t>Der Vereinbarungsentwurf mit der </a:t>
            </a:r>
            <a:r>
              <a:rPr lang="de-DE" sz="1600" dirty="0" err="1"/>
              <a:t>V.o.G</a:t>
            </a:r>
            <a:r>
              <a:rPr lang="de-DE" sz="1600" dirty="0"/>
              <a:t> Camelot wird um weitere 10 Jahre verlängert.</a:t>
            </a:r>
          </a:p>
          <a:p>
            <a:pPr>
              <a:spcBef>
                <a:spcPts val="600"/>
              </a:spcBef>
            </a:pPr>
            <a:r>
              <a:rPr lang="de-DE" sz="1600" dirty="0"/>
              <a:t>Alle anderen Bedingungen bleiben unverändert bestehen.</a:t>
            </a:r>
          </a:p>
          <a:p>
            <a:pPr>
              <a:spcBef>
                <a:spcPts val="600"/>
              </a:spcBef>
            </a:pPr>
            <a:endParaRPr lang="de-DE" sz="1600" dirty="0"/>
          </a:p>
        </p:txBody>
      </p:sp>
    </p:spTree>
    <p:extLst>
      <p:ext uri="{BB962C8B-B14F-4D97-AF65-F5344CB8AC3E}">
        <p14:creationId xmlns:p14="http://schemas.microsoft.com/office/powerpoint/2010/main" val="36706453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797562"/>
            <a:ext cx="6485276" cy="628377"/>
          </a:xfrm>
          <a:prstGeom prst="rect">
            <a:avLst/>
          </a:prstGeom>
        </p:spPr>
        <p:txBody>
          <a:bodyPr vert="horz" wrap="square" lIns="0" tIns="12700" rIns="0" bIns="0" rtlCol="0">
            <a:spAutoFit/>
          </a:bodyPr>
          <a:lstStyle/>
          <a:p>
            <a:pPr defTabSz="358775">
              <a:spcBef>
                <a:spcPts val="100"/>
              </a:spcBef>
            </a:pPr>
            <a:r>
              <a:rPr lang="de-DE" sz="2000" b="1" dirty="0"/>
              <a:t>26. Limburger Weg 4: Genehmigung des Mietvertrages</a:t>
            </a:r>
            <a:br>
              <a:rPr lang="de-DE" sz="2000" b="1" dirty="0"/>
            </a:br>
            <a:r>
              <a:rPr lang="de-DE" sz="2000" b="1" dirty="0"/>
              <a:t>mit dem ÖSHZ Eupen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5612" y="1524000"/>
            <a:ext cx="6595438" cy="3170099"/>
          </a:xfrm>
        </p:spPr>
        <p:txBody>
          <a:bodyPr/>
          <a:lstStyle/>
          <a:p>
            <a:pPr algn="l">
              <a:spcAft>
                <a:spcPts val="0"/>
              </a:spcAft>
            </a:pPr>
            <a:r>
              <a:rPr lang="de-DE" sz="1600" dirty="0">
                <a:solidFill>
                  <a:srgbClr val="000000"/>
                </a:solidFill>
                <a:ea typeface="Times New Roman" panose="02020603050405020304" pitchFamily="18" charset="0"/>
                <a:cs typeface="Times New Roman" panose="02020603050405020304" pitchFamily="18" charset="0"/>
              </a:rPr>
              <a:t>Die wesentlichen </a:t>
            </a:r>
            <a:r>
              <a:rPr lang="de-DE" sz="1600" dirty="0">
                <a:ea typeface="Times New Roman" panose="02020603050405020304" pitchFamily="18" charset="0"/>
                <a:cs typeface="Times New Roman" panose="02020603050405020304" pitchFamily="18" charset="0"/>
              </a:rPr>
              <a:t>Vertragsklauseln</a:t>
            </a:r>
            <a:r>
              <a:rPr lang="de-DE" sz="1600" dirty="0">
                <a:solidFill>
                  <a:srgbClr val="000000"/>
                </a:solidFill>
                <a:ea typeface="Times New Roman" panose="02020603050405020304" pitchFamily="18" charset="0"/>
                <a:cs typeface="Times New Roman" panose="02020603050405020304" pitchFamily="18" charset="0"/>
              </a:rPr>
              <a:t> des Mietvertrags lauten:</a:t>
            </a:r>
            <a:endParaRPr lang="de-DE" sz="1600" dirty="0">
              <a:ea typeface="Times New Roman" panose="02020603050405020304" pitchFamily="18" charset="0"/>
            </a:endParaRPr>
          </a:p>
          <a:p>
            <a:pPr marL="1371600" indent="-1371600" algn="l">
              <a:spcBef>
                <a:spcPts val="600"/>
              </a:spcBef>
              <a:spcAft>
                <a:spcPts val="0"/>
              </a:spcAft>
              <a:tabLst>
                <a:tab pos="1882775" algn="l"/>
              </a:tabLst>
            </a:pPr>
            <a:r>
              <a:rPr lang="de-DE" sz="1600" u="sng" dirty="0">
                <a:solidFill>
                  <a:srgbClr val="000000"/>
                </a:solidFill>
                <a:ea typeface="Times New Roman" panose="02020603050405020304" pitchFamily="18" charset="0"/>
                <a:cs typeface="Times New Roman" panose="02020603050405020304" pitchFamily="18" charset="0"/>
              </a:rPr>
              <a:t>Zweckbestimmung</a:t>
            </a:r>
            <a:r>
              <a:rPr lang="de-DE" sz="1600" dirty="0">
                <a:solidFill>
                  <a:srgbClr val="000000"/>
                </a:solidFill>
                <a:ea typeface="Times New Roman" panose="02020603050405020304" pitchFamily="18" charset="0"/>
                <a:cs typeface="Times New Roman" panose="02020603050405020304" pitchFamily="18" charset="0"/>
              </a:rPr>
              <a:t>:	</a:t>
            </a:r>
            <a:r>
              <a:rPr lang="de-DE" sz="1600" dirty="0">
                <a:ea typeface="Times New Roman" panose="02020603050405020304" pitchFamily="18" charset="0"/>
                <a:cs typeface="Times New Roman" panose="02020603050405020304" pitchFamily="18" charset="0"/>
              </a:rPr>
              <a:t>Einrichtung von Büro- und Verwaltungsräumen</a:t>
            </a:r>
            <a:r>
              <a:rPr lang="de-DE" sz="1600" dirty="0">
                <a:solidFill>
                  <a:srgbClr val="000000"/>
                </a:solidFill>
                <a:ea typeface="Times New Roman" panose="02020603050405020304" pitchFamily="18" charset="0"/>
                <a:cs typeface="Times New Roman" panose="02020603050405020304" pitchFamily="18" charset="0"/>
              </a:rPr>
              <a:t> im </a:t>
            </a:r>
            <a:r>
              <a:rPr lang="de-DE" sz="1600" dirty="0">
                <a:ea typeface="Times New Roman" panose="02020603050405020304" pitchFamily="18" charset="0"/>
                <a:cs typeface="Times New Roman" panose="02020603050405020304" pitchFamily="18" charset="0"/>
              </a:rPr>
              <a:t>Erd-	</a:t>
            </a:r>
            <a:r>
              <a:rPr lang="de-DE" sz="1600" dirty="0" err="1">
                <a:ea typeface="Times New Roman" panose="02020603050405020304" pitchFamily="18" charset="0"/>
                <a:cs typeface="Times New Roman" panose="02020603050405020304" pitchFamily="18" charset="0"/>
              </a:rPr>
              <a:t>geschoss</a:t>
            </a:r>
            <a:r>
              <a:rPr lang="de-DE" sz="1600" dirty="0">
                <a:ea typeface="Times New Roman" panose="02020603050405020304" pitchFamily="18" charset="0"/>
                <a:cs typeface="Times New Roman" panose="02020603050405020304" pitchFamily="18" charset="0"/>
              </a:rPr>
              <a:t> und Obergeschoss des rechten Gebäudeflügels</a:t>
            </a:r>
            <a:r>
              <a:rPr lang="de-DE" sz="1600" dirty="0">
                <a:solidFill>
                  <a:srgbClr val="000000"/>
                </a:solidFill>
                <a:ea typeface="Times New Roman" panose="02020603050405020304" pitchFamily="18" charset="0"/>
                <a:cs typeface="Times New Roman" panose="02020603050405020304" pitchFamily="18" charset="0"/>
              </a:rPr>
              <a:t>;</a:t>
            </a:r>
            <a:endParaRPr lang="de-DE" sz="1600" dirty="0">
              <a:ea typeface="Times New Roman" panose="02020603050405020304" pitchFamily="18" charset="0"/>
            </a:endParaRPr>
          </a:p>
          <a:p>
            <a:pPr marL="1371600" indent="-1371600" algn="l">
              <a:spcBef>
                <a:spcPts val="600"/>
              </a:spcBef>
              <a:spcAft>
                <a:spcPts val="0"/>
              </a:spcAft>
              <a:tabLst>
                <a:tab pos="1882775" algn="l"/>
              </a:tabLst>
            </a:pPr>
            <a:r>
              <a:rPr lang="de-DE" sz="1600" u="sng" dirty="0">
                <a:solidFill>
                  <a:srgbClr val="000000"/>
                </a:solidFill>
                <a:ea typeface="Times New Roman" panose="02020603050405020304" pitchFamily="18" charset="0"/>
                <a:cs typeface="Times New Roman" panose="02020603050405020304" pitchFamily="18" charset="0"/>
              </a:rPr>
              <a:t>Dauer</a:t>
            </a:r>
            <a:r>
              <a:rPr lang="de-DE" sz="1600" dirty="0">
                <a:solidFill>
                  <a:srgbClr val="000000"/>
                </a:solidFill>
                <a:ea typeface="Times New Roman" panose="02020603050405020304" pitchFamily="18" charset="0"/>
                <a:cs typeface="Times New Roman" panose="02020603050405020304" pitchFamily="18" charset="0"/>
              </a:rPr>
              <a:t>:		</a:t>
            </a:r>
            <a:r>
              <a:rPr lang="de-DE" sz="1600" dirty="0">
                <a:cs typeface="Times New Roman" panose="02020603050405020304" pitchFamily="18" charset="0"/>
              </a:rPr>
              <a:t>20 Jahre, vom 1. September 2024 bis 31. August 2044</a:t>
            </a:r>
          </a:p>
          <a:p>
            <a:pPr marL="1371600" indent="-1371600" algn="l">
              <a:spcBef>
                <a:spcPts val="600"/>
              </a:spcBef>
              <a:spcAft>
                <a:spcPts val="0"/>
              </a:spcAft>
              <a:tabLst>
                <a:tab pos="1882775" algn="l"/>
              </a:tabLst>
            </a:pPr>
            <a:r>
              <a:rPr lang="de-DE" sz="1600" u="sng" dirty="0">
                <a:cs typeface="Times New Roman" panose="02020603050405020304" pitchFamily="18" charset="0"/>
              </a:rPr>
              <a:t>Mietpreis</a:t>
            </a:r>
            <a:r>
              <a:rPr lang="de-DE" sz="1600" dirty="0">
                <a:cs typeface="Times New Roman" panose="02020603050405020304" pitchFamily="18" charset="0"/>
              </a:rPr>
              <a:t>:		7.968,00 € /Monat, d.h. 6 €/m² ohne Treppenhäuser und 	Aufzug. </a:t>
            </a:r>
          </a:p>
          <a:p>
            <a:pPr marL="1371600" indent="-1371600" algn="l">
              <a:spcBef>
                <a:spcPts val="600"/>
              </a:spcBef>
              <a:spcAft>
                <a:spcPts val="0"/>
              </a:spcAft>
              <a:tabLst>
                <a:tab pos="1882775" algn="l"/>
              </a:tabLst>
            </a:pPr>
            <a:r>
              <a:rPr lang="de-DE" sz="1600" dirty="0">
                <a:cs typeface="Times New Roman" panose="02020603050405020304" pitchFamily="18" charset="0"/>
              </a:rPr>
              <a:t>Die Miete ist zahlbar ab d</a:t>
            </a:r>
            <a:r>
              <a:rPr lang="de-DE" sz="1600" dirty="0">
                <a:ea typeface="Times New Roman" panose="02020603050405020304" pitchFamily="18" charset="0"/>
                <a:cs typeface="Times New Roman" panose="02020603050405020304" pitchFamily="18" charset="0"/>
              </a:rPr>
              <a:t>em 1. Januar 2025 und ist</a:t>
            </a:r>
            <a:r>
              <a:rPr lang="de-DE" sz="1600" dirty="0">
                <a:solidFill>
                  <a:srgbClr val="000000"/>
                </a:solidFill>
                <a:ea typeface="Times New Roman" panose="02020603050405020304" pitchFamily="18" charset="0"/>
                <a:cs typeface="Times New Roman" panose="02020603050405020304" pitchFamily="18" charset="0"/>
              </a:rPr>
              <a:t> indexgebunden.</a:t>
            </a:r>
          </a:p>
          <a:p>
            <a:pPr algn="l">
              <a:spcBef>
                <a:spcPts val="600"/>
              </a:spcBef>
              <a:spcAft>
                <a:spcPts val="0"/>
              </a:spcAft>
            </a:pPr>
            <a:r>
              <a:rPr lang="de-DE" sz="1600" dirty="0">
                <a:solidFill>
                  <a:srgbClr val="000000"/>
                </a:solidFill>
                <a:ea typeface="Times New Roman" panose="02020603050405020304" pitchFamily="18" charset="0"/>
                <a:cs typeface="Times New Roman" panose="02020603050405020304" pitchFamily="18" charset="0"/>
              </a:rPr>
              <a:t>Die Mietnebenkosten sind zu Lasten des Mieters. </a:t>
            </a:r>
            <a:endParaRPr lang="de-DE" sz="1600" dirty="0">
              <a:ea typeface="Times New Roman" panose="02020603050405020304" pitchFamily="18" charset="0"/>
            </a:endParaRPr>
          </a:p>
          <a:p>
            <a:pPr algn="l">
              <a:spcBef>
                <a:spcPts val="600"/>
              </a:spcBef>
              <a:spcAft>
                <a:spcPts val="0"/>
              </a:spcAft>
            </a:pPr>
            <a:r>
              <a:rPr lang="de-DE" sz="1600" dirty="0">
                <a:solidFill>
                  <a:srgbClr val="000000"/>
                </a:solidFill>
                <a:ea typeface="Times New Roman" panose="02020603050405020304" pitchFamily="18" charset="0"/>
                <a:cs typeface="Times New Roman" panose="02020603050405020304" pitchFamily="18" charset="0"/>
              </a:rPr>
              <a:t>Es wird eine Energiekostenpauschale von 1.558 €/Monat ab dem </a:t>
            </a:r>
            <a:br>
              <a:rPr lang="de-DE" sz="1600" dirty="0">
                <a:solidFill>
                  <a:srgbClr val="000000"/>
                </a:solidFill>
                <a:ea typeface="Times New Roman" panose="02020603050405020304" pitchFamily="18" charset="0"/>
                <a:cs typeface="Times New Roman" panose="02020603050405020304" pitchFamily="18" charset="0"/>
              </a:rPr>
            </a:br>
            <a:r>
              <a:rPr lang="de-DE" sz="1600" dirty="0">
                <a:solidFill>
                  <a:srgbClr val="000000"/>
                </a:solidFill>
                <a:ea typeface="Times New Roman" panose="02020603050405020304" pitchFamily="18" charset="0"/>
                <a:cs typeface="Times New Roman" panose="02020603050405020304" pitchFamily="18" charset="0"/>
              </a:rPr>
              <a:t>1. September 2024 in Rechnung gestellt.</a:t>
            </a:r>
            <a:endParaRPr lang="de-DE" sz="1600" dirty="0">
              <a:ea typeface="Times New Roman" panose="02020603050405020304" pitchFamily="18" charset="0"/>
            </a:endParaRPr>
          </a:p>
          <a:p>
            <a:pPr marL="1371600" indent="-1371600" algn="l">
              <a:spcAft>
                <a:spcPts val="0"/>
              </a:spcAft>
              <a:tabLst>
                <a:tab pos="1882775" algn="l"/>
              </a:tabLst>
            </a:pPr>
            <a:endParaRPr lang="de-DE" sz="1600" dirty="0">
              <a:ea typeface="Times New Roman" panose="02020603050405020304" pitchFamily="18" charset="0"/>
            </a:endParaRPr>
          </a:p>
        </p:txBody>
      </p:sp>
    </p:spTree>
    <p:extLst>
      <p:ext uri="{BB962C8B-B14F-4D97-AF65-F5344CB8AC3E}">
        <p14:creationId xmlns:p14="http://schemas.microsoft.com/office/powerpoint/2010/main" val="2055732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445" y="899700"/>
            <a:ext cx="6485276" cy="628377"/>
          </a:xfrm>
          <a:prstGeom prst="rect">
            <a:avLst/>
          </a:prstGeom>
        </p:spPr>
        <p:txBody>
          <a:bodyPr vert="horz" wrap="square" lIns="0" tIns="12700" rIns="0" bIns="0" rtlCol="0">
            <a:spAutoFit/>
          </a:bodyPr>
          <a:lstStyle/>
          <a:p>
            <a:pPr defTabSz="358775">
              <a:spcBef>
                <a:spcPts val="100"/>
              </a:spcBef>
            </a:pPr>
            <a:r>
              <a:rPr lang="de-DE" sz="2000" b="1" dirty="0"/>
              <a:t>27. Bewilligung eines KIP-Zuschusses an den Frauenchor Voices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18445" y="1983418"/>
            <a:ext cx="6407805" cy="1800493"/>
          </a:xfrm>
        </p:spPr>
        <p:txBody>
          <a:bodyPr/>
          <a:lstStyle/>
          <a:p>
            <a:r>
              <a:rPr lang="de-DE" sz="1600" dirty="0"/>
              <a:t>Der Frauenchor Voices beantragt eine finanzielle Unterstützung für ihre vier offenen Singabende und ihre Poster-Aktion zur Anwerbung von neuen Mitgliedern. </a:t>
            </a:r>
          </a:p>
          <a:p>
            <a:pPr>
              <a:spcBef>
                <a:spcPts val="600"/>
              </a:spcBef>
            </a:pPr>
            <a:r>
              <a:rPr lang="de-DE" sz="1600" dirty="0"/>
              <a:t>Da das Projekt die Bedingungen eines KIP-Zuschusses erfüllt, wird es durch einen Sonderzuschuss im Rahmen der Kultur-Initiativ-Projekte in Höhe von 50% der Kosten, d.h. 254,10 € unterstützt.</a:t>
            </a:r>
          </a:p>
          <a:p>
            <a:endParaRPr lang="de-DE" sz="1600" dirty="0"/>
          </a:p>
        </p:txBody>
      </p:sp>
    </p:spTree>
    <p:extLst>
      <p:ext uri="{BB962C8B-B14F-4D97-AF65-F5344CB8AC3E}">
        <p14:creationId xmlns:p14="http://schemas.microsoft.com/office/powerpoint/2010/main" val="4120031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5611" y="1698656"/>
            <a:ext cx="6488335" cy="2539157"/>
          </a:xfrm>
        </p:spPr>
        <p:txBody>
          <a:bodyPr/>
          <a:lstStyle/>
          <a:p>
            <a:r>
              <a:rPr lang="de-DE" sz="1600" dirty="0"/>
              <a:t>Die VOG Klangschmiede beantragt eine finanzielle Unterstützung für den Aufbau eines „El </a:t>
            </a:r>
            <a:r>
              <a:rPr lang="de-DE" sz="1600" dirty="0" err="1"/>
              <a:t>Sistema</a:t>
            </a:r>
            <a:r>
              <a:rPr lang="de-DE" sz="1600" dirty="0"/>
              <a:t>“-Standorts in Eupen. Hierbei handelt es sich um ein internationales Projekt zur „Musik- und Nachwuchsförderung als Bekämpfung von Armut, Chancenarmut und sozialer Ausgrenzung“. </a:t>
            </a:r>
          </a:p>
          <a:p>
            <a:pPr>
              <a:spcBef>
                <a:spcPts val="600"/>
              </a:spcBef>
            </a:pPr>
            <a:r>
              <a:rPr lang="de-DE" sz="1600" dirty="0"/>
              <a:t>Die </a:t>
            </a:r>
            <a:r>
              <a:rPr lang="de-DE" sz="1600" dirty="0" err="1"/>
              <a:t>VoG</a:t>
            </a:r>
            <a:r>
              <a:rPr lang="de-DE" sz="1600" dirty="0"/>
              <a:t> Klangschmiede ist eine Zusammenlegung von:</a:t>
            </a:r>
          </a:p>
          <a:p>
            <a:r>
              <a:rPr lang="de-DE" sz="1600" dirty="0"/>
              <a:t>	</a:t>
            </a:r>
            <a:r>
              <a:rPr lang="de-DE" sz="1600" dirty="0" err="1"/>
              <a:t>Eastbelgica</a:t>
            </a:r>
            <a:r>
              <a:rPr lang="de-DE" sz="1600" dirty="0"/>
              <a:t> Orchester</a:t>
            </a:r>
          </a:p>
          <a:p>
            <a:r>
              <a:rPr lang="de-DE" sz="1600" dirty="0"/>
              <a:t>	</a:t>
            </a:r>
            <a:r>
              <a:rPr lang="de-DE" sz="1600" dirty="0" err="1"/>
              <a:t>Eastbelgica</a:t>
            </a:r>
            <a:r>
              <a:rPr lang="de-DE" sz="1600" dirty="0"/>
              <a:t> Quartett</a:t>
            </a:r>
          </a:p>
          <a:p>
            <a:r>
              <a:rPr lang="de-DE" sz="1600" dirty="0"/>
              <a:t>	</a:t>
            </a:r>
            <a:r>
              <a:rPr lang="de-DE" sz="1600" dirty="0" err="1"/>
              <a:t>Eastbelgica</a:t>
            </a:r>
            <a:r>
              <a:rPr lang="de-DE" sz="1600" dirty="0"/>
              <a:t> Chor</a:t>
            </a:r>
          </a:p>
          <a:p>
            <a:r>
              <a:rPr lang="de-DE" sz="1600" dirty="0"/>
              <a:t>	Eupener Knabenchor </a:t>
            </a:r>
          </a:p>
          <a:p>
            <a:r>
              <a:rPr lang="de-DE" sz="1600" dirty="0"/>
              <a:t>	</a:t>
            </a:r>
            <a:r>
              <a:rPr lang="de-DE" sz="1600" dirty="0" err="1"/>
              <a:t>Musica</a:t>
            </a:r>
            <a:r>
              <a:rPr lang="de-DE" sz="1600" dirty="0"/>
              <a:t> Cantica. </a:t>
            </a:r>
          </a:p>
        </p:txBody>
      </p:sp>
      <p:sp>
        <p:nvSpPr>
          <p:cNvPr id="3" name="object 3"/>
          <p:cNvSpPr txBox="1"/>
          <p:nvPr/>
        </p:nvSpPr>
        <p:spPr>
          <a:xfrm>
            <a:off x="535611" y="751378"/>
            <a:ext cx="6485276" cy="628377"/>
          </a:xfrm>
          <a:prstGeom prst="rect">
            <a:avLst/>
          </a:prstGeom>
        </p:spPr>
        <p:txBody>
          <a:bodyPr vert="horz" wrap="square" lIns="0" tIns="12700" rIns="0" bIns="0" rtlCol="0">
            <a:spAutoFit/>
          </a:bodyPr>
          <a:lstStyle/>
          <a:p>
            <a:pPr defTabSz="358775">
              <a:spcBef>
                <a:spcPts val="100"/>
              </a:spcBef>
            </a:pPr>
            <a:r>
              <a:rPr lang="de-DE" sz="2000" b="1" dirty="0"/>
              <a:t>28. Bewilligung eines KIP-Zuschusses an die </a:t>
            </a:r>
            <a:br>
              <a:rPr lang="de-DE" sz="2000" b="1" dirty="0"/>
            </a:br>
            <a:r>
              <a:rPr lang="de-DE" sz="2000" b="1" dirty="0"/>
              <a:t>Klangschmiede VOG	</a:t>
            </a:r>
          </a:p>
        </p:txBody>
      </p:sp>
    </p:spTree>
    <p:extLst>
      <p:ext uri="{BB962C8B-B14F-4D97-AF65-F5344CB8AC3E}">
        <p14:creationId xmlns:p14="http://schemas.microsoft.com/office/powerpoint/2010/main" val="1748713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01651" y="1524000"/>
            <a:ext cx="6248400" cy="2209800"/>
          </a:xfrm>
        </p:spPr>
        <p:txBody>
          <a:bodyPr/>
          <a:lstStyle/>
          <a:p>
            <a:r>
              <a:rPr lang="de-DE" sz="1600" dirty="0"/>
              <a:t>Die </a:t>
            </a:r>
            <a:r>
              <a:rPr lang="de-DE" sz="1600" dirty="0" err="1"/>
              <a:t>VoG</a:t>
            </a:r>
            <a:r>
              <a:rPr lang="de-DE" sz="1600" dirty="0"/>
              <a:t> beantragt einen KIP-Zuschuss als Finanzierungs-Überbrückung in Erwartung einer strukturellen Finanzierung durch die Deutschsprachige Gemeinschaft ab 2025 und reicht eine Haushalt-Simulation ein zur Belegung ihrer Kosten ab dem 1. Juli 2024, Zeitpunkt zu dem eine Halbtagskraft eingestellt wurde. </a:t>
            </a:r>
          </a:p>
          <a:p>
            <a:endParaRPr lang="de-DE" sz="1600" dirty="0"/>
          </a:p>
          <a:p>
            <a:r>
              <a:rPr lang="de-DE" sz="1600" dirty="0"/>
              <a:t>Da das Projekt die Bedingungen eines KIP-Zuschusses erfüllt, wird es durch einen Sonderzuschuss im Rahmen der Kultur-Initiativ-Projekte in Höhe des Maximalbetrags von 2.500 € unterstützt.</a:t>
            </a:r>
          </a:p>
        </p:txBody>
      </p:sp>
    </p:spTree>
    <p:extLst>
      <p:ext uri="{BB962C8B-B14F-4D97-AF65-F5344CB8AC3E}">
        <p14:creationId xmlns:p14="http://schemas.microsoft.com/office/powerpoint/2010/main" val="12009718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612" y="761538"/>
            <a:ext cx="6485276" cy="628377"/>
          </a:xfrm>
          <a:prstGeom prst="rect">
            <a:avLst/>
          </a:prstGeom>
        </p:spPr>
        <p:txBody>
          <a:bodyPr vert="horz" wrap="square" lIns="0" tIns="12700" rIns="0" bIns="0" rtlCol="0">
            <a:spAutoFit/>
          </a:bodyPr>
          <a:lstStyle/>
          <a:p>
            <a:pPr defTabSz="358775">
              <a:spcBef>
                <a:spcPts val="100"/>
              </a:spcBef>
            </a:pPr>
            <a:r>
              <a:rPr lang="de-DE" sz="2000" b="1" dirty="0"/>
              <a:t>29. Bewilligung eines VIP-Zuschusses an die </a:t>
            </a:r>
            <a:br>
              <a:rPr lang="de-DE" sz="2000" b="1" dirty="0"/>
            </a:br>
            <a:r>
              <a:rPr lang="de-DE" sz="2000" b="1" dirty="0"/>
              <a:t>Dorfgruppe </a:t>
            </a:r>
            <a:r>
              <a:rPr lang="de-DE" sz="2000" b="1" dirty="0" err="1"/>
              <a:t>Kettenis</a:t>
            </a:r>
            <a:r>
              <a:rPr lang="de-DE" sz="2000" b="1" dirty="0"/>
              <a:t>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41115" y="1600200"/>
            <a:ext cx="6361335" cy="2862322"/>
          </a:xfrm>
        </p:spPr>
        <p:txBody>
          <a:bodyPr/>
          <a:lstStyle/>
          <a:p>
            <a:pPr>
              <a:spcBef>
                <a:spcPts val="600"/>
              </a:spcBef>
            </a:pPr>
            <a:r>
              <a:rPr lang="de-DE" sz="1600" dirty="0"/>
              <a:t>Die Dorfgruppe </a:t>
            </a:r>
            <a:r>
              <a:rPr lang="de-DE" sz="1600" dirty="0" err="1"/>
              <a:t>Kettenis</a:t>
            </a:r>
            <a:r>
              <a:rPr lang="de-DE" sz="1600" dirty="0"/>
              <a:t> beantragt über das VIP-Programm einen Zuschuss in Höhe von 2.400 € für die Anlegung eines Schulgartens auf einer Wiesenparzelle neben der Sport- und Festhalle </a:t>
            </a:r>
            <a:r>
              <a:rPr lang="de-DE" sz="1600" dirty="0" err="1"/>
              <a:t>Kettenis</a:t>
            </a:r>
            <a:r>
              <a:rPr lang="de-DE" sz="1600" dirty="0"/>
              <a:t>. Es handelt sich um ein gemeinsames Projekt mit der Grundschule </a:t>
            </a:r>
            <a:r>
              <a:rPr lang="de-DE" sz="1600" dirty="0" err="1"/>
              <a:t>Kettenis</a:t>
            </a:r>
            <a:r>
              <a:rPr lang="de-DE" sz="1600" dirty="0"/>
              <a:t>. </a:t>
            </a:r>
          </a:p>
          <a:p>
            <a:pPr>
              <a:spcBef>
                <a:spcPts val="600"/>
              </a:spcBef>
            </a:pPr>
            <a:r>
              <a:rPr lang="de-DE" sz="1600" dirty="0"/>
              <a:t>Seitens der König-Baudouin-Stiftung liegt eine Zuschusszusage vor. </a:t>
            </a:r>
            <a:br>
              <a:rPr lang="de-DE" sz="1600" dirty="0"/>
            </a:br>
            <a:r>
              <a:rPr lang="de-DE" sz="1600" dirty="0"/>
              <a:t>Ein weiterer Zuschuss wurde bei den Ländlichen Gilden beantragt. </a:t>
            </a:r>
            <a:br>
              <a:rPr lang="de-DE" sz="1600" dirty="0"/>
            </a:br>
            <a:r>
              <a:rPr lang="de-DE" sz="1600" dirty="0"/>
              <a:t>Die restlichen 2.200 € werden durch Eigenmittel finanziert.</a:t>
            </a:r>
          </a:p>
          <a:p>
            <a:pPr defTabSz="625475">
              <a:spcBef>
                <a:spcPts val="600"/>
              </a:spcBef>
              <a:tabLst>
                <a:tab pos="625475" algn="l"/>
              </a:tabLst>
            </a:pPr>
            <a:r>
              <a:rPr lang="de-DE" sz="1600" dirty="0"/>
              <a:t>Da es sich um ein Projekt mit sozialem und pädagogischem Charakter handelt, das aufgrund der Zusammenarbeit mit der Grundschule </a:t>
            </a:r>
            <a:r>
              <a:rPr lang="de-DE" sz="1600" dirty="0" err="1"/>
              <a:t>Kettenis</a:t>
            </a:r>
            <a:r>
              <a:rPr lang="de-DE" sz="1600" dirty="0"/>
              <a:t> einer breiten Bevölkerungsschicht zugutekommt, wird ein Zuschuss in Höhe von 2.400 € im Rahmen des Viertel-Initiativ-Programm gewährt.</a:t>
            </a:r>
          </a:p>
        </p:txBody>
      </p:sp>
    </p:spTree>
    <p:extLst>
      <p:ext uri="{BB962C8B-B14F-4D97-AF65-F5344CB8AC3E}">
        <p14:creationId xmlns:p14="http://schemas.microsoft.com/office/powerpoint/2010/main" val="3390568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30250" y="918343"/>
            <a:ext cx="6485276" cy="628377"/>
          </a:xfrm>
          <a:prstGeom prst="rect">
            <a:avLst/>
          </a:prstGeom>
        </p:spPr>
        <p:txBody>
          <a:bodyPr vert="horz" wrap="square" lIns="0" tIns="12700" rIns="0" bIns="0" rtlCol="0">
            <a:spAutoFit/>
          </a:bodyPr>
          <a:lstStyle/>
          <a:p>
            <a:pPr defTabSz="358775">
              <a:spcBef>
                <a:spcPts val="100"/>
              </a:spcBef>
            </a:pPr>
            <a:r>
              <a:rPr lang="de-DE" sz="2000" b="1" dirty="0"/>
              <a:t>30. Genehmigung der Jahresrechnung 2023 der </a:t>
            </a:r>
            <a:br>
              <a:rPr lang="de-DE" sz="2000" b="1" dirty="0"/>
            </a:br>
            <a:r>
              <a:rPr lang="de-DE" sz="2000" b="1" dirty="0"/>
              <a:t>Kirchenfabrik St. Josef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730250" y="2133600"/>
            <a:ext cx="5631642" cy="492443"/>
          </a:xfrm>
        </p:spPr>
        <p:txBody>
          <a:bodyPr/>
          <a:lstStyle/>
          <a:p>
            <a:r>
              <a:rPr lang="de-DE" sz="1600" dirty="0"/>
              <a:t>Die Jahresrechnung 2023 der Kirchenfabrik St. Josef schließt mit einem Überschuss von 1.029,45 € ab.</a:t>
            </a:r>
          </a:p>
        </p:txBody>
      </p:sp>
    </p:spTree>
    <p:extLst>
      <p:ext uri="{BB962C8B-B14F-4D97-AF65-F5344CB8AC3E}">
        <p14:creationId xmlns:p14="http://schemas.microsoft.com/office/powerpoint/2010/main" val="3709302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54050" y="838200"/>
            <a:ext cx="6485276" cy="628377"/>
          </a:xfrm>
          <a:prstGeom prst="rect">
            <a:avLst/>
          </a:prstGeom>
        </p:spPr>
        <p:txBody>
          <a:bodyPr vert="horz" wrap="square" lIns="0" tIns="12700" rIns="0" bIns="0" rtlCol="0">
            <a:spAutoFit/>
          </a:bodyPr>
          <a:lstStyle/>
          <a:p>
            <a:pPr defTabSz="358775">
              <a:spcBef>
                <a:spcPts val="100"/>
              </a:spcBef>
            </a:pPr>
            <a:r>
              <a:rPr lang="de-DE" sz="2000" b="1" dirty="0"/>
              <a:t>31. Genehmigung der Jahresrechnung 2023 der </a:t>
            </a:r>
            <a:br>
              <a:rPr lang="de-DE" sz="2000" b="1" dirty="0"/>
            </a:br>
            <a:r>
              <a:rPr lang="de-DE" sz="2000" b="1" dirty="0"/>
              <a:t>Kirchenfabrik St. Katharina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646049" y="2164404"/>
            <a:ext cx="5951601" cy="492443"/>
          </a:xfrm>
        </p:spPr>
        <p:txBody>
          <a:bodyPr/>
          <a:lstStyle/>
          <a:p>
            <a:r>
              <a:rPr lang="de-DE" sz="1600" dirty="0"/>
              <a:t>Die Jahresrechnung 2023 der Kirchenfabrik St. Katharina schließt mit einem Überschuss von 84.693,08 € ab.</a:t>
            </a:r>
          </a:p>
        </p:txBody>
      </p:sp>
    </p:spTree>
    <p:extLst>
      <p:ext uri="{BB962C8B-B14F-4D97-AF65-F5344CB8AC3E}">
        <p14:creationId xmlns:p14="http://schemas.microsoft.com/office/powerpoint/2010/main" val="1296315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77850" y="803575"/>
            <a:ext cx="6485276" cy="628377"/>
          </a:xfrm>
          <a:prstGeom prst="rect">
            <a:avLst/>
          </a:prstGeom>
        </p:spPr>
        <p:txBody>
          <a:bodyPr vert="horz" wrap="square" lIns="0" tIns="12700" rIns="0" bIns="0" rtlCol="0">
            <a:spAutoFit/>
          </a:bodyPr>
          <a:lstStyle/>
          <a:p>
            <a:pPr defTabSz="358775">
              <a:spcBef>
                <a:spcPts val="100"/>
              </a:spcBef>
            </a:pPr>
            <a:r>
              <a:rPr lang="de-DE" sz="2000" b="1" dirty="0"/>
              <a:t>32. Genehmigung der Jahresrechnung 2023 der </a:t>
            </a:r>
            <a:br>
              <a:rPr lang="de-DE" sz="2000" b="1" dirty="0"/>
            </a:br>
            <a:r>
              <a:rPr lang="de-DE" sz="2000" b="1" dirty="0"/>
              <a:t>Kirchenfabrik St. Nikolaus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77850" y="2112526"/>
            <a:ext cx="6019800" cy="492443"/>
          </a:xfrm>
        </p:spPr>
        <p:txBody>
          <a:bodyPr/>
          <a:lstStyle/>
          <a:p>
            <a:r>
              <a:rPr lang="de-DE" sz="1600" dirty="0"/>
              <a:t>Die Jahresrechnung 2023 der Kirchenfabrik St. Nikolaus schließt mit einem Überschuss in Höhe von 328.251,04 € ab.</a:t>
            </a:r>
          </a:p>
        </p:txBody>
      </p:sp>
    </p:spTree>
    <p:extLst>
      <p:ext uri="{BB962C8B-B14F-4D97-AF65-F5344CB8AC3E}">
        <p14:creationId xmlns:p14="http://schemas.microsoft.com/office/powerpoint/2010/main" val="4294613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35802" y="914400"/>
            <a:ext cx="6485276" cy="320601"/>
          </a:xfrm>
          <a:prstGeom prst="rect">
            <a:avLst/>
          </a:prstGeom>
        </p:spPr>
        <p:txBody>
          <a:bodyPr vert="horz" wrap="square" lIns="0" tIns="12700" rIns="0" bIns="0" rtlCol="0">
            <a:spAutoFit/>
          </a:bodyPr>
          <a:lstStyle/>
          <a:p>
            <a:pPr defTabSz="358775">
              <a:spcBef>
                <a:spcPts val="100"/>
              </a:spcBef>
            </a:pPr>
            <a:r>
              <a:rPr lang="de-DE" sz="2000" b="1" dirty="0"/>
              <a:t>33. Kassenprüfung – 2. Quartal 2024 - Kenntnisnahme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18445" y="2420778"/>
            <a:ext cx="6156576" cy="492443"/>
          </a:xfrm>
        </p:spPr>
        <p:txBody>
          <a:bodyPr/>
          <a:lstStyle/>
          <a:p>
            <a:r>
              <a:rPr lang="de-DE" sz="1600" dirty="0"/>
              <a:t>Die Revision der Stadtkasse vom 8. Juli 2024 weist zum 30. Juni 2024 einen Saldo von 28.413.774,71 € aus.</a:t>
            </a:r>
          </a:p>
        </p:txBody>
      </p:sp>
    </p:spTree>
    <p:extLst>
      <p:ext uri="{BB962C8B-B14F-4D97-AF65-F5344CB8AC3E}">
        <p14:creationId xmlns:p14="http://schemas.microsoft.com/office/powerpoint/2010/main" val="2143576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96073" y="838200"/>
            <a:ext cx="6485276" cy="320601"/>
          </a:xfrm>
          <a:prstGeom prst="rect">
            <a:avLst/>
          </a:prstGeom>
        </p:spPr>
        <p:txBody>
          <a:bodyPr vert="horz" wrap="square" lIns="0" tIns="12700" rIns="0" bIns="0" rtlCol="0">
            <a:spAutoFit/>
          </a:bodyPr>
          <a:lstStyle/>
          <a:p>
            <a:pPr defTabSz="358775">
              <a:spcBef>
                <a:spcPts val="100"/>
              </a:spcBef>
            </a:pPr>
            <a:r>
              <a:rPr lang="de-DE" sz="2000" b="1" dirty="0"/>
              <a:t>34. ÖSHZ Eupen: Billigung der Rechnungslegung 2023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07015" y="1708251"/>
            <a:ext cx="6392352" cy="2523768"/>
          </a:xfrm>
        </p:spPr>
        <p:txBody>
          <a:bodyPr/>
          <a:lstStyle/>
          <a:p>
            <a:pPr>
              <a:spcAft>
                <a:spcPts val="0"/>
              </a:spcAft>
              <a:tabLst>
                <a:tab pos="457200" algn="l"/>
                <a:tab pos="5486400" algn="r"/>
              </a:tabLst>
            </a:pPr>
            <a:r>
              <a:rPr lang="de-DE" sz="1600" u="sng" dirty="0">
                <a:solidFill>
                  <a:srgbClr val="000000"/>
                </a:solidFill>
                <a:ea typeface="Times New Roman" panose="02020603050405020304" pitchFamily="18" charset="0"/>
                <a:cs typeface="Times New Roman" panose="02020603050405020304" pitchFamily="18" charset="0"/>
              </a:rPr>
              <a:t>Ordentlicher Dienst</a:t>
            </a:r>
            <a:endParaRPr lang="de-DE" sz="1600" dirty="0">
              <a:ea typeface="Times New Roman" panose="02020603050405020304" pitchFamily="18" charset="0"/>
            </a:endParaRPr>
          </a:p>
          <a:p>
            <a:pPr indent="228600">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1.	Festgestellte Anrechte	29.291.159,90 €</a:t>
            </a:r>
            <a:endParaRPr lang="de-DE" sz="1600" dirty="0">
              <a:ea typeface="Times New Roman" panose="02020603050405020304" pitchFamily="18" charset="0"/>
            </a:endParaRPr>
          </a:p>
          <a:p>
            <a:pPr>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	Nicht </a:t>
            </a:r>
            <a:r>
              <a:rPr lang="de-DE" sz="1600" dirty="0" err="1">
                <a:ea typeface="Times New Roman" panose="02020603050405020304" pitchFamily="18" charset="0"/>
                <a:cs typeface="Times New Roman" panose="02020603050405020304" pitchFamily="18" charset="0"/>
              </a:rPr>
              <a:t>beitreibbare</a:t>
            </a:r>
            <a:r>
              <a:rPr lang="de-DE" sz="1600" dirty="0">
                <a:ea typeface="Times New Roman" panose="02020603050405020304" pitchFamily="18" charset="0"/>
                <a:cs typeface="Times New Roman" panose="02020603050405020304" pitchFamily="18" charset="0"/>
              </a:rPr>
              <a:t> Einnahmen	-11.985,54 €</a:t>
            </a:r>
            <a:endParaRPr lang="de-DE" sz="1600" dirty="0">
              <a:ea typeface="Times New Roman" panose="02020603050405020304" pitchFamily="18" charset="0"/>
            </a:endParaRPr>
          </a:p>
          <a:p>
            <a:pPr>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	Verbleibende Summe festgestellte Anrechte	29.207.174,36 €</a:t>
            </a:r>
            <a:endParaRPr lang="de-DE" sz="1600" dirty="0">
              <a:ea typeface="Times New Roman" panose="02020603050405020304" pitchFamily="18" charset="0"/>
            </a:endParaRPr>
          </a:p>
          <a:p>
            <a:pPr>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	Eingegangene Ausgabeverpflichtungen	28.579.980,34 €</a:t>
            </a:r>
            <a:endParaRPr lang="de-DE" sz="1600" dirty="0">
              <a:ea typeface="Times New Roman" panose="02020603050405020304" pitchFamily="18" charset="0"/>
            </a:endParaRPr>
          </a:p>
          <a:p>
            <a:pPr>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Ergebnis</a:t>
            </a: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627.194,01 €</a:t>
            </a:r>
            <a:endParaRPr lang="de-DE" sz="1600" dirty="0">
              <a:ea typeface="Times New Roman" panose="02020603050405020304" pitchFamily="18" charset="0"/>
            </a:endParaRPr>
          </a:p>
          <a:p>
            <a:pPr indent="228600">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2.	Getätigte Einnahmen	28.950.021,61 €</a:t>
            </a:r>
            <a:endParaRPr lang="de-DE" sz="1600" dirty="0">
              <a:ea typeface="Times New Roman" panose="02020603050405020304" pitchFamily="18" charset="0"/>
            </a:endParaRPr>
          </a:p>
          <a:p>
            <a:pPr>
              <a:spcAft>
                <a:spcPts val="0"/>
              </a:spcAft>
              <a:tabLst>
                <a:tab pos="457200" algn="l"/>
                <a:tab pos="6367463" algn="r"/>
              </a:tabLst>
            </a:pPr>
            <a:r>
              <a:rPr lang="de-DE" sz="1600" dirty="0">
                <a:ea typeface="Times New Roman" panose="02020603050405020304" pitchFamily="18" charset="0"/>
                <a:cs typeface="Times New Roman" panose="02020603050405020304" pitchFamily="18" charset="0"/>
              </a:rPr>
              <a:t>	Getätigte Ausgaben	28.846.481,74 €</a:t>
            </a:r>
            <a:endParaRPr lang="de-DE" sz="1600" dirty="0">
              <a:ea typeface="Times New Roman" panose="02020603050405020304" pitchFamily="18" charset="0"/>
            </a:endParaRPr>
          </a:p>
          <a:p>
            <a:pPr>
              <a:spcAft>
                <a:spcPts val="0"/>
              </a:spcAft>
              <a:tabLst>
                <a:tab pos="457200" algn="l"/>
                <a:tab pos="6367463" algn="r"/>
              </a:tabLst>
            </a:pPr>
            <a:r>
              <a:rPr lang="de-DE" sz="1600" b="1" dirty="0">
                <a:ea typeface="Times New Roman" panose="02020603050405020304" pitchFamily="18" charset="0"/>
                <a:cs typeface="Times New Roman" panose="02020603050405020304" pitchFamily="18" charset="0"/>
              </a:rPr>
              <a:t>	Ergebnis</a:t>
            </a: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103.539,87 €</a:t>
            </a:r>
            <a:endParaRPr lang="de-DE" sz="1600" dirty="0">
              <a:ea typeface="Times New Roman" panose="02020603050405020304" pitchFamily="18" charset="0"/>
            </a:endParaRPr>
          </a:p>
          <a:p>
            <a:endParaRPr lang="de-DE" sz="1600" dirty="0"/>
          </a:p>
        </p:txBody>
      </p:sp>
    </p:spTree>
    <p:extLst>
      <p:ext uri="{BB962C8B-B14F-4D97-AF65-F5344CB8AC3E}">
        <p14:creationId xmlns:p14="http://schemas.microsoft.com/office/powerpoint/2010/main" val="1527945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8924" y="1430478"/>
            <a:ext cx="6478651" cy="2523768"/>
          </a:xfrm>
        </p:spPr>
        <p:txBody>
          <a:bodyPr/>
          <a:lstStyle/>
          <a:p>
            <a:pPr>
              <a:spcAft>
                <a:spcPts val="0"/>
              </a:spcAft>
              <a:tabLst>
                <a:tab pos="457200" algn="l"/>
                <a:tab pos="5486400" algn="r"/>
              </a:tabLst>
            </a:pPr>
            <a:r>
              <a:rPr lang="de-DE" sz="1600" u="sng" dirty="0">
                <a:solidFill>
                  <a:srgbClr val="000000"/>
                </a:solidFill>
                <a:ea typeface="Times New Roman" panose="02020603050405020304" pitchFamily="18" charset="0"/>
                <a:cs typeface="Times New Roman" panose="02020603050405020304" pitchFamily="18" charset="0"/>
              </a:rPr>
              <a:t>Außerordentlicher Dienst</a:t>
            </a:r>
            <a:endParaRPr lang="de-DE" sz="1600" dirty="0">
              <a:ea typeface="Times New Roman" panose="02020603050405020304" pitchFamily="18" charset="0"/>
            </a:endParaRPr>
          </a:p>
          <a:p>
            <a:pPr marL="342900" lvl="0" indent="-342900">
              <a:spcAft>
                <a:spcPts val="0"/>
              </a:spcAft>
              <a:buFont typeface="+mj-lt"/>
              <a:buAutoNum type="arabicPeriod"/>
              <a:tabLst>
                <a:tab pos="457200" algn="l"/>
                <a:tab pos="6278563" algn="r"/>
              </a:tabLst>
            </a:pPr>
            <a:r>
              <a:rPr lang="de-DE" sz="1600" dirty="0">
                <a:ea typeface="Times New Roman" panose="02020603050405020304" pitchFamily="18" charset="0"/>
                <a:cs typeface="Times New Roman" panose="02020603050405020304" pitchFamily="18" charset="0"/>
              </a:rPr>
              <a:t>Festgestellte Anrechte	2.216.762,78 €</a:t>
            </a:r>
            <a:endParaRPr lang="de-DE" sz="1600" dirty="0">
              <a:ea typeface="Times New Roman" panose="02020603050405020304" pitchFamily="18" charset="0"/>
            </a:endParaRPr>
          </a:p>
          <a:p>
            <a:pPr>
              <a:spcAft>
                <a:spcPts val="0"/>
              </a:spcAft>
              <a:tabLst>
                <a:tab pos="457200" algn="l"/>
                <a:tab pos="6278563" algn="r"/>
              </a:tabLst>
            </a:pPr>
            <a:r>
              <a:rPr lang="de-DE" sz="1600" dirty="0">
                <a:ea typeface="Times New Roman" panose="02020603050405020304" pitchFamily="18" charset="0"/>
                <a:cs typeface="Times New Roman" panose="02020603050405020304" pitchFamily="18" charset="0"/>
              </a:rPr>
              <a:t>	Nicht </a:t>
            </a:r>
            <a:r>
              <a:rPr lang="de-DE" sz="1600" dirty="0" err="1">
                <a:ea typeface="Times New Roman" panose="02020603050405020304" pitchFamily="18" charset="0"/>
                <a:cs typeface="Times New Roman" panose="02020603050405020304" pitchFamily="18" charset="0"/>
              </a:rPr>
              <a:t>beitreibbare</a:t>
            </a:r>
            <a:r>
              <a:rPr lang="de-DE" sz="1600" dirty="0">
                <a:ea typeface="Times New Roman" panose="02020603050405020304" pitchFamily="18" charset="0"/>
                <a:cs typeface="Times New Roman" panose="02020603050405020304" pitchFamily="18" charset="0"/>
              </a:rPr>
              <a:t> Einnahmen	 0,00 €</a:t>
            </a:r>
            <a:endParaRPr lang="de-DE" sz="1600" dirty="0">
              <a:ea typeface="Times New Roman" panose="02020603050405020304" pitchFamily="18" charset="0"/>
            </a:endParaRPr>
          </a:p>
          <a:p>
            <a:pPr>
              <a:spcAft>
                <a:spcPts val="0"/>
              </a:spcAft>
              <a:tabLst>
                <a:tab pos="457200" algn="l"/>
                <a:tab pos="6278563" algn="r"/>
              </a:tabLst>
            </a:pPr>
            <a:r>
              <a:rPr lang="de-DE" sz="1600" dirty="0">
                <a:ea typeface="Times New Roman" panose="02020603050405020304" pitchFamily="18" charset="0"/>
                <a:cs typeface="Times New Roman" panose="02020603050405020304" pitchFamily="18" charset="0"/>
              </a:rPr>
              <a:t>	Verbleibende Summe festgestellte Anrechte	2.216.762,78 €</a:t>
            </a:r>
            <a:endParaRPr lang="de-DE" sz="1600" dirty="0">
              <a:ea typeface="Times New Roman" panose="02020603050405020304" pitchFamily="18" charset="0"/>
            </a:endParaRPr>
          </a:p>
          <a:p>
            <a:pPr>
              <a:spcAft>
                <a:spcPts val="0"/>
              </a:spcAft>
              <a:tabLst>
                <a:tab pos="457200" algn="l"/>
                <a:tab pos="6278563" algn="r"/>
              </a:tabLst>
            </a:pPr>
            <a:r>
              <a:rPr lang="de-DE" sz="1600" dirty="0">
                <a:ea typeface="Times New Roman" panose="02020603050405020304" pitchFamily="18" charset="0"/>
                <a:cs typeface="Times New Roman" panose="02020603050405020304" pitchFamily="18" charset="0"/>
              </a:rPr>
              <a:t>	Eingegangene Ausgabeverpflichtungen	4.292.854,30 €</a:t>
            </a:r>
            <a:endParaRPr lang="de-DE" sz="1600" dirty="0">
              <a:ea typeface="Times New Roman" panose="02020603050405020304" pitchFamily="18" charset="0"/>
            </a:endParaRPr>
          </a:p>
          <a:p>
            <a:pPr>
              <a:spcAft>
                <a:spcPts val="0"/>
              </a:spcAft>
              <a:tabLst>
                <a:tab pos="457200" algn="l"/>
                <a:tab pos="6278563" algn="r"/>
              </a:tabLst>
            </a:pP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Ergebnis</a:t>
            </a: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-2.076.091,52 €</a:t>
            </a:r>
            <a:endParaRPr lang="de-DE" sz="1600" dirty="0">
              <a:ea typeface="Times New Roman" panose="02020603050405020304" pitchFamily="18" charset="0"/>
            </a:endParaRPr>
          </a:p>
          <a:p>
            <a:pPr marL="342900" lvl="0" indent="-342900">
              <a:spcAft>
                <a:spcPts val="0"/>
              </a:spcAft>
              <a:buFont typeface="+mj-lt"/>
              <a:buAutoNum type="arabicPeriod"/>
              <a:tabLst>
                <a:tab pos="457200" algn="l"/>
                <a:tab pos="6278563" algn="r"/>
              </a:tabLst>
            </a:pPr>
            <a:r>
              <a:rPr lang="de-DE" sz="1600" dirty="0">
                <a:ea typeface="Times New Roman" panose="02020603050405020304" pitchFamily="18" charset="0"/>
                <a:cs typeface="Times New Roman" panose="02020603050405020304" pitchFamily="18" charset="0"/>
              </a:rPr>
              <a:t>Getätigte Einnahmen	1.153.639,01 €</a:t>
            </a:r>
            <a:endParaRPr lang="de-DE" sz="1600" dirty="0">
              <a:ea typeface="Times New Roman" panose="02020603050405020304" pitchFamily="18" charset="0"/>
            </a:endParaRPr>
          </a:p>
          <a:p>
            <a:pPr>
              <a:spcAft>
                <a:spcPts val="0"/>
              </a:spcAft>
              <a:tabLst>
                <a:tab pos="457200" algn="l"/>
                <a:tab pos="6278563" algn="r"/>
              </a:tabLst>
            </a:pPr>
            <a:r>
              <a:rPr lang="de-DE" sz="1600" dirty="0">
                <a:ea typeface="Times New Roman" panose="02020603050405020304" pitchFamily="18" charset="0"/>
                <a:cs typeface="Times New Roman" panose="02020603050405020304" pitchFamily="18" charset="0"/>
              </a:rPr>
              <a:t>	Getätigte Ausgaben	1.654.983,92 €</a:t>
            </a:r>
            <a:endParaRPr lang="de-DE" sz="1600" dirty="0">
              <a:ea typeface="Times New Roman" panose="02020603050405020304" pitchFamily="18" charset="0"/>
            </a:endParaRPr>
          </a:p>
          <a:p>
            <a:pPr>
              <a:spcAft>
                <a:spcPts val="0"/>
              </a:spcAft>
              <a:tabLst>
                <a:tab pos="457200" algn="l"/>
                <a:tab pos="6278563" algn="r"/>
              </a:tabLst>
            </a:pP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Ergebnis</a:t>
            </a: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-501.614,91 €</a:t>
            </a:r>
            <a:endParaRPr lang="de-DE" sz="1600" dirty="0">
              <a:ea typeface="Times New Roman" panose="02020603050405020304" pitchFamily="18" charset="0"/>
            </a:endParaRPr>
          </a:p>
          <a:p>
            <a:endParaRPr lang="de-DE" sz="1600" dirty="0"/>
          </a:p>
        </p:txBody>
      </p:sp>
    </p:spTree>
    <p:extLst>
      <p:ext uri="{BB962C8B-B14F-4D97-AF65-F5344CB8AC3E}">
        <p14:creationId xmlns:p14="http://schemas.microsoft.com/office/powerpoint/2010/main" val="6230846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452735" y="1143000"/>
            <a:ext cx="6087342" cy="3247043"/>
          </a:xfrm>
        </p:spPr>
        <p:txBody>
          <a:bodyPr/>
          <a:lstStyle/>
          <a:p>
            <a:pPr>
              <a:spcAft>
                <a:spcPts val="0"/>
              </a:spcAft>
              <a:tabLst>
                <a:tab pos="457200" algn="l"/>
                <a:tab pos="6189663" algn="r"/>
              </a:tabLst>
            </a:pPr>
            <a:r>
              <a:rPr lang="de-DE" sz="1600" u="sng" dirty="0">
                <a:solidFill>
                  <a:srgbClr val="000000"/>
                </a:solidFill>
                <a:ea typeface="Times New Roman" panose="02020603050405020304" pitchFamily="18" charset="0"/>
                <a:cs typeface="Times New Roman" panose="02020603050405020304" pitchFamily="18" charset="0"/>
              </a:rPr>
              <a:t>Verwaltung der Fonds:</a:t>
            </a:r>
            <a:r>
              <a:rPr lang="de-DE" sz="1600" dirty="0">
                <a:ea typeface="Times New Roman" panose="02020603050405020304" pitchFamily="18" charset="0"/>
                <a:cs typeface="Times New Roman" panose="02020603050405020304" pitchFamily="18" charset="0"/>
              </a:rPr>
              <a:t>	</a:t>
            </a:r>
            <a:r>
              <a:rPr lang="de-DE" sz="1600" b="1" dirty="0">
                <a:ea typeface="Times New Roman" panose="02020603050405020304" pitchFamily="18" charset="0"/>
                <a:cs typeface="Times New Roman" panose="02020603050405020304" pitchFamily="18" charset="0"/>
              </a:rPr>
              <a:t>2.829.474,24 €</a:t>
            </a:r>
          </a:p>
          <a:p>
            <a:pPr>
              <a:spcBef>
                <a:spcPts val="600"/>
              </a:spcBef>
              <a:spcAft>
                <a:spcPts val="0"/>
              </a:spcAft>
              <a:tabLst>
                <a:tab pos="457200" algn="l"/>
                <a:tab pos="6189663" algn="r"/>
              </a:tabLst>
            </a:pPr>
            <a:r>
              <a:rPr lang="de-DE" sz="1600" u="sng" dirty="0">
                <a:solidFill>
                  <a:srgbClr val="000000"/>
                </a:solidFill>
                <a:ea typeface="Times New Roman" panose="02020603050405020304" pitchFamily="18" charset="0"/>
                <a:cs typeface="Times New Roman" panose="02020603050405020304" pitchFamily="18" charset="0"/>
              </a:rPr>
              <a:t>Durchlaufender Dienst:</a:t>
            </a:r>
            <a:endParaRPr lang="de-DE" sz="1600" dirty="0">
              <a:ea typeface="Times New Roman" panose="02020603050405020304" pitchFamily="18" charset="0"/>
            </a:endParaRPr>
          </a:p>
          <a:p>
            <a:pPr>
              <a:spcAft>
                <a:spcPts val="0"/>
              </a:spcAft>
              <a:tabLst>
                <a:tab pos="457200" algn="l"/>
                <a:tab pos="6189663" algn="r"/>
              </a:tabLst>
            </a:pPr>
            <a:r>
              <a:rPr lang="de-DE" sz="1600" dirty="0">
                <a:ea typeface="Times New Roman" panose="02020603050405020304" pitchFamily="18" charset="0"/>
                <a:cs typeface="Times New Roman" panose="02020603050405020304" pitchFamily="18" charset="0"/>
              </a:rPr>
              <a:t>	Einnahmen	</a:t>
            </a:r>
            <a:r>
              <a:rPr lang="de-DE" sz="1600" b="1" dirty="0">
                <a:cs typeface="Times New Roman" panose="02020603050405020304" pitchFamily="18" charset="0"/>
              </a:rPr>
              <a:t>9.268.959,86 €</a:t>
            </a:r>
          </a:p>
          <a:p>
            <a:pPr>
              <a:spcAft>
                <a:spcPts val="0"/>
              </a:spcAft>
              <a:tabLst>
                <a:tab pos="457200" algn="l"/>
                <a:tab pos="6189663" algn="r"/>
              </a:tabLst>
            </a:pPr>
            <a:r>
              <a:rPr lang="de-DE" sz="1600" b="1" dirty="0">
                <a:cs typeface="Times New Roman" panose="02020603050405020304" pitchFamily="18" charset="0"/>
              </a:rPr>
              <a:t>	</a:t>
            </a:r>
            <a:r>
              <a:rPr lang="de-DE" sz="1600" dirty="0">
                <a:cs typeface="Times New Roman" panose="02020603050405020304" pitchFamily="18" charset="0"/>
              </a:rPr>
              <a:t>Ausgaben	</a:t>
            </a:r>
            <a:r>
              <a:rPr lang="de-DE" sz="1600" b="1" dirty="0">
                <a:cs typeface="Times New Roman" panose="02020603050405020304" pitchFamily="18" charset="0"/>
              </a:rPr>
              <a:t>7.736.995,56 €</a:t>
            </a:r>
          </a:p>
          <a:p>
            <a:pPr>
              <a:spcAft>
                <a:spcPts val="0"/>
              </a:spcAft>
              <a:tabLst>
                <a:tab pos="457200" algn="l"/>
                <a:tab pos="6189663" algn="r"/>
              </a:tabLst>
            </a:pPr>
            <a:r>
              <a:rPr lang="de-DE" sz="1600" b="1" dirty="0">
                <a:cs typeface="Times New Roman" panose="02020603050405020304" pitchFamily="18" charset="0"/>
              </a:rPr>
              <a:t>	Überschuss	</a:t>
            </a:r>
            <a:r>
              <a:rPr lang="de-DE" sz="1600" b="1" dirty="0">
                <a:ea typeface="Times New Roman" panose="02020603050405020304" pitchFamily="18" charset="0"/>
                <a:cs typeface="Times New Roman" panose="02020603050405020304" pitchFamily="18" charset="0"/>
              </a:rPr>
              <a:t>1.531.964,30 €</a:t>
            </a:r>
            <a:endParaRPr lang="de-DE" sz="1600" dirty="0">
              <a:ea typeface="Times New Roman" panose="02020603050405020304" pitchFamily="18" charset="0"/>
            </a:endParaRPr>
          </a:p>
          <a:p>
            <a:pPr>
              <a:lnSpc>
                <a:spcPts val="1200"/>
              </a:lnSpc>
              <a:spcAft>
                <a:spcPts val="0"/>
              </a:spcAft>
            </a:pPr>
            <a:r>
              <a:rPr lang="de-DE" sz="1600" dirty="0">
                <a:ea typeface="Times New Roman" panose="02020603050405020304" pitchFamily="18" charset="0"/>
                <a:cs typeface="Times New Roman" panose="02020603050405020304" pitchFamily="18" charset="0"/>
              </a:rPr>
              <a:t> </a:t>
            </a:r>
            <a:endParaRPr lang="de-DE" sz="1600" dirty="0">
              <a:ea typeface="Times New Roman" panose="02020603050405020304" pitchFamily="18" charset="0"/>
            </a:endParaRPr>
          </a:p>
          <a:p>
            <a:pPr>
              <a:spcBef>
                <a:spcPts val="600"/>
              </a:spcBef>
            </a:pPr>
            <a:r>
              <a:rPr lang="de-DE" sz="1600" dirty="0"/>
              <a:t>Die geplante Abhebung aus dem Reservefonds von rund 253.000 € </a:t>
            </a:r>
            <a:br>
              <a:rPr lang="de-DE" sz="1600" dirty="0"/>
            </a:br>
            <a:r>
              <a:rPr lang="de-DE" sz="1600" dirty="0"/>
              <a:t>musste nicht vorgenommen werden, stattdessen kann dieser mit </a:t>
            </a:r>
            <a:br>
              <a:rPr lang="de-DE" sz="1600" dirty="0"/>
            </a:br>
            <a:r>
              <a:rPr lang="de-DE" sz="1600" dirty="0"/>
              <a:t>500.000 € gespeist werden. </a:t>
            </a:r>
          </a:p>
          <a:p>
            <a:pPr>
              <a:spcBef>
                <a:spcPts val="600"/>
              </a:spcBef>
            </a:pPr>
            <a:r>
              <a:rPr lang="de-DE" sz="1600" dirty="0"/>
              <a:t>Der Dienste WPZS weist ein Plus von 252.684,82 € auf. </a:t>
            </a:r>
          </a:p>
          <a:p>
            <a:pPr defTabSz="271463">
              <a:spcBef>
                <a:spcPts val="600"/>
              </a:spcBef>
            </a:pPr>
            <a:r>
              <a:rPr lang="de-DE" sz="1600" dirty="0"/>
              <a:t>Der Dienst Mosaik ist mit einem Saldo von 0 € ebenfalls nicht defizitär. </a:t>
            </a:r>
          </a:p>
          <a:p>
            <a:pPr defTabSz="450850">
              <a:spcBef>
                <a:spcPts val="600"/>
              </a:spcBef>
            </a:pPr>
            <a:r>
              <a:rPr lang="de-DE" sz="1600" dirty="0"/>
              <a:t>Die Reservefonds belaufen sich Ende 2023 auf rund 2.830.000 €.</a:t>
            </a:r>
          </a:p>
        </p:txBody>
      </p:sp>
    </p:spTree>
    <p:extLst>
      <p:ext uri="{BB962C8B-B14F-4D97-AF65-F5344CB8AC3E}">
        <p14:creationId xmlns:p14="http://schemas.microsoft.com/office/powerpoint/2010/main" val="1430997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pic>
        <p:nvPicPr>
          <p:cNvPr id="2" name="Grafik 1">
            <a:extLst>
              <a:ext uri="{FF2B5EF4-FFF2-40B4-BE49-F238E27FC236}">
                <a16:creationId xmlns:a16="http://schemas.microsoft.com/office/drawing/2014/main" id="{4E888386-5913-4C74-9AD1-DB0D731BAD64}"/>
              </a:ext>
            </a:extLst>
          </p:cNvPr>
          <p:cNvPicPr>
            <a:picLocks noChangeAspect="1"/>
          </p:cNvPicPr>
          <p:nvPr/>
        </p:nvPicPr>
        <p:blipFill>
          <a:blip r:embed="rId4"/>
          <a:stretch>
            <a:fillRect/>
          </a:stretch>
        </p:blipFill>
        <p:spPr>
          <a:xfrm>
            <a:off x="418445" y="1752600"/>
            <a:ext cx="6324600" cy="2440686"/>
          </a:xfrm>
          <a:prstGeom prst="rect">
            <a:avLst/>
          </a:prstGeom>
        </p:spPr>
      </p:pic>
      <p:sp>
        <p:nvSpPr>
          <p:cNvPr id="3" name="object 3"/>
          <p:cNvSpPr txBox="1"/>
          <p:nvPr/>
        </p:nvSpPr>
        <p:spPr>
          <a:xfrm>
            <a:off x="303149" y="1011234"/>
            <a:ext cx="6485276" cy="320601"/>
          </a:xfrm>
          <a:prstGeom prst="rect">
            <a:avLst/>
          </a:prstGeom>
        </p:spPr>
        <p:txBody>
          <a:bodyPr vert="horz" wrap="square" lIns="0" tIns="12700" rIns="0" bIns="0" rtlCol="0">
            <a:spAutoFit/>
          </a:bodyPr>
          <a:lstStyle/>
          <a:p>
            <a:pPr defTabSz="358775">
              <a:spcBef>
                <a:spcPts val="100"/>
              </a:spcBef>
            </a:pPr>
            <a:r>
              <a:rPr lang="de-DE" sz="2000" b="1" dirty="0"/>
              <a:t>35. ÖSHZ Eupen: Billigung des 1. Nachtragshaushalts 2024	</a:t>
            </a:r>
          </a:p>
        </p:txBody>
      </p:sp>
    </p:spTree>
    <p:extLst>
      <p:ext uri="{BB962C8B-B14F-4D97-AF65-F5344CB8AC3E}">
        <p14:creationId xmlns:p14="http://schemas.microsoft.com/office/powerpoint/2010/main" val="1450422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Rechteck 3">
            <a:extLst>
              <a:ext uri="{FF2B5EF4-FFF2-40B4-BE49-F238E27FC236}">
                <a16:creationId xmlns:a16="http://schemas.microsoft.com/office/drawing/2014/main" id="{9DCF8870-9B03-4FC1-85F4-243054E6E3AC}"/>
              </a:ext>
            </a:extLst>
          </p:cNvPr>
          <p:cNvSpPr/>
          <p:nvPr/>
        </p:nvSpPr>
        <p:spPr>
          <a:xfrm>
            <a:off x="492803" y="1600200"/>
            <a:ext cx="6331605" cy="1554272"/>
          </a:xfrm>
          <a:prstGeom prst="rect">
            <a:avLst/>
          </a:prstGeom>
        </p:spPr>
        <p:txBody>
          <a:bodyPr wrap="square">
            <a:spAutoFit/>
          </a:bodyPr>
          <a:lstStyle/>
          <a:p>
            <a:pPr>
              <a:spcBef>
                <a:spcPts val="600"/>
              </a:spcBef>
            </a:pPr>
            <a:r>
              <a:rPr lang="de-DE" sz="1600" dirty="0"/>
              <a:t>Die einzige Änderung betrifft den außerordentlichen Haushalt:</a:t>
            </a:r>
          </a:p>
          <a:p>
            <a:pPr>
              <a:spcBef>
                <a:spcPts val="600"/>
              </a:spcBef>
            </a:pPr>
            <a:r>
              <a:rPr lang="de-DE" sz="1600" dirty="0"/>
              <a:t>- in den Einnahmen: 		124.500 € zusätzlich bei den Anleihen. </a:t>
            </a:r>
          </a:p>
          <a:p>
            <a:pPr>
              <a:spcBef>
                <a:spcPts val="600"/>
              </a:spcBef>
            </a:pPr>
            <a:r>
              <a:rPr lang="de-DE" sz="1600" dirty="0"/>
              <a:t>Der ordentliche städtische Zuschuss bleibt unverändert bei 3.770.000 €. </a:t>
            </a:r>
          </a:p>
          <a:p>
            <a:pPr>
              <a:spcBef>
                <a:spcPts val="600"/>
              </a:spcBef>
            </a:pPr>
            <a:r>
              <a:rPr lang="de-DE" sz="1600" dirty="0"/>
              <a:t>Ein außerordentlicher Zuschuss seitens der Stadt ist nach wie vor nicht vorgesehen.</a:t>
            </a:r>
          </a:p>
        </p:txBody>
      </p:sp>
    </p:spTree>
    <p:extLst>
      <p:ext uri="{BB962C8B-B14F-4D97-AF65-F5344CB8AC3E}">
        <p14:creationId xmlns:p14="http://schemas.microsoft.com/office/powerpoint/2010/main" val="3867324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0955" y="1596361"/>
            <a:ext cx="6290638" cy="2616101"/>
          </a:xfrm>
        </p:spPr>
        <p:txBody>
          <a:bodyPr/>
          <a:lstStyle/>
          <a:p>
            <a:pPr>
              <a:spcBef>
                <a:spcPts val="600"/>
              </a:spcBef>
            </a:pPr>
            <a:r>
              <a:rPr lang="de-DE" sz="1600" dirty="0"/>
              <a:t>Seit dem 1. Juli 2024 kann jeder Belgier seinen Nachnamen dahingehend ändern, dass er den Nachnamen seiner Mutter, seines Vaters oder einen </a:t>
            </a:r>
            <a:br>
              <a:rPr lang="de-DE" sz="1600" dirty="0"/>
            </a:br>
            <a:r>
              <a:rPr lang="de-DE" sz="1600" dirty="0"/>
              <a:t>aus beiden zusammengesetzten Nachnamen annimmt. </a:t>
            </a:r>
          </a:p>
          <a:p>
            <a:pPr>
              <a:spcBef>
                <a:spcPts val="600"/>
              </a:spcBef>
            </a:pPr>
            <a:r>
              <a:rPr lang="de-DE" sz="1600" dirty="0"/>
              <a:t>Zuständig für die Erstellung dieser Urkunden ist die Wohnsitzgemeinde. </a:t>
            </a:r>
            <a:br>
              <a:rPr lang="de-DE" sz="1600" dirty="0"/>
            </a:br>
            <a:r>
              <a:rPr lang="de-DE" sz="1600" dirty="0"/>
              <a:t>Für Nachnamensänderungen, die nicht die Nachnamen der Eltern betreffen, bleibt das Justizministerium zuständig. Die Gemeinden dürfen aufgrund ihrer Steuerautonomie für diese Anträge eine Steuer erheben. </a:t>
            </a:r>
          </a:p>
          <a:p>
            <a:pPr>
              <a:spcBef>
                <a:spcPts val="600"/>
              </a:spcBef>
            </a:pPr>
            <a:r>
              <a:rPr lang="de-DE" sz="1600" dirty="0"/>
              <a:t>In Anlehnung an die Steuer für eine Vornamensänderung, die sich zurzeit auf 142 € beläuft, wird für eine solche Nachnamensänderung ebenfalls eine Steuer in Höhe von 142 € erhoben.</a:t>
            </a:r>
          </a:p>
        </p:txBody>
      </p:sp>
      <p:sp>
        <p:nvSpPr>
          <p:cNvPr id="3" name="object 3"/>
          <p:cNvSpPr txBox="1"/>
          <p:nvPr/>
        </p:nvSpPr>
        <p:spPr>
          <a:xfrm>
            <a:off x="535612" y="751378"/>
            <a:ext cx="6485276" cy="628377"/>
          </a:xfrm>
          <a:prstGeom prst="rect">
            <a:avLst/>
          </a:prstGeom>
        </p:spPr>
        <p:txBody>
          <a:bodyPr vert="horz" wrap="square" lIns="0" tIns="12700" rIns="0" bIns="0" rtlCol="0">
            <a:spAutoFit/>
          </a:bodyPr>
          <a:lstStyle/>
          <a:p>
            <a:pPr defTabSz="358775">
              <a:spcBef>
                <a:spcPts val="100"/>
              </a:spcBef>
            </a:pPr>
            <a:r>
              <a:rPr lang="de-DE" sz="2000" b="1" dirty="0"/>
              <a:t>36. Steuer auf das Ausstellen von Verwaltungs-</a:t>
            </a:r>
            <a:br>
              <a:rPr lang="de-DE" sz="2000" b="1" dirty="0"/>
            </a:br>
            <a:r>
              <a:rPr lang="de-DE" sz="2000" b="1" dirty="0" err="1"/>
              <a:t>dokumenten</a:t>
            </a:r>
            <a:r>
              <a:rPr lang="de-DE" sz="2000" b="1" dirty="0"/>
              <a:t>: Abänderung der Steuerordnung	</a:t>
            </a:r>
          </a:p>
        </p:txBody>
      </p:sp>
    </p:spTree>
    <p:extLst>
      <p:ext uri="{BB962C8B-B14F-4D97-AF65-F5344CB8AC3E}">
        <p14:creationId xmlns:p14="http://schemas.microsoft.com/office/powerpoint/2010/main" val="5742444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567" y="838200"/>
            <a:ext cx="6485276" cy="628377"/>
          </a:xfrm>
          <a:prstGeom prst="rect">
            <a:avLst/>
          </a:prstGeom>
        </p:spPr>
        <p:txBody>
          <a:bodyPr vert="horz" wrap="square" lIns="0" tIns="12700" rIns="0" bIns="0" rtlCol="0">
            <a:spAutoFit/>
          </a:bodyPr>
          <a:lstStyle/>
          <a:p>
            <a:pPr defTabSz="358775">
              <a:spcBef>
                <a:spcPts val="100"/>
              </a:spcBef>
            </a:pPr>
            <a:r>
              <a:rPr lang="de-DE" sz="2000" b="1" dirty="0"/>
              <a:t>37. Schulprojekt der SGO – Genehmigung der </a:t>
            </a:r>
            <a:br>
              <a:rPr lang="de-DE" sz="2000" b="1" dirty="0"/>
            </a:br>
            <a:r>
              <a:rPr lang="de-DE" sz="2000" b="1" dirty="0"/>
              <a:t>Anpassungen</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685567" y="1695033"/>
            <a:ext cx="6140683" cy="2631490"/>
          </a:xfrm>
        </p:spPr>
        <p:txBody>
          <a:bodyPr/>
          <a:lstStyle/>
          <a:p>
            <a:r>
              <a:rPr lang="de-DE" sz="1600" dirty="0"/>
              <a:t>Das Schulprojekt ist das zentrale Arbeitsinstrument der Einzelschule, in dem Visionen und Stärken benannt, Entwicklungsziele formuliert und Maßnahmen geplant werden. Es dient vorrangig der inneren Schulentwicklung und schafft eine Grundlage zur Außendarstellung.</a:t>
            </a:r>
          </a:p>
          <a:p>
            <a:pPr>
              <a:spcBef>
                <a:spcPts val="600"/>
              </a:spcBef>
            </a:pPr>
            <a:r>
              <a:rPr lang="de-DE" sz="1600" dirty="0"/>
              <a:t>Das Schulprojekt Oberstadt führt nach einer generellen Einleitung folgende Schwerpunkte auf:</a:t>
            </a:r>
            <a:endParaRPr lang="de-DE" sz="600" dirty="0"/>
          </a:p>
          <a:p>
            <a:pPr marL="358775"/>
            <a:endParaRPr lang="de-DE" sz="600" dirty="0"/>
          </a:p>
          <a:p>
            <a:pPr marL="358775"/>
            <a:r>
              <a:rPr lang="de-DE" sz="1600" dirty="0"/>
              <a:t>•	Pädagogisches Leitbild der Schule </a:t>
            </a:r>
          </a:p>
          <a:p>
            <a:pPr marL="358775"/>
            <a:r>
              <a:rPr lang="de-DE" sz="1600" dirty="0"/>
              <a:t>•	Erläuterungen zu den Leitsätzen</a:t>
            </a:r>
          </a:p>
          <a:p>
            <a:pPr marL="358775"/>
            <a:r>
              <a:rPr lang="de-DE" sz="1600" dirty="0"/>
              <a:t>•	Entwicklungsschwerpunkte.</a:t>
            </a:r>
          </a:p>
          <a:p>
            <a:endParaRPr lang="de-DE" sz="1600" dirty="0"/>
          </a:p>
        </p:txBody>
      </p:sp>
    </p:spTree>
    <p:extLst>
      <p:ext uri="{BB962C8B-B14F-4D97-AF65-F5344CB8AC3E}">
        <p14:creationId xmlns:p14="http://schemas.microsoft.com/office/powerpoint/2010/main" val="37152423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1650" y="791486"/>
            <a:ext cx="6485276" cy="628377"/>
          </a:xfrm>
          <a:prstGeom prst="rect">
            <a:avLst/>
          </a:prstGeom>
        </p:spPr>
        <p:txBody>
          <a:bodyPr vert="horz" wrap="square" lIns="0" tIns="12700" rIns="0" bIns="0" rtlCol="0">
            <a:spAutoFit/>
          </a:bodyPr>
          <a:lstStyle/>
          <a:p>
            <a:pPr defTabSz="358775">
              <a:spcBef>
                <a:spcPts val="100"/>
              </a:spcBef>
            </a:pPr>
            <a:r>
              <a:rPr lang="de-DE" sz="2000" b="1" dirty="0"/>
              <a:t>38. Schulordnung der SGO – Genehmigung der </a:t>
            </a:r>
            <a:br>
              <a:rPr lang="de-DE" sz="2000" b="1" dirty="0"/>
            </a:br>
            <a:r>
              <a:rPr lang="de-DE" sz="2000" b="1" dirty="0"/>
              <a:t>Anpassungen	</a:t>
            </a: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35940" y="1510915"/>
            <a:ext cx="6712605" cy="3123932"/>
          </a:xfrm>
        </p:spPr>
        <p:txBody>
          <a:bodyPr/>
          <a:lstStyle/>
          <a:p>
            <a:r>
              <a:rPr lang="de-DE" sz="1600" dirty="0"/>
              <a:t>Die Grundschule Oberstadt hat ihre Schulordnung überarbeitet. Ziel der Schulordnung ist, dass sich jeder in der Schule wohlfühlt. </a:t>
            </a:r>
          </a:p>
          <a:p>
            <a:pPr>
              <a:spcBef>
                <a:spcPts val="600"/>
              </a:spcBef>
            </a:pPr>
            <a:r>
              <a:rPr lang="de-DE" sz="1600" dirty="0"/>
              <a:t>Die Schulordnung enthält neben einer generellen Einleitung Informationen </a:t>
            </a:r>
            <a:br>
              <a:rPr lang="de-DE" sz="1600" dirty="0"/>
            </a:br>
            <a:r>
              <a:rPr lang="de-DE" sz="1600" dirty="0"/>
              <a:t>zu folgenden Punkten:</a:t>
            </a:r>
            <a:endParaRPr lang="de-DE" sz="600" dirty="0"/>
          </a:p>
          <a:p>
            <a:pPr defTabSz="271463">
              <a:tabLst>
                <a:tab pos="271463" algn="l"/>
                <a:tab pos="3765550" algn="l"/>
              </a:tabLst>
            </a:pPr>
            <a:endParaRPr lang="de-DE" sz="600" dirty="0"/>
          </a:p>
          <a:p>
            <a:pPr defTabSz="271463">
              <a:tabLst>
                <a:tab pos="271463" algn="l"/>
                <a:tab pos="3765550" algn="l"/>
              </a:tabLst>
            </a:pPr>
            <a:r>
              <a:rPr lang="de-DE" sz="1600" dirty="0"/>
              <a:t>•	Weshalb eine Schulordnung?	•  Schulaufgaben</a:t>
            </a:r>
          </a:p>
          <a:p>
            <a:pPr defTabSz="271463">
              <a:tabLst>
                <a:tab pos="271463" algn="l"/>
                <a:tab pos="3765550" algn="l"/>
              </a:tabLst>
            </a:pPr>
            <a:r>
              <a:rPr lang="de-DE" sz="1600" dirty="0"/>
              <a:t>•	Modalitäten der Einschreibung	•  Umgangsformen</a:t>
            </a:r>
          </a:p>
          <a:p>
            <a:pPr defTabSz="271463">
              <a:tabLst>
                <a:tab pos="271463" algn="l"/>
                <a:tab pos="3765550" algn="l"/>
              </a:tabLst>
            </a:pPr>
            <a:r>
              <a:rPr lang="de-DE" sz="1600" dirty="0"/>
              <a:t>•	Unterrichtszeiten	•  Einschulung</a:t>
            </a:r>
          </a:p>
          <a:p>
            <a:pPr defTabSz="271463">
              <a:tabLst>
                <a:tab pos="271463" algn="l"/>
                <a:tab pos="3765550" algn="l"/>
              </a:tabLst>
            </a:pPr>
            <a:r>
              <a:rPr lang="de-DE" sz="1600" dirty="0"/>
              <a:t>•	Vor und nach den Unterrichtszeiten	•  Bewertung - Information der </a:t>
            </a:r>
          </a:p>
          <a:p>
            <a:pPr defTabSz="271463">
              <a:tabLst>
                <a:tab pos="271463" algn="l"/>
                <a:tab pos="3765550" algn="l"/>
              </a:tabLst>
            </a:pPr>
            <a:r>
              <a:rPr lang="de-DE" sz="1600" dirty="0"/>
              <a:t>•	Pausen	    Eltern</a:t>
            </a:r>
          </a:p>
          <a:p>
            <a:pPr defTabSz="271463">
              <a:tabLst>
                <a:tab pos="271463" algn="l"/>
                <a:tab pos="3765550" algn="l"/>
              </a:tabLst>
            </a:pPr>
            <a:r>
              <a:rPr lang="de-DE" sz="1600" dirty="0"/>
              <a:t>•	Zu verrichtende Dienste	•  Maßnahmen bei Nichteinhaltung 			   der Schulordnung</a:t>
            </a:r>
          </a:p>
          <a:p>
            <a:endParaRPr lang="de-DE" sz="1600" dirty="0"/>
          </a:p>
        </p:txBody>
      </p:sp>
    </p:spTree>
    <p:extLst>
      <p:ext uri="{BB962C8B-B14F-4D97-AF65-F5344CB8AC3E}">
        <p14:creationId xmlns:p14="http://schemas.microsoft.com/office/powerpoint/2010/main" val="1592686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27098" y="1724430"/>
            <a:ext cx="6375352" cy="2539157"/>
          </a:xfrm>
        </p:spPr>
        <p:txBody>
          <a:bodyPr/>
          <a:lstStyle/>
          <a:p>
            <a:pPr>
              <a:spcBef>
                <a:spcPts val="600"/>
              </a:spcBef>
            </a:pPr>
            <a:r>
              <a:rPr lang="de-DE" sz="1600" dirty="0"/>
              <a:t>Zur Unterstützung der engeren Zusammenarbeit zwischen der Städtischen Grundschule Unterstadt und der Ecole </a:t>
            </a:r>
            <a:r>
              <a:rPr lang="de-DE" sz="1600" dirty="0" err="1"/>
              <a:t>communale</a:t>
            </a:r>
            <a:r>
              <a:rPr lang="de-DE" sz="1600" dirty="0"/>
              <a:t> </a:t>
            </a:r>
            <a:r>
              <a:rPr lang="de-DE" sz="1600" dirty="0" err="1"/>
              <a:t>pour</a:t>
            </a:r>
            <a:r>
              <a:rPr lang="de-DE" sz="1600" dirty="0"/>
              <a:t> </a:t>
            </a:r>
            <a:r>
              <a:rPr lang="de-DE" sz="1600" dirty="0" err="1"/>
              <a:t>enfants</a:t>
            </a:r>
            <a:r>
              <a:rPr lang="de-DE" sz="1600" dirty="0"/>
              <a:t> </a:t>
            </a:r>
            <a:r>
              <a:rPr lang="de-DE" sz="1600" dirty="0" err="1"/>
              <a:t>d’expression</a:t>
            </a:r>
            <a:r>
              <a:rPr lang="de-DE" sz="1600" dirty="0"/>
              <a:t> </a:t>
            </a:r>
            <a:r>
              <a:rPr lang="de-DE" sz="1600" dirty="0" err="1"/>
              <a:t>française</a:t>
            </a:r>
            <a:r>
              <a:rPr lang="de-DE" sz="1600" dirty="0"/>
              <a:t> unter einer gemeinsamen Schulleitung wurde im vergangenen Schuljahr ein Supervisionsprozess angestoßen. Hierfür wurde ein Auftrag in Höhe von 10.841,60€ vergeben. </a:t>
            </a:r>
          </a:p>
          <a:p>
            <a:pPr>
              <a:spcBef>
                <a:spcPts val="600"/>
              </a:spcBef>
            </a:pPr>
            <a:r>
              <a:rPr lang="de-DE" sz="1600" dirty="0"/>
              <a:t>In einem Feedback-Gespräch hat sich herausgestellt, dass der Auftrag erweitert werden muss, da der Prozess sich als komplexer erwiesen hat, als im ursprünglichen Angebot vorgesehen, und zusätzlich auch den Führungswechsel begleiten und sich mit </a:t>
            </a:r>
            <a:r>
              <a:rPr lang="de-DE" sz="1600" dirty="0" err="1"/>
              <a:t>konfliktuellen</a:t>
            </a:r>
            <a:r>
              <a:rPr lang="de-DE" sz="1600" dirty="0"/>
              <a:t> Teamdynamiken in verschiedenen Stufen auseinandersetzen soll.  </a:t>
            </a:r>
          </a:p>
        </p:txBody>
      </p:sp>
      <p:sp>
        <p:nvSpPr>
          <p:cNvPr id="3" name="object 3"/>
          <p:cNvSpPr txBox="1"/>
          <p:nvPr/>
        </p:nvSpPr>
        <p:spPr>
          <a:xfrm>
            <a:off x="501650" y="952346"/>
            <a:ext cx="6908608" cy="628377"/>
          </a:xfrm>
          <a:prstGeom prst="rect">
            <a:avLst/>
          </a:prstGeom>
        </p:spPr>
        <p:txBody>
          <a:bodyPr vert="horz" wrap="square" lIns="0" tIns="12700" rIns="0" bIns="0" rtlCol="0">
            <a:spAutoFit/>
          </a:bodyPr>
          <a:lstStyle/>
          <a:p>
            <a:pPr defTabSz="358775">
              <a:spcBef>
                <a:spcPts val="100"/>
              </a:spcBef>
            </a:pPr>
            <a:r>
              <a:rPr lang="de-DE" sz="2000" b="1" dirty="0"/>
              <a:t>39. Supervision ECEF-SGU – Genehmigung der Anpassung </a:t>
            </a:r>
            <a:br>
              <a:rPr lang="de-DE" sz="2000" b="1" dirty="0"/>
            </a:br>
            <a:r>
              <a:rPr lang="de-DE" sz="2000" b="1" dirty="0"/>
              <a:t>des Auftrags und der Erweiterung der Dienstleistungen	</a:t>
            </a:r>
          </a:p>
        </p:txBody>
      </p:sp>
    </p:spTree>
    <p:extLst>
      <p:ext uri="{BB962C8B-B14F-4D97-AF65-F5344CB8AC3E}">
        <p14:creationId xmlns:p14="http://schemas.microsoft.com/office/powerpoint/2010/main" val="11333988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B638D046-3804-4BCF-849E-86DBFE1ADE3A}"/>
              </a:ext>
            </a:extLst>
          </p:cNvPr>
          <p:cNvSpPr>
            <a:spLocks noGrp="1"/>
          </p:cNvSpPr>
          <p:nvPr>
            <p:ph type="body" idx="1"/>
          </p:nvPr>
        </p:nvSpPr>
        <p:spPr>
          <a:xfrm>
            <a:off x="577851" y="1752600"/>
            <a:ext cx="6172200" cy="1554272"/>
          </a:xfrm>
        </p:spPr>
        <p:txBody>
          <a:bodyPr/>
          <a:lstStyle/>
          <a:p>
            <a:pPr>
              <a:spcBef>
                <a:spcPts val="600"/>
              </a:spcBef>
            </a:pPr>
            <a:r>
              <a:rPr lang="de-DE" sz="1600" dirty="0"/>
              <a:t>Das Angebot der Supervisorin Frau Andrea Johnen für die notwendige Erweiterung des Auftrags beläuft sich auf 1.863,10 €. </a:t>
            </a:r>
          </a:p>
          <a:p>
            <a:pPr>
              <a:spcBef>
                <a:spcPts val="600"/>
              </a:spcBef>
            </a:pPr>
            <a:r>
              <a:rPr lang="de-DE" sz="1600" dirty="0"/>
              <a:t>Hierfür wird bei der nächsten Haushaltsanpassung ein entsprechender Nachkredit vorgesehen.</a:t>
            </a:r>
          </a:p>
          <a:p>
            <a:endParaRPr lang="de-DE" sz="1600" dirty="0"/>
          </a:p>
          <a:p>
            <a:endParaRPr lang="de-DE" sz="1600" dirty="0"/>
          </a:p>
        </p:txBody>
      </p:sp>
    </p:spTree>
    <p:extLst>
      <p:ext uri="{BB962C8B-B14F-4D97-AF65-F5344CB8AC3E}">
        <p14:creationId xmlns:p14="http://schemas.microsoft.com/office/powerpoint/2010/main" val="38402548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3" name="object 3"/>
          <p:cNvSpPr txBox="1"/>
          <p:nvPr/>
        </p:nvSpPr>
        <p:spPr>
          <a:xfrm>
            <a:off x="1222677" y="1016957"/>
            <a:ext cx="1610360" cy="212879"/>
          </a:xfrm>
          <a:prstGeom prst="rect">
            <a:avLst/>
          </a:prstGeom>
        </p:spPr>
        <p:txBody>
          <a:bodyPr vert="horz" wrap="square" lIns="0" tIns="12700" rIns="0" bIns="0" rtlCol="0">
            <a:spAutoFit/>
          </a:bodyPr>
          <a:lstStyle/>
          <a:p>
            <a:pPr marL="12700">
              <a:lnSpc>
                <a:spcPct val="100000"/>
              </a:lnSpc>
              <a:spcBef>
                <a:spcPts val="100"/>
              </a:spcBef>
            </a:pPr>
            <a:r>
              <a:rPr sz="1300" b="1" spc="-170" dirty="0">
                <a:solidFill>
                  <a:srgbClr val="6D6E71"/>
                </a:solidFill>
                <a:latin typeface="Arial"/>
                <a:cs typeface="Arial"/>
              </a:rPr>
              <a:t> </a:t>
            </a:r>
            <a:endParaRPr sz="1300" dirty="0">
              <a:latin typeface="Arial"/>
              <a:cs typeface="Arial"/>
            </a:endParaRPr>
          </a:p>
        </p:txBody>
      </p:sp>
      <p:sp>
        <p:nvSpPr>
          <p:cNvPr id="4" name="object 4"/>
          <p:cNvSpPr txBox="1"/>
          <p:nvPr/>
        </p:nvSpPr>
        <p:spPr>
          <a:xfrm>
            <a:off x="1339850" y="1765847"/>
            <a:ext cx="4953000" cy="1723164"/>
          </a:xfrm>
          <a:prstGeom prst="rect">
            <a:avLst/>
          </a:prstGeom>
        </p:spPr>
        <p:txBody>
          <a:bodyPr vert="horz" wrap="square" lIns="0" tIns="5080" rIns="0" bIns="0" rtlCol="0">
            <a:spAutoFit/>
          </a:bodyPr>
          <a:lstStyle/>
          <a:p>
            <a:pPr algn="ctr"/>
            <a:r>
              <a:rPr lang="de-DE" sz="2000" dirty="0">
                <a:latin typeface="Calibri" panose="020F0502020204030204" pitchFamily="34" charset="0"/>
                <a:cs typeface="Calibri" panose="020F0502020204030204" pitchFamily="34" charset="0"/>
              </a:rPr>
              <a:t>Die nächste Sitzung des Stadtrates findet </a:t>
            </a:r>
          </a:p>
          <a:p>
            <a:pPr algn="ctr"/>
            <a:r>
              <a:rPr lang="de-DE" sz="2000" dirty="0">
                <a:latin typeface="Calibri" panose="020F0502020204030204" pitchFamily="34" charset="0"/>
                <a:cs typeface="Calibri" panose="020F0502020204030204" pitchFamily="34" charset="0"/>
              </a:rPr>
              <a:t>am Montag, 7. Oktober 2024 um 19.30 Uhr </a:t>
            </a:r>
          </a:p>
          <a:p>
            <a:pPr algn="ctr"/>
            <a:r>
              <a:rPr lang="de-DE" sz="2000" dirty="0">
                <a:latin typeface="Calibri" panose="020F0502020204030204" pitchFamily="34" charset="0"/>
                <a:cs typeface="Calibri" panose="020F0502020204030204" pitchFamily="34" charset="0"/>
              </a:rPr>
              <a:t>im Rathaussaal</a:t>
            </a:r>
            <a:r>
              <a:rPr lang="de-DE" sz="2000" dirty="0"/>
              <a:t> </a:t>
            </a:r>
            <a:r>
              <a:rPr lang="de-DE" sz="2000" dirty="0">
                <a:latin typeface="Calibri" panose="020F0502020204030204" pitchFamily="34" charset="0"/>
                <a:cs typeface="Calibri" panose="020F0502020204030204" pitchFamily="34" charset="0"/>
              </a:rPr>
              <a:t>statt.</a:t>
            </a:r>
          </a:p>
          <a:p>
            <a:pPr algn="ctr"/>
            <a:endParaRPr lang="de-DE" sz="2000" dirty="0">
              <a:latin typeface="Calibri" panose="020F0502020204030204" pitchFamily="34" charset="0"/>
              <a:cs typeface="Calibri" panose="020F0502020204030204" pitchFamily="34" charset="0"/>
            </a:endParaRPr>
          </a:p>
          <a:p>
            <a:pPr algn="ctr"/>
            <a:r>
              <a:rPr lang="de-DE" sz="2000" dirty="0">
                <a:latin typeface="Calibri" panose="020F0502020204030204" pitchFamily="34" charset="0"/>
                <a:cs typeface="Calibri" panose="020F0502020204030204" pitchFamily="34" charset="0"/>
              </a:rPr>
              <a:t>*****</a:t>
            </a:r>
          </a:p>
          <a:p>
            <a:pPr marL="12700" marR="5080">
              <a:lnSpc>
                <a:spcPct val="104200"/>
              </a:lnSpc>
              <a:spcBef>
                <a:spcPts val="40"/>
              </a:spcBef>
            </a:pPr>
            <a:endParaRPr sz="1200" dirty="0">
              <a:latin typeface="Arial"/>
              <a:cs typeface="Arial"/>
            </a:endParaRP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3580632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3279</Words>
  <Application>Microsoft Office PowerPoint</Application>
  <PresentationFormat>Benutzerdefiniert</PresentationFormat>
  <Paragraphs>213</Paragraphs>
  <Slides>56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56</vt:i4>
      </vt:variant>
    </vt:vector>
  </HeadingPairs>
  <TitlesOfParts>
    <vt:vector size="60" baseType="lpstr">
      <vt:lpstr>Arial</vt:lpstr>
      <vt:lpstr>Calibri</vt:lpstr>
      <vt:lpstr>Times New Roman</vt:lpstr>
      <vt:lpstr>Office Theme</vt:lpstr>
      <vt:lpstr> </vt:lpstr>
      <vt:lpstr>PowerPoint-Präsentation</vt:lpstr>
      <vt:lpstr>PowerPoint-Präsentation</vt:lpstr>
      <vt:lpstr>PowerPoint-Präsentation</vt:lpstr>
      <vt:lpstr>PowerPoint-Präsentation</vt:lpstr>
      <vt:lpstr>PowerPoint-Präsentation</vt:lpstr>
      <vt:lpstr>Der als Kehrmaschine ausgerüstete multifunktionale Geräteträger der Marke Hako ist seit 2015 im Einsatz. Er wird zur Reinigung kleiner Gassen und enger Bereiche verwendet und im Winter für den Winterdienst ausgerüstet und eingesetzt.  Laut Herstellerangaben hat er das Ende seiner durchschnittlichen Lebensdauer erreicht. Die Saugleistung hat stark nachgelassen und die Maschine ist sehr störanfällig. Eine weitere Instandhaltung ist nicht wirtschaftlich.  Finanzierung: Die Mittel sind im Haushalt 2024 vorgesehen Vergabeart: Verhandlungsverfahren ohne vorherige Veröffentlichung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Eupen_ppt.indd</dc:title>
  <dc:creator>WAEGENEER Sophie</dc:creator>
  <cp:lastModifiedBy>SCHULZ Marga</cp:lastModifiedBy>
  <cp:revision>702</cp:revision>
  <dcterms:created xsi:type="dcterms:W3CDTF">2021-12-16T13:44:12Z</dcterms:created>
  <dcterms:modified xsi:type="dcterms:W3CDTF">2024-09-18T14:31:03Z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2021-12-16T00:00:00Z</vt:filetime>
  </property>
  <property fmtid="{D5CDD505-2E9C-101B-9397-08002B2CF9AE}" pid="3" name="Creator">
    <vt:lpwstr>Adobe InDesign 16.4 (Macintosh)</vt:lpwstr>
  </property>
  <property fmtid="{D5CDD505-2E9C-101B-9397-08002B2CF9AE}" pid="4" name="LastSaved">
    <vt:filetime>2021-12-16T00:00:00Z</vt:filetime>
  </property>
</Properties>
</file>