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95" r:id="rId1"/>
  </p:sldMasterIdLst>
  <p:sldIdLst>
    <p:sldId id="256" r:id="rId2"/>
    <p:sldId id="349" r:id="rId3"/>
    <p:sldId id="352" r:id="rId4"/>
    <p:sldId id="388" r:id="rId5"/>
    <p:sldId id="391" r:id="rId6"/>
    <p:sldId id="390" r:id="rId7"/>
    <p:sldId id="389" r:id="rId8"/>
    <p:sldId id="393" r:id="rId9"/>
    <p:sldId id="394" r:id="rId10"/>
    <p:sldId id="392" r:id="rId11"/>
    <p:sldId id="351" r:id="rId12"/>
    <p:sldId id="353" r:id="rId13"/>
    <p:sldId id="354" r:id="rId14"/>
    <p:sldId id="358" r:id="rId15"/>
    <p:sldId id="359" r:id="rId16"/>
    <p:sldId id="360" r:id="rId17"/>
    <p:sldId id="361" r:id="rId18"/>
    <p:sldId id="364" r:id="rId19"/>
    <p:sldId id="366" r:id="rId20"/>
    <p:sldId id="368" r:id="rId21"/>
    <p:sldId id="367" r:id="rId22"/>
    <p:sldId id="365" r:id="rId23"/>
    <p:sldId id="363" r:id="rId24"/>
    <p:sldId id="369" r:id="rId25"/>
    <p:sldId id="377" r:id="rId26"/>
    <p:sldId id="376" r:id="rId27"/>
    <p:sldId id="375" r:id="rId28"/>
    <p:sldId id="374" r:id="rId29"/>
    <p:sldId id="373" r:id="rId30"/>
    <p:sldId id="372" r:id="rId31"/>
    <p:sldId id="371" r:id="rId32"/>
    <p:sldId id="370" r:id="rId33"/>
    <p:sldId id="378" r:id="rId34"/>
    <p:sldId id="387" r:id="rId35"/>
    <p:sldId id="386" r:id="rId36"/>
    <p:sldId id="384" r:id="rId37"/>
    <p:sldId id="383" r:id="rId38"/>
    <p:sldId id="382"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3111135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indent="0">
              <a:buNone/>
              <a:defRPr/>
            </a:lvl1pPr>
          </a:lstStyle>
          <a:p>
            <a:r>
              <a:rPr lang="de-DE" dirty="0"/>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380872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363339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de-DE"/>
              <a:t>Mastertitelformat bearbeiten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3986695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444123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4" name="Footer Placeholder 3"/>
          <p:cNvSpPr>
            <a:spLocks noGrp="1"/>
          </p:cNvSpPr>
          <p:nvPr>
            <p:ph type="ftr" sz="quarter" idx="11"/>
          </p:nvPr>
        </p:nvSpPr>
        <p:spPr/>
        <p:txBody>
          <a:bodyPr/>
          <a:lstStyle/>
          <a:p>
            <a:endParaRPr lang="de-DE" dirty="0"/>
          </a:p>
        </p:txBody>
      </p:sp>
      <p:sp>
        <p:nvSpPr>
          <p:cNvPr id="5" name="Slide Number Placeholder 4"/>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234180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3" name="Footer Placeholder 2"/>
          <p:cNvSpPr>
            <a:spLocks noGrp="1"/>
          </p:cNvSpPr>
          <p:nvPr>
            <p:ph type="ftr" sz="quarter" idx="11"/>
          </p:nvPr>
        </p:nvSpPr>
        <p:spPr/>
        <p:txBody>
          <a:bodyPr/>
          <a:lstStyle/>
          <a:p>
            <a:endParaRPr lang="de-DE" dirty="0"/>
          </a:p>
        </p:txBody>
      </p:sp>
      <p:sp>
        <p:nvSpPr>
          <p:cNvPr id="4" name="Slide Number Placeholder 3"/>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3843399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3722398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1183309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3879072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B67E7924-18E9-47F3-8809-3F5BC33F7ED7}" type="slidenum">
              <a:rPr lang="de-DE" smtClean="0"/>
              <a:t>‹Nr.›</a:t>
            </a:fld>
            <a:endParaRPr lang="de-DE"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81338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2654585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B67E7924-18E9-47F3-8809-3F5BC33F7ED7}" type="slidenum">
              <a:rPr lang="de-DE" smtClean="0"/>
              <a:t>‹Nr.›</a:t>
            </a:fld>
            <a:endParaRPr lang="de-DE"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98490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4288638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1511827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9F51765-0834-4EC4-A0CC-04CF8B272250}" type="datetimeFigureOut">
              <a:rPr lang="de-DE" smtClean="0"/>
              <a:t>25.01.2022</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B67E7924-18E9-47F3-8809-3F5BC33F7ED7}" type="slidenum">
              <a:rPr lang="de-DE" smtClean="0"/>
              <a:t>‹Nr.›</a:t>
            </a:fld>
            <a:endParaRPr lang="de-DE" dirty="0"/>
          </a:p>
        </p:txBody>
      </p:sp>
    </p:spTree>
    <p:extLst>
      <p:ext uri="{BB962C8B-B14F-4D97-AF65-F5344CB8AC3E}">
        <p14:creationId xmlns:p14="http://schemas.microsoft.com/office/powerpoint/2010/main" val="2591105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de-DE" dirty="0"/>
              <a:t>Mastertitelformat bearbeiten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9F51765-0834-4EC4-A0CC-04CF8B272250}" type="datetimeFigureOut">
              <a:rPr lang="de-DE" smtClean="0"/>
              <a:t>25.01.2022</a:t>
            </a:fld>
            <a:endParaRPr lang="de-DE"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7E7924-18E9-47F3-8809-3F5BC33F7ED7}" type="slidenum">
              <a:rPr lang="de-DE" smtClean="0"/>
              <a:t>‹Nr.›</a:t>
            </a:fld>
            <a:endParaRPr lang="de-DE" dirty="0"/>
          </a:p>
        </p:txBody>
      </p:sp>
    </p:spTree>
    <p:extLst>
      <p:ext uri="{BB962C8B-B14F-4D97-AF65-F5344CB8AC3E}">
        <p14:creationId xmlns:p14="http://schemas.microsoft.com/office/powerpoint/2010/main" val="4142593739"/>
      </p:ext>
    </p:extLst>
  </p:cSld>
  <p:clrMap bg1="lt1" tx1="dk1" bg2="lt2" tx2="dk2" accent1="accent1" accent2="accent2" accent3="accent3" accent4="accent4" accent5="accent5" accent6="accent6" hlink="hlink" folHlink="folHlink"/>
  <p:sldLayoutIdLst>
    <p:sldLayoutId id="2147484296" r:id="rId1"/>
    <p:sldLayoutId id="2147484297" r:id="rId2"/>
    <p:sldLayoutId id="2147484298" r:id="rId3"/>
    <p:sldLayoutId id="2147484299" r:id="rId4"/>
    <p:sldLayoutId id="2147484300" r:id="rId5"/>
    <p:sldLayoutId id="2147484301" r:id="rId6"/>
    <p:sldLayoutId id="2147484302" r:id="rId7"/>
    <p:sldLayoutId id="2147484303" r:id="rId8"/>
    <p:sldLayoutId id="2147484304" r:id="rId9"/>
    <p:sldLayoutId id="2147484305" r:id="rId10"/>
    <p:sldLayoutId id="2147484306" r:id="rId11"/>
    <p:sldLayoutId id="2147484307" r:id="rId12"/>
    <p:sldLayoutId id="2147484308" r:id="rId13"/>
    <p:sldLayoutId id="2147484309" r:id="rId14"/>
    <p:sldLayoutId id="2147484310" r:id="rId15"/>
    <p:sldLayoutId id="2147484311" r:id="rId16"/>
  </p:sldLayoutIdLst>
  <p:txStyles>
    <p:titleStyle>
      <a:lvl1pPr marL="457200" indent="-457200" algn="l" defTabSz="457200" rtl="0" eaLnBrk="1" latinLnBrk="0" hangingPunct="1">
        <a:spcBef>
          <a:spcPct val="0"/>
        </a:spcBef>
        <a:buFont typeface="+mj-lt"/>
        <a:buAutoNum type="arabicPeriod"/>
        <a:defRPr sz="2400" kern="1200">
          <a:solidFill>
            <a:schemeClr val="accent1"/>
          </a:solidFill>
          <a:latin typeface="Calibri" panose="020F0502020204030204" pitchFamily="34" charset="0"/>
          <a:ea typeface="+mj-ea"/>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a:bodyPr>
          <a:lstStyle/>
          <a:p>
            <a:pPr marL="0" indent="0">
              <a:buNone/>
            </a:pPr>
            <a:r>
              <a:rPr lang="de-DE" sz="4400" b="1" dirty="0"/>
              <a:t>Stadt Eupen</a:t>
            </a:r>
            <a:br>
              <a:rPr lang="de-DE" dirty="0"/>
            </a:br>
            <a:r>
              <a:rPr lang="de-DE" sz="3600" dirty="0"/>
              <a:t>Sitzung des Stadtrates</a:t>
            </a:r>
            <a:endParaRPr lang="de-DE" dirty="0"/>
          </a:p>
        </p:txBody>
      </p:sp>
      <p:sp>
        <p:nvSpPr>
          <p:cNvPr id="5" name="Untertitel 4"/>
          <p:cNvSpPr>
            <a:spLocks noGrp="1"/>
          </p:cNvSpPr>
          <p:nvPr>
            <p:ph type="subTitle" idx="1"/>
          </p:nvPr>
        </p:nvSpPr>
        <p:spPr/>
        <p:txBody>
          <a:bodyPr>
            <a:normAutofit/>
          </a:bodyPr>
          <a:lstStyle/>
          <a:p>
            <a:r>
              <a:rPr lang="de-DE" dirty="0"/>
              <a:t>24. Januar 2022</a:t>
            </a:r>
          </a:p>
        </p:txBody>
      </p:sp>
      <p:pic>
        <p:nvPicPr>
          <p:cNvPr id="3" name="Grafik 2">
            <a:extLst>
              <a:ext uri="{FF2B5EF4-FFF2-40B4-BE49-F238E27FC236}">
                <a16:creationId xmlns:a16="http://schemas.microsoft.com/office/drawing/2014/main" id="{A21FB91F-570A-40E8-BA1A-46D0607E43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4787414"/>
            <a:ext cx="1656184" cy="1924700"/>
          </a:xfrm>
          <a:prstGeom prst="rect">
            <a:avLst/>
          </a:prstGeom>
        </p:spPr>
      </p:pic>
    </p:spTree>
    <p:extLst>
      <p:ext uri="{BB962C8B-B14F-4D97-AF65-F5344CB8AC3E}">
        <p14:creationId xmlns:p14="http://schemas.microsoft.com/office/powerpoint/2010/main" val="2709570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7C1205-20F1-44CB-B360-9EA1262E98CD}"/>
              </a:ext>
            </a:extLst>
          </p:cNvPr>
          <p:cNvSpPr>
            <a:spLocks noGrp="1"/>
          </p:cNvSpPr>
          <p:nvPr>
            <p:ph type="title"/>
          </p:nvPr>
        </p:nvSpPr>
        <p:spPr>
          <a:xfrm>
            <a:off x="179512" y="476672"/>
            <a:ext cx="6554689" cy="1163216"/>
          </a:xfrm>
        </p:spPr>
        <p:txBody>
          <a:bodyPr>
            <a:noAutofit/>
          </a:bodyPr>
          <a:lstStyle/>
          <a:p>
            <a:r>
              <a:rPr lang="de-DE" dirty="0"/>
              <a:t>1.	Bestätigung der Verfügung der Bürgermeisterin 	bezüglich der Verlegung des Tagungsorts</a:t>
            </a:r>
            <a:br>
              <a:rPr lang="de-DE" dirty="0"/>
            </a:br>
            <a:endParaRPr lang="de-DE" dirty="0"/>
          </a:p>
        </p:txBody>
      </p:sp>
      <p:sp>
        <p:nvSpPr>
          <p:cNvPr id="3" name="Inhaltsplatzhalter 2">
            <a:extLst>
              <a:ext uri="{FF2B5EF4-FFF2-40B4-BE49-F238E27FC236}">
                <a16:creationId xmlns:a16="http://schemas.microsoft.com/office/drawing/2014/main" id="{11E1B6F3-E095-420A-91F6-B85B44BAAE4A}"/>
              </a:ext>
            </a:extLst>
          </p:cNvPr>
          <p:cNvSpPr>
            <a:spLocks noGrp="1"/>
          </p:cNvSpPr>
          <p:nvPr>
            <p:ph idx="1"/>
          </p:nvPr>
        </p:nvSpPr>
        <p:spPr>
          <a:xfrm>
            <a:off x="827584" y="1770982"/>
            <a:ext cx="6192689" cy="3880773"/>
          </a:xfrm>
        </p:spPr>
        <p:txBody>
          <a:bodyPr>
            <a:normAutofit/>
          </a:bodyPr>
          <a:lstStyle/>
          <a:p>
            <a:pPr marL="0" indent="0">
              <a:buNone/>
            </a:pPr>
            <a:endParaRPr lang="de-DE"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1545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8E4300-C16A-4FEC-9A38-E98FACF8CACE}"/>
              </a:ext>
            </a:extLst>
          </p:cNvPr>
          <p:cNvSpPr>
            <a:spLocks noGrp="1"/>
          </p:cNvSpPr>
          <p:nvPr>
            <p:ph type="title"/>
          </p:nvPr>
        </p:nvSpPr>
        <p:spPr>
          <a:xfrm>
            <a:off x="179512" y="464344"/>
            <a:ext cx="6347713" cy="1320800"/>
          </a:xfrm>
        </p:spPr>
        <p:txBody>
          <a:bodyPr/>
          <a:lstStyle/>
          <a:p>
            <a:r>
              <a:rPr lang="de-DE" dirty="0"/>
              <a:t>2.	Mitteilungen</a:t>
            </a:r>
            <a:br>
              <a:rPr lang="de-DE" dirty="0"/>
            </a:br>
            <a:br>
              <a:rPr lang="de-DE" dirty="0"/>
            </a:br>
            <a:endParaRPr lang="de-DE" dirty="0"/>
          </a:p>
        </p:txBody>
      </p:sp>
      <p:sp>
        <p:nvSpPr>
          <p:cNvPr id="3" name="Inhaltsplatzhalter 2">
            <a:extLst>
              <a:ext uri="{FF2B5EF4-FFF2-40B4-BE49-F238E27FC236}">
                <a16:creationId xmlns:a16="http://schemas.microsoft.com/office/drawing/2014/main" id="{713CC65C-FF30-4646-A4BB-BCB20844A131}"/>
              </a:ext>
            </a:extLst>
          </p:cNvPr>
          <p:cNvSpPr>
            <a:spLocks noGrp="1"/>
          </p:cNvSpPr>
          <p:nvPr>
            <p:ph idx="1"/>
          </p:nvPr>
        </p:nvSpPr>
        <p:spPr>
          <a:xfrm>
            <a:off x="755576" y="1124744"/>
            <a:ext cx="6347714" cy="4438529"/>
          </a:xfrm>
        </p:spPr>
        <p:txBody>
          <a:bodyPr>
            <a:normAutofit/>
          </a:bodyPr>
          <a:lstStyle/>
          <a:p>
            <a:pPr marL="0" indent="0">
              <a:buNone/>
            </a:pPr>
            <a:endParaRPr lang="de-DE" sz="2000" dirty="0">
              <a:latin typeface="Calibri" panose="020F0502020204030204" pitchFamily="34" charset="0"/>
              <a:cs typeface="Calibri" panose="020F0502020204030204" pitchFamily="34" charset="0"/>
            </a:endParaRPr>
          </a:p>
          <a:p>
            <a:pPr marL="0" indent="0">
              <a:buNone/>
            </a:pPr>
            <a:r>
              <a:rPr lang="de-DE" sz="2000" dirty="0">
                <a:latin typeface="Calibri" panose="020F0502020204030204" pitchFamily="34" charset="0"/>
                <a:cs typeface="Calibri" panose="020F0502020204030204" pitchFamily="34" charset="0"/>
              </a:rPr>
              <a:t>10. Dezember 2021: </a:t>
            </a:r>
          </a:p>
          <a:p>
            <a:pPr marL="0" indent="0">
              <a:buNone/>
            </a:pPr>
            <a:r>
              <a:rPr lang="de-DE" sz="2000" dirty="0">
                <a:latin typeface="Calibri" panose="020F0502020204030204" pitchFamily="34" charset="0"/>
                <a:cs typeface="Calibri" panose="020F0502020204030204" pitchFamily="34" charset="0"/>
              </a:rPr>
              <a:t>Billigung der 3. Haushaltsplananpassung 2021 durch Herrn Ministerpräsident Oliver Paasch.</a:t>
            </a:r>
          </a:p>
        </p:txBody>
      </p:sp>
    </p:spTree>
    <p:extLst>
      <p:ext uri="{BB962C8B-B14F-4D97-AF65-F5344CB8AC3E}">
        <p14:creationId xmlns:p14="http://schemas.microsoft.com/office/powerpoint/2010/main" val="877993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59073A-49DD-4589-BD1A-97ABADF416EA}"/>
              </a:ext>
            </a:extLst>
          </p:cNvPr>
          <p:cNvSpPr>
            <a:spLocks noGrp="1"/>
          </p:cNvSpPr>
          <p:nvPr>
            <p:ph type="title"/>
          </p:nvPr>
        </p:nvSpPr>
        <p:spPr>
          <a:xfrm>
            <a:off x="107504" y="404664"/>
            <a:ext cx="7067794" cy="1872208"/>
          </a:xfrm>
        </p:spPr>
        <p:txBody>
          <a:bodyPr>
            <a:noAutofit/>
          </a:bodyPr>
          <a:lstStyle/>
          <a:p>
            <a:r>
              <a:rPr lang="de-DE" dirty="0"/>
              <a:t>3.	Antrag der PFF-Fraktion (Liste 1) auf Ersatz von 	Frau Ratsmitglied Jenny Baltus-Möres während 	ihres Urlaubs anlässlich der Geburt ihres Kindes 	durch Herrn Yves </a:t>
            </a:r>
            <a:r>
              <a:rPr lang="de-DE" dirty="0" err="1"/>
              <a:t>Derwahl</a:t>
            </a:r>
            <a:r>
              <a:rPr lang="de-DE" dirty="0"/>
              <a:t>, 2. Ersatzkandidat der 	Liste 1 - Kenntnisnahme</a:t>
            </a:r>
            <a:br>
              <a:rPr lang="de-DE" dirty="0"/>
            </a:br>
            <a:endParaRPr lang="de-DE" dirty="0"/>
          </a:p>
        </p:txBody>
      </p:sp>
      <p:sp>
        <p:nvSpPr>
          <p:cNvPr id="3" name="Inhaltsplatzhalter 2">
            <a:extLst>
              <a:ext uri="{FF2B5EF4-FFF2-40B4-BE49-F238E27FC236}">
                <a16:creationId xmlns:a16="http://schemas.microsoft.com/office/drawing/2014/main" id="{117CFAD9-96BD-4CD8-967F-6408FF25C4AA}"/>
              </a:ext>
            </a:extLst>
          </p:cNvPr>
          <p:cNvSpPr>
            <a:spLocks noGrp="1"/>
          </p:cNvSpPr>
          <p:nvPr>
            <p:ph idx="1"/>
          </p:nvPr>
        </p:nvSpPr>
        <p:spPr>
          <a:xfrm>
            <a:off x="683568" y="2392205"/>
            <a:ext cx="6347714" cy="3692483"/>
          </a:xfrm>
        </p:spPr>
        <p:txBody>
          <a:bodyPr>
            <a:normAutofit/>
          </a:bodyPr>
          <a:lstStyle/>
          <a:p>
            <a:pPr marL="0" indent="0">
              <a:buNone/>
            </a:pPr>
            <a:endParaRPr lang="de-DE" sz="2000" dirty="0">
              <a:latin typeface="Calibri" panose="020F0502020204030204" pitchFamily="34" charset="0"/>
              <a:cs typeface="Calibri" panose="020F0502020204030204" pitchFamily="34" charset="0"/>
            </a:endParaRPr>
          </a:p>
          <a:p>
            <a:pPr marL="0" indent="0">
              <a:buNone/>
            </a:pPr>
            <a:r>
              <a:rPr lang="de-DE" sz="2000" dirty="0">
                <a:latin typeface="Calibri" panose="020F0502020204030204" pitchFamily="34" charset="0"/>
                <a:cs typeface="Calibri" panose="020F0502020204030204" pitchFamily="34" charset="0"/>
              </a:rPr>
              <a:t>Frau Jennifer Baltus-Möres hat beim Gemeindekollegium einen Urlaub für 20 Wochen anlässlich der Geburt ihres Kindes beantragt. </a:t>
            </a:r>
          </a:p>
          <a:p>
            <a:pPr marL="0" indent="0">
              <a:buNone/>
            </a:pPr>
            <a:r>
              <a:rPr lang="de-DE" sz="2000" dirty="0">
                <a:latin typeface="Calibri" panose="020F0502020204030204" pitchFamily="34" charset="0"/>
                <a:cs typeface="Calibri" panose="020F0502020204030204" pitchFamily="34" charset="0"/>
              </a:rPr>
              <a:t>Der  PFF-Fraktion beantragt den Ersatz von Frau Baltus-Möres während dieses Urlaubs durch Herrn Yves </a:t>
            </a:r>
            <a:r>
              <a:rPr lang="de-DE" sz="2000" dirty="0" err="1">
                <a:latin typeface="Calibri" panose="020F0502020204030204" pitchFamily="34" charset="0"/>
                <a:cs typeface="Calibri" panose="020F0502020204030204" pitchFamily="34" charset="0"/>
              </a:rPr>
              <a:t>Derwahl</a:t>
            </a:r>
            <a:r>
              <a:rPr lang="de-DE" sz="2000" dirty="0">
                <a:latin typeface="Calibri" panose="020F0502020204030204" pitchFamily="34" charset="0"/>
                <a:cs typeface="Calibri" panose="020F0502020204030204" pitchFamily="34" charset="0"/>
              </a:rPr>
              <a:t>.</a:t>
            </a:r>
          </a:p>
          <a:p>
            <a:pPr marL="0" indent="0">
              <a:buNone/>
            </a:pPr>
            <a:endParaRPr lang="de-DE"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1614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2F7F43-185A-46D6-84F7-A5BBCD9FC7E8}"/>
              </a:ext>
            </a:extLst>
          </p:cNvPr>
          <p:cNvSpPr>
            <a:spLocks noGrp="1"/>
          </p:cNvSpPr>
          <p:nvPr>
            <p:ph type="title"/>
          </p:nvPr>
        </p:nvSpPr>
        <p:spPr>
          <a:xfrm>
            <a:off x="179512" y="447347"/>
            <a:ext cx="6730185" cy="1320800"/>
          </a:xfrm>
        </p:spPr>
        <p:txBody>
          <a:bodyPr>
            <a:normAutofit fontScale="90000"/>
          </a:bodyPr>
          <a:lstStyle/>
          <a:p>
            <a:r>
              <a:rPr lang="de-DE" sz="2700" dirty="0"/>
              <a:t>4.	Wählbarkeit</a:t>
            </a:r>
            <a:r>
              <a:rPr lang="de-DE" dirty="0"/>
              <a:t> </a:t>
            </a:r>
            <a:r>
              <a:rPr lang="de-DE" sz="2700" dirty="0"/>
              <a:t>und Unvereinbarkeiten des zweiten 	Ersatzkandidaten der Liste 1, Herrn Yves </a:t>
            </a:r>
            <a:r>
              <a:rPr lang="de-DE" sz="2700" dirty="0" err="1"/>
              <a:t>Derwahl</a:t>
            </a:r>
            <a:r>
              <a:rPr lang="de-DE" sz="2700" dirty="0"/>
              <a:t>  </a:t>
            </a:r>
            <a:br>
              <a:rPr lang="de-DE" sz="2700" dirty="0"/>
            </a:br>
            <a:r>
              <a:rPr lang="de-DE" sz="2700" dirty="0"/>
              <a:t>	Prüfung der Bedingungen </a:t>
            </a:r>
            <a:br>
              <a:rPr lang="de-DE" sz="2700" dirty="0"/>
            </a:br>
            <a:endParaRPr lang="de-DE" dirty="0"/>
          </a:p>
        </p:txBody>
      </p:sp>
      <p:sp>
        <p:nvSpPr>
          <p:cNvPr id="3" name="Inhaltsplatzhalter 2">
            <a:extLst>
              <a:ext uri="{FF2B5EF4-FFF2-40B4-BE49-F238E27FC236}">
                <a16:creationId xmlns:a16="http://schemas.microsoft.com/office/drawing/2014/main" id="{DBE424E6-451D-4961-A46F-7C7D4E2C2454}"/>
              </a:ext>
            </a:extLst>
          </p:cNvPr>
          <p:cNvSpPr>
            <a:spLocks noGrp="1"/>
          </p:cNvSpPr>
          <p:nvPr>
            <p:ph idx="1"/>
          </p:nvPr>
        </p:nvSpPr>
        <p:spPr>
          <a:xfrm>
            <a:off x="683568" y="1916832"/>
            <a:ext cx="6347714" cy="3880773"/>
          </a:xfrm>
        </p:spPr>
        <p:txBody>
          <a:bodyPr>
            <a:normAutofit/>
          </a:bodyPr>
          <a:lstStyle/>
          <a:p>
            <a:pPr marL="0" indent="0">
              <a:buNone/>
            </a:pPr>
            <a:r>
              <a:rPr lang="de-DE" sz="2000" dirty="0">
                <a:latin typeface="Calibri" panose="020F0502020204030204" pitchFamily="34" charset="0"/>
                <a:cs typeface="Calibri" panose="020F0502020204030204" pitchFamily="34" charset="0"/>
              </a:rPr>
              <a:t>Die Vollmachten von Herrn Yves </a:t>
            </a:r>
            <a:r>
              <a:rPr lang="de-DE" sz="2000" dirty="0" err="1">
                <a:latin typeface="Calibri" panose="020F0502020204030204" pitchFamily="34" charset="0"/>
                <a:cs typeface="Calibri" panose="020F0502020204030204" pitchFamily="34" charset="0"/>
              </a:rPr>
              <a:t>Derwahl</a:t>
            </a:r>
            <a:r>
              <a:rPr lang="de-DE" sz="2000" dirty="0">
                <a:latin typeface="Calibri" panose="020F0502020204030204" pitchFamily="34" charset="0"/>
                <a:cs typeface="Calibri" panose="020F0502020204030204" pitchFamily="34" charset="0"/>
              </a:rPr>
              <a:t> können als gültig erklärt werden.</a:t>
            </a:r>
          </a:p>
          <a:p>
            <a:pPr marL="0" indent="0">
              <a:buNone/>
            </a:pPr>
            <a:endParaRPr lang="de-DE" sz="1600" dirty="0"/>
          </a:p>
        </p:txBody>
      </p:sp>
    </p:spTree>
    <p:extLst>
      <p:ext uri="{BB962C8B-B14F-4D97-AF65-F5344CB8AC3E}">
        <p14:creationId xmlns:p14="http://schemas.microsoft.com/office/powerpoint/2010/main" val="163886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AA97F3-C7F3-4184-BA9D-18C078955CC5}"/>
              </a:ext>
            </a:extLst>
          </p:cNvPr>
          <p:cNvSpPr>
            <a:spLocks noGrp="1"/>
          </p:cNvSpPr>
          <p:nvPr>
            <p:ph type="title"/>
          </p:nvPr>
        </p:nvSpPr>
        <p:spPr>
          <a:xfrm>
            <a:off x="179512" y="548680"/>
            <a:ext cx="7056785" cy="1019200"/>
          </a:xfrm>
        </p:spPr>
        <p:txBody>
          <a:bodyPr>
            <a:noAutofit/>
          </a:bodyPr>
          <a:lstStyle/>
          <a:p>
            <a:r>
              <a:rPr lang="de-DE" dirty="0"/>
              <a:t>5.	Eidesleistung und Einführung von Herrn </a:t>
            </a:r>
            <a:br>
              <a:rPr lang="de-DE" dirty="0"/>
            </a:br>
            <a:r>
              <a:rPr lang="de-DE" dirty="0"/>
              <a:t>	Yves </a:t>
            </a:r>
            <a:r>
              <a:rPr lang="de-DE" dirty="0" err="1"/>
              <a:t>Derwahl</a:t>
            </a:r>
            <a:br>
              <a:rPr lang="de-DE" dirty="0"/>
            </a:br>
            <a:br>
              <a:rPr lang="de-DE" dirty="0"/>
            </a:br>
            <a:br>
              <a:rPr lang="de-DE" dirty="0"/>
            </a:br>
            <a:endParaRPr lang="de-DE" dirty="0"/>
          </a:p>
        </p:txBody>
      </p:sp>
      <p:sp>
        <p:nvSpPr>
          <p:cNvPr id="3" name="Inhaltsplatzhalter 2">
            <a:extLst>
              <a:ext uri="{FF2B5EF4-FFF2-40B4-BE49-F238E27FC236}">
                <a16:creationId xmlns:a16="http://schemas.microsoft.com/office/drawing/2014/main" id="{F19D942B-9362-4B64-AB5B-26B2336EF890}"/>
              </a:ext>
            </a:extLst>
          </p:cNvPr>
          <p:cNvSpPr>
            <a:spLocks noGrp="1"/>
          </p:cNvSpPr>
          <p:nvPr>
            <p:ph idx="1"/>
          </p:nvPr>
        </p:nvSpPr>
        <p:spPr>
          <a:xfrm>
            <a:off x="683568" y="1988840"/>
            <a:ext cx="5688632" cy="3880773"/>
          </a:xfrm>
        </p:spPr>
        <p:txBody>
          <a:bodyPr>
            <a:normAutofit/>
          </a:bodyPr>
          <a:lstStyle/>
          <a:p>
            <a:pPr marL="0" indent="0">
              <a:buNone/>
            </a:pPr>
            <a:r>
              <a:rPr lang="de-DE" sz="2400" dirty="0">
                <a:latin typeface="Calibri" panose="020F0502020204030204" pitchFamily="34" charset="0"/>
                <a:cs typeface="Calibri" panose="020F0502020204030204" pitchFamily="34" charset="0"/>
              </a:rPr>
              <a:t>„Ich schwöre Treue dem König,</a:t>
            </a:r>
            <a:br>
              <a:rPr lang="de-DE" sz="2400" dirty="0">
                <a:latin typeface="Calibri" panose="020F0502020204030204" pitchFamily="34" charset="0"/>
                <a:cs typeface="Calibri" panose="020F0502020204030204" pitchFamily="34" charset="0"/>
              </a:rPr>
            </a:br>
            <a:br>
              <a:rPr lang="de-DE" sz="2400" dirty="0">
                <a:latin typeface="Calibri" panose="020F0502020204030204" pitchFamily="34" charset="0"/>
                <a:cs typeface="Calibri" panose="020F0502020204030204" pitchFamily="34" charset="0"/>
              </a:rPr>
            </a:br>
            <a:r>
              <a:rPr lang="de-DE" sz="2400" dirty="0">
                <a:latin typeface="Calibri" panose="020F0502020204030204" pitchFamily="34" charset="0"/>
                <a:cs typeface="Calibri" panose="020F0502020204030204" pitchFamily="34" charset="0"/>
              </a:rPr>
              <a:t> Gehorsam der Verfassung und </a:t>
            </a:r>
            <a:br>
              <a:rPr lang="de-DE" sz="2400" dirty="0">
                <a:latin typeface="Calibri" panose="020F0502020204030204" pitchFamily="34" charset="0"/>
                <a:cs typeface="Calibri" panose="020F0502020204030204" pitchFamily="34" charset="0"/>
              </a:rPr>
            </a:br>
            <a:br>
              <a:rPr lang="de-DE" sz="2400" dirty="0">
                <a:latin typeface="Calibri" panose="020F0502020204030204" pitchFamily="34" charset="0"/>
                <a:cs typeface="Calibri" panose="020F0502020204030204" pitchFamily="34" charset="0"/>
              </a:rPr>
            </a:br>
            <a:r>
              <a:rPr lang="de-DE" sz="2400" dirty="0">
                <a:latin typeface="Calibri" panose="020F0502020204030204" pitchFamily="34" charset="0"/>
                <a:cs typeface="Calibri" panose="020F0502020204030204" pitchFamily="34" charset="0"/>
              </a:rPr>
              <a:t>den Gesetzen des belgischen Volkes.“	</a:t>
            </a:r>
          </a:p>
        </p:txBody>
      </p:sp>
    </p:spTree>
    <p:extLst>
      <p:ext uri="{BB962C8B-B14F-4D97-AF65-F5344CB8AC3E}">
        <p14:creationId xmlns:p14="http://schemas.microsoft.com/office/powerpoint/2010/main" val="476853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59073A-49DD-4589-BD1A-97ABADF416EA}"/>
              </a:ext>
            </a:extLst>
          </p:cNvPr>
          <p:cNvSpPr>
            <a:spLocks noGrp="1"/>
          </p:cNvSpPr>
          <p:nvPr>
            <p:ph type="title"/>
          </p:nvPr>
        </p:nvSpPr>
        <p:spPr>
          <a:xfrm>
            <a:off x="107504" y="402182"/>
            <a:ext cx="7202760" cy="1008112"/>
          </a:xfrm>
        </p:spPr>
        <p:txBody>
          <a:bodyPr>
            <a:noAutofit/>
          </a:bodyPr>
          <a:lstStyle/>
          <a:p>
            <a:pPr lvl="0"/>
            <a:r>
              <a:rPr lang="de-DE" dirty="0"/>
              <a:t>6.	Zeitweilige Umbesetzung in verschiedenen Gremien:</a:t>
            </a:r>
            <a:br>
              <a:rPr lang="de-DE" dirty="0"/>
            </a:br>
            <a:r>
              <a:rPr lang="de-DE" dirty="0"/>
              <a:t>	a) Städtische Ausschüsse</a:t>
            </a:r>
            <a:br>
              <a:rPr lang="de-DE" dirty="0"/>
            </a:br>
            <a:br>
              <a:rPr lang="de-DE" dirty="0"/>
            </a:br>
            <a:endParaRPr lang="de-DE" dirty="0"/>
          </a:p>
        </p:txBody>
      </p:sp>
      <p:sp>
        <p:nvSpPr>
          <p:cNvPr id="3" name="Inhaltsplatzhalter 2">
            <a:extLst>
              <a:ext uri="{FF2B5EF4-FFF2-40B4-BE49-F238E27FC236}">
                <a16:creationId xmlns:a16="http://schemas.microsoft.com/office/drawing/2014/main" id="{117CFAD9-96BD-4CD8-967F-6408FF25C4AA}"/>
              </a:ext>
            </a:extLst>
          </p:cNvPr>
          <p:cNvSpPr>
            <a:spLocks noGrp="1"/>
          </p:cNvSpPr>
          <p:nvPr>
            <p:ph idx="1"/>
          </p:nvPr>
        </p:nvSpPr>
        <p:spPr>
          <a:xfrm>
            <a:off x="710177" y="1422880"/>
            <a:ext cx="6768752" cy="4556579"/>
          </a:xfrm>
        </p:spPr>
        <p:txBody>
          <a:bodyPr/>
          <a:lstStyle/>
          <a:p>
            <a:pPr marL="0" indent="0">
              <a:buNone/>
            </a:pPr>
            <a:r>
              <a:rPr lang="de-DE" sz="2000" dirty="0">
                <a:latin typeface="Calibri" panose="020F0502020204030204" pitchFamily="34" charset="0"/>
                <a:cs typeface="Calibri" panose="020F0502020204030204" pitchFamily="34" charset="0"/>
              </a:rPr>
              <a:t>Herr Yves </a:t>
            </a:r>
            <a:r>
              <a:rPr lang="de-DE" sz="2000" dirty="0" err="1">
                <a:latin typeface="Calibri" panose="020F0502020204030204" pitchFamily="34" charset="0"/>
                <a:cs typeface="Calibri" panose="020F0502020204030204" pitchFamily="34" charset="0"/>
              </a:rPr>
              <a:t>Derwahl</a:t>
            </a:r>
            <a:r>
              <a:rPr lang="de-DE" sz="2000" dirty="0">
                <a:latin typeface="Calibri" panose="020F0502020204030204" pitchFamily="34" charset="0"/>
                <a:cs typeface="Calibri" panose="020F0502020204030204" pitchFamily="34" charset="0"/>
              </a:rPr>
              <a:t> ersetzt Frau Jenny Baltus-Möres für die Dauer ihres Urlaubs als effektives Mitglied in folgenden städtischen Ausschüssen: </a:t>
            </a:r>
          </a:p>
          <a:p>
            <a:pPr lvl="0">
              <a:buFont typeface="Wingdings" panose="05000000000000000000" pitchFamily="2" charset="2"/>
              <a:buChar char="Ø"/>
            </a:pPr>
            <a:r>
              <a:rPr lang="de-DE" sz="2000" dirty="0">
                <a:latin typeface="Calibri" panose="020F0502020204030204" pitchFamily="34" charset="0"/>
                <a:cs typeface="Calibri" panose="020F0502020204030204" pitchFamily="34" charset="0"/>
              </a:rPr>
              <a:t>Finanzausschuss</a:t>
            </a:r>
          </a:p>
          <a:p>
            <a:pPr lvl="0">
              <a:buFont typeface="Wingdings" panose="05000000000000000000" pitchFamily="2" charset="2"/>
              <a:buChar char="Ø"/>
            </a:pPr>
            <a:r>
              <a:rPr lang="de-DE" sz="2000" dirty="0">
                <a:latin typeface="Calibri" panose="020F0502020204030204" pitchFamily="34" charset="0"/>
                <a:cs typeface="Calibri" panose="020F0502020204030204" pitchFamily="34" charset="0"/>
              </a:rPr>
              <a:t>Bau- und Mobilitätsausschuss</a:t>
            </a:r>
          </a:p>
          <a:p>
            <a:pPr lvl="0">
              <a:buFont typeface="Wingdings" panose="05000000000000000000" pitchFamily="2" charset="2"/>
              <a:buChar char="Ø"/>
            </a:pPr>
            <a:r>
              <a:rPr lang="de-DE" sz="2000" dirty="0">
                <a:latin typeface="Calibri" panose="020F0502020204030204" pitchFamily="34" charset="0"/>
                <a:cs typeface="Calibri" panose="020F0502020204030204" pitchFamily="34" charset="0"/>
              </a:rPr>
              <a:t>Kulturausschuss</a:t>
            </a:r>
          </a:p>
          <a:p>
            <a:pPr lvl="0">
              <a:buFont typeface="Wingdings" panose="05000000000000000000" pitchFamily="2" charset="2"/>
              <a:buChar char="Ø"/>
            </a:pPr>
            <a:r>
              <a:rPr lang="de-DE" sz="2000" dirty="0">
                <a:latin typeface="Calibri" panose="020F0502020204030204" pitchFamily="34" charset="0"/>
                <a:cs typeface="Calibri" panose="020F0502020204030204" pitchFamily="34" charset="0"/>
              </a:rPr>
              <a:t>Schulausschuss</a:t>
            </a:r>
          </a:p>
          <a:p>
            <a:pPr lvl="0">
              <a:buFont typeface="Wingdings" panose="05000000000000000000" pitchFamily="2" charset="2"/>
              <a:buChar char="Ø"/>
            </a:pPr>
            <a:r>
              <a:rPr lang="de-DE" sz="2000" dirty="0">
                <a:latin typeface="Calibri" panose="020F0502020204030204" pitchFamily="34" charset="0"/>
                <a:cs typeface="Calibri" panose="020F0502020204030204" pitchFamily="34" charset="0"/>
              </a:rPr>
              <a:t>Sozialausschuss</a:t>
            </a:r>
          </a:p>
          <a:p>
            <a:pPr lvl="0">
              <a:buFont typeface="Wingdings" panose="05000000000000000000" pitchFamily="2" charset="2"/>
              <a:buChar char="Ø"/>
            </a:pPr>
            <a:r>
              <a:rPr lang="de-DE" sz="2000" dirty="0">
                <a:latin typeface="Calibri" panose="020F0502020204030204" pitchFamily="34" charset="0"/>
                <a:cs typeface="Calibri" panose="020F0502020204030204" pitchFamily="34" charset="0"/>
              </a:rPr>
              <a:t>Sportausschuss</a:t>
            </a:r>
          </a:p>
          <a:p>
            <a:pPr lvl="0">
              <a:buFont typeface="Wingdings" panose="05000000000000000000" pitchFamily="2" charset="2"/>
              <a:buChar char="Ø"/>
            </a:pPr>
            <a:r>
              <a:rPr lang="de-DE" sz="2000" dirty="0">
                <a:latin typeface="Calibri" panose="020F0502020204030204" pitchFamily="34" charset="0"/>
                <a:cs typeface="Calibri" panose="020F0502020204030204" pitchFamily="34" charset="0"/>
              </a:rPr>
              <a:t>Forst- und Landwirtschaftsausschuss</a:t>
            </a:r>
          </a:p>
          <a:p>
            <a:pPr marL="0" indent="0">
              <a:buNone/>
            </a:pPr>
            <a:endParaRPr lang="de-DE" dirty="0"/>
          </a:p>
        </p:txBody>
      </p:sp>
    </p:spTree>
    <p:extLst>
      <p:ext uri="{BB962C8B-B14F-4D97-AF65-F5344CB8AC3E}">
        <p14:creationId xmlns:p14="http://schemas.microsoft.com/office/powerpoint/2010/main" val="2501524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59073A-49DD-4589-BD1A-97ABADF416EA}"/>
              </a:ext>
            </a:extLst>
          </p:cNvPr>
          <p:cNvSpPr>
            <a:spLocks noGrp="1"/>
          </p:cNvSpPr>
          <p:nvPr>
            <p:ph type="title"/>
          </p:nvPr>
        </p:nvSpPr>
        <p:spPr>
          <a:xfrm>
            <a:off x="179512" y="414490"/>
            <a:ext cx="7200800" cy="1320800"/>
          </a:xfrm>
        </p:spPr>
        <p:txBody>
          <a:bodyPr>
            <a:noAutofit/>
          </a:bodyPr>
          <a:lstStyle/>
          <a:p>
            <a:pPr lvl="0"/>
            <a:r>
              <a:rPr lang="de-DE" dirty="0"/>
              <a:t>6.	Zeitweilige Umbesetzung in verschiedenen Gremien:</a:t>
            </a:r>
            <a:br>
              <a:rPr lang="de-DE" dirty="0"/>
            </a:br>
            <a:r>
              <a:rPr lang="de-DE" dirty="0"/>
              <a:t>	b) 	Generalversammlung der Interkommunalen 				FINOST, IMIO, Neomansio und Enodia</a:t>
            </a:r>
            <a:br>
              <a:rPr lang="de-DE" sz="1800" dirty="0"/>
            </a:br>
            <a:endParaRPr lang="de-DE" sz="1800" dirty="0"/>
          </a:p>
        </p:txBody>
      </p:sp>
      <p:sp>
        <p:nvSpPr>
          <p:cNvPr id="3" name="Inhaltsplatzhalter 2">
            <a:extLst>
              <a:ext uri="{FF2B5EF4-FFF2-40B4-BE49-F238E27FC236}">
                <a16:creationId xmlns:a16="http://schemas.microsoft.com/office/drawing/2014/main" id="{117CFAD9-96BD-4CD8-967F-6408FF25C4AA}"/>
              </a:ext>
            </a:extLst>
          </p:cNvPr>
          <p:cNvSpPr>
            <a:spLocks noGrp="1"/>
          </p:cNvSpPr>
          <p:nvPr>
            <p:ph idx="1"/>
          </p:nvPr>
        </p:nvSpPr>
        <p:spPr>
          <a:xfrm>
            <a:off x="683568" y="1721243"/>
            <a:ext cx="6408711" cy="3901667"/>
          </a:xfrm>
        </p:spPr>
        <p:txBody>
          <a:bodyPr>
            <a:normAutofit/>
          </a:bodyPr>
          <a:lstStyle/>
          <a:p>
            <a:pPr marL="0" indent="0">
              <a:buNone/>
            </a:pPr>
            <a:r>
              <a:rPr lang="de-DE" sz="2000" dirty="0">
                <a:latin typeface="Calibri" panose="020F0502020204030204" pitchFamily="34" charset="0"/>
                <a:cs typeface="Calibri" panose="020F0502020204030204" pitchFamily="34" charset="0"/>
              </a:rPr>
              <a:t>Herr Yves </a:t>
            </a:r>
            <a:r>
              <a:rPr lang="de-DE" sz="2000" dirty="0" err="1">
                <a:latin typeface="Calibri" panose="020F0502020204030204" pitchFamily="34" charset="0"/>
                <a:cs typeface="Calibri" panose="020F0502020204030204" pitchFamily="34" charset="0"/>
              </a:rPr>
              <a:t>Derwahl</a:t>
            </a:r>
            <a:r>
              <a:rPr lang="de-DE" sz="2000" dirty="0">
                <a:latin typeface="Calibri" panose="020F0502020204030204" pitchFamily="34" charset="0"/>
                <a:cs typeface="Calibri" panose="020F0502020204030204" pitchFamily="34" charset="0"/>
              </a:rPr>
              <a:t> ersetzt Frau Jenny </a:t>
            </a:r>
            <a:r>
              <a:rPr lang="de-DE" sz="2000" dirty="0" err="1">
                <a:latin typeface="Calibri" panose="020F0502020204030204" pitchFamily="34" charset="0"/>
                <a:cs typeface="Calibri" panose="020F0502020204030204" pitchFamily="34" charset="0"/>
              </a:rPr>
              <a:t>Baltus-Möres</a:t>
            </a:r>
            <a:r>
              <a:rPr lang="de-DE" sz="2000" dirty="0">
                <a:latin typeface="Calibri" panose="020F0502020204030204" pitchFamily="34" charset="0"/>
                <a:cs typeface="Calibri" panose="020F0502020204030204" pitchFamily="34" charset="0"/>
              </a:rPr>
              <a:t> für die Dauer ihres Urlaubs als städtischen Delegierter in der Generalversammlung folgender Interkommunalen:</a:t>
            </a:r>
          </a:p>
          <a:p>
            <a:pPr lvl="0">
              <a:buFont typeface="Wingdings" panose="05000000000000000000" pitchFamily="2" charset="2"/>
              <a:buChar char="Ø"/>
            </a:pPr>
            <a:r>
              <a:rPr lang="de-DE" sz="2000" dirty="0">
                <a:latin typeface="Calibri" panose="020F0502020204030204" pitchFamily="34" charset="0"/>
                <a:cs typeface="Calibri" panose="020F0502020204030204" pitchFamily="34" charset="0"/>
              </a:rPr>
              <a:t>FINOST</a:t>
            </a:r>
          </a:p>
          <a:p>
            <a:pPr lvl="0">
              <a:buFont typeface="Wingdings" panose="05000000000000000000" pitchFamily="2" charset="2"/>
              <a:buChar char="Ø"/>
            </a:pPr>
            <a:r>
              <a:rPr lang="de-DE" sz="2000" dirty="0">
                <a:latin typeface="Calibri" panose="020F0502020204030204" pitchFamily="34" charset="0"/>
                <a:cs typeface="Calibri" panose="020F0502020204030204" pitchFamily="34" charset="0"/>
              </a:rPr>
              <a:t>IMIO</a:t>
            </a:r>
          </a:p>
          <a:p>
            <a:pPr lvl="0">
              <a:buFont typeface="Wingdings" panose="05000000000000000000" pitchFamily="2" charset="2"/>
              <a:buChar char="Ø"/>
            </a:pPr>
            <a:r>
              <a:rPr lang="de-DE" sz="2000" dirty="0">
                <a:latin typeface="Calibri" panose="020F0502020204030204" pitchFamily="34" charset="0"/>
                <a:cs typeface="Calibri" panose="020F0502020204030204" pitchFamily="34" charset="0"/>
              </a:rPr>
              <a:t>Neomansio</a:t>
            </a:r>
          </a:p>
          <a:p>
            <a:pPr lvl="0">
              <a:buFont typeface="Wingdings" panose="05000000000000000000" pitchFamily="2" charset="2"/>
              <a:buChar char="Ø"/>
            </a:pPr>
            <a:r>
              <a:rPr lang="de-DE" sz="2000" dirty="0">
                <a:latin typeface="Calibri" panose="020F0502020204030204" pitchFamily="34" charset="0"/>
                <a:cs typeface="Calibri" panose="020F0502020204030204" pitchFamily="34" charset="0"/>
              </a:rPr>
              <a:t>Enodia</a:t>
            </a:r>
          </a:p>
          <a:p>
            <a:pPr marL="0" indent="0">
              <a:buNone/>
            </a:pPr>
            <a:endParaRPr lang="de-DE"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55268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59073A-49DD-4589-BD1A-97ABADF416EA}"/>
              </a:ext>
            </a:extLst>
          </p:cNvPr>
          <p:cNvSpPr>
            <a:spLocks noGrp="1"/>
          </p:cNvSpPr>
          <p:nvPr>
            <p:ph type="title"/>
          </p:nvPr>
        </p:nvSpPr>
        <p:spPr>
          <a:xfrm>
            <a:off x="171916" y="332656"/>
            <a:ext cx="7848872" cy="1320800"/>
          </a:xfrm>
        </p:spPr>
        <p:txBody>
          <a:bodyPr>
            <a:noAutofit/>
          </a:bodyPr>
          <a:lstStyle/>
          <a:p>
            <a:pPr lvl="0"/>
            <a:r>
              <a:rPr lang="de-DE" dirty="0"/>
              <a:t>6.	Zeitweilige Umbesetzung in verschiedenen Gremien:</a:t>
            </a:r>
            <a:br>
              <a:rPr lang="de-DE" dirty="0"/>
            </a:br>
            <a:r>
              <a:rPr lang="de-DE" dirty="0"/>
              <a:t>	c) 	Pädagogischer Rat der Städtischen Grundschule</a:t>
            </a:r>
            <a:br>
              <a:rPr lang="de-DE" dirty="0"/>
            </a:br>
            <a:r>
              <a:rPr lang="de-DE" dirty="0"/>
              <a:t>		für französischsprachige Kinder</a:t>
            </a:r>
            <a:br>
              <a:rPr lang="de-DE" dirty="0"/>
            </a:br>
            <a:br>
              <a:rPr lang="de-DE" sz="1800" dirty="0"/>
            </a:br>
            <a:endParaRPr lang="de-DE" sz="1800" dirty="0"/>
          </a:p>
        </p:txBody>
      </p:sp>
      <p:sp>
        <p:nvSpPr>
          <p:cNvPr id="3" name="Inhaltsplatzhalter 2">
            <a:extLst>
              <a:ext uri="{FF2B5EF4-FFF2-40B4-BE49-F238E27FC236}">
                <a16:creationId xmlns:a16="http://schemas.microsoft.com/office/drawing/2014/main" id="{117CFAD9-96BD-4CD8-967F-6408FF25C4AA}"/>
              </a:ext>
            </a:extLst>
          </p:cNvPr>
          <p:cNvSpPr>
            <a:spLocks noGrp="1"/>
          </p:cNvSpPr>
          <p:nvPr>
            <p:ph idx="1"/>
          </p:nvPr>
        </p:nvSpPr>
        <p:spPr>
          <a:xfrm>
            <a:off x="683568" y="1653456"/>
            <a:ext cx="6537537" cy="3901667"/>
          </a:xfrm>
        </p:spPr>
        <p:txBody>
          <a:bodyPr>
            <a:normAutofit/>
          </a:bodyPr>
          <a:lstStyle/>
          <a:p>
            <a:pPr marL="0" indent="0">
              <a:buNone/>
            </a:pPr>
            <a:r>
              <a:rPr lang="de-DE" sz="2000" dirty="0">
                <a:latin typeface="Calibri" panose="020F0502020204030204" pitchFamily="34" charset="0"/>
                <a:cs typeface="Calibri" panose="020F0502020204030204" pitchFamily="34" charset="0"/>
              </a:rPr>
              <a:t>Herr Yves </a:t>
            </a:r>
            <a:r>
              <a:rPr lang="de-DE" sz="2000" dirty="0" err="1">
                <a:latin typeface="Calibri" panose="020F0502020204030204" pitchFamily="34" charset="0"/>
                <a:cs typeface="Calibri" panose="020F0502020204030204" pitchFamily="34" charset="0"/>
              </a:rPr>
              <a:t>Derwahl</a:t>
            </a:r>
            <a:r>
              <a:rPr lang="de-DE" sz="2000" dirty="0">
                <a:latin typeface="Calibri" panose="020F0502020204030204" pitchFamily="34" charset="0"/>
                <a:cs typeface="Calibri" panose="020F0502020204030204" pitchFamily="34" charset="0"/>
              </a:rPr>
              <a:t> ersetzt Frau Jenny </a:t>
            </a:r>
            <a:r>
              <a:rPr lang="de-DE" sz="2000" dirty="0" err="1">
                <a:latin typeface="Calibri" panose="020F0502020204030204" pitchFamily="34" charset="0"/>
                <a:cs typeface="Calibri" panose="020F0502020204030204" pitchFamily="34" charset="0"/>
              </a:rPr>
              <a:t>Baltus-Möres</a:t>
            </a:r>
            <a:r>
              <a:rPr lang="de-DE" sz="2000" dirty="0">
                <a:latin typeface="Calibri" panose="020F0502020204030204" pitchFamily="34" charset="0"/>
                <a:cs typeface="Calibri" panose="020F0502020204030204" pitchFamily="34" charset="0"/>
              </a:rPr>
              <a:t> für die Dauer ihres Urlaubs als effektives Mitglied im pädagogischen Rat der Städtischen Grundschule für französischsprachige Kinder.</a:t>
            </a:r>
          </a:p>
          <a:p>
            <a:pPr marL="0" indent="0">
              <a:buNone/>
            </a:pPr>
            <a:endParaRPr lang="de-DE" sz="1600" dirty="0"/>
          </a:p>
        </p:txBody>
      </p:sp>
    </p:spTree>
    <p:extLst>
      <p:ext uri="{BB962C8B-B14F-4D97-AF65-F5344CB8AC3E}">
        <p14:creationId xmlns:p14="http://schemas.microsoft.com/office/powerpoint/2010/main" val="841753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59073A-49DD-4589-BD1A-97ABADF416EA}"/>
              </a:ext>
            </a:extLst>
          </p:cNvPr>
          <p:cNvSpPr>
            <a:spLocks noGrp="1"/>
          </p:cNvSpPr>
          <p:nvPr>
            <p:ph type="title"/>
          </p:nvPr>
        </p:nvSpPr>
        <p:spPr>
          <a:xfrm>
            <a:off x="107504" y="337825"/>
            <a:ext cx="7778825" cy="1080120"/>
          </a:xfrm>
        </p:spPr>
        <p:txBody>
          <a:bodyPr>
            <a:noAutofit/>
          </a:bodyPr>
          <a:lstStyle/>
          <a:p>
            <a:pPr lvl="0"/>
            <a:r>
              <a:rPr lang="de-DE" dirty="0"/>
              <a:t>6.	Zeitweilige Umbesetzung in verschiedenen Gremien:</a:t>
            </a:r>
            <a:br>
              <a:rPr lang="de-DE" dirty="0"/>
            </a:br>
            <a:r>
              <a:rPr lang="de-DE" dirty="0"/>
              <a:t>	d) Verwaltungsrat der V.o.G. IKOB</a:t>
            </a:r>
            <a:br>
              <a:rPr lang="de-DE" dirty="0"/>
            </a:br>
            <a:endParaRPr lang="de-DE" dirty="0"/>
          </a:p>
        </p:txBody>
      </p:sp>
      <p:sp>
        <p:nvSpPr>
          <p:cNvPr id="3" name="Inhaltsplatzhalter 2">
            <a:extLst>
              <a:ext uri="{FF2B5EF4-FFF2-40B4-BE49-F238E27FC236}">
                <a16:creationId xmlns:a16="http://schemas.microsoft.com/office/drawing/2014/main" id="{117CFAD9-96BD-4CD8-967F-6408FF25C4AA}"/>
              </a:ext>
            </a:extLst>
          </p:cNvPr>
          <p:cNvSpPr>
            <a:spLocks noGrp="1"/>
          </p:cNvSpPr>
          <p:nvPr>
            <p:ph idx="1"/>
          </p:nvPr>
        </p:nvSpPr>
        <p:spPr>
          <a:xfrm>
            <a:off x="611560" y="1412776"/>
            <a:ext cx="6554689" cy="3901667"/>
          </a:xfrm>
        </p:spPr>
        <p:txBody>
          <a:bodyPr/>
          <a:lstStyle/>
          <a:p>
            <a:pPr marL="0" indent="0">
              <a:buNone/>
            </a:pPr>
            <a:r>
              <a:rPr lang="de-DE" sz="2000" dirty="0">
                <a:latin typeface="Calibri" panose="020F0502020204030204" pitchFamily="34" charset="0"/>
                <a:cs typeface="Calibri" panose="020F0502020204030204" pitchFamily="34" charset="0"/>
              </a:rPr>
              <a:t>Herr Yves </a:t>
            </a:r>
            <a:r>
              <a:rPr lang="de-DE" sz="2000" dirty="0" err="1">
                <a:latin typeface="Calibri" panose="020F0502020204030204" pitchFamily="34" charset="0"/>
                <a:cs typeface="Calibri" panose="020F0502020204030204" pitchFamily="34" charset="0"/>
              </a:rPr>
              <a:t>Derwahl</a:t>
            </a:r>
            <a:r>
              <a:rPr lang="de-DE" sz="2000" dirty="0">
                <a:latin typeface="Calibri" panose="020F0502020204030204" pitchFamily="34" charset="0"/>
                <a:cs typeface="Calibri" panose="020F0502020204030204" pitchFamily="34" charset="0"/>
              </a:rPr>
              <a:t> ersetzt Frau Jenny </a:t>
            </a:r>
            <a:r>
              <a:rPr lang="de-DE" sz="2000" dirty="0" err="1">
                <a:latin typeface="Calibri" panose="020F0502020204030204" pitchFamily="34" charset="0"/>
                <a:cs typeface="Calibri" panose="020F0502020204030204" pitchFamily="34" charset="0"/>
              </a:rPr>
              <a:t>Baltus-Möres</a:t>
            </a:r>
            <a:r>
              <a:rPr lang="de-DE" sz="2000" dirty="0">
                <a:latin typeface="Calibri" panose="020F0502020204030204" pitchFamily="34" charset="0"/>
                <a:cs typeface="Calibri" panose="020F0502020204030204" pitchFamily="34" charset="0"/>
              </a:rPr>
              <a:t> für die Dauer ihres Urlaubs als effektives Mitglied im Verwaltungsrat der V.o.G. IKOB.</a:t>
            </a:r>
          </a:p>
          <a:p>
            <a:pPr marL="0" indent="0">
              <a:buNone/>
            </a:pPr>
            <a:r>
              <a:rPr lang="de-DE" sz="2000" b="1" dirty="0">
                <a:latin typeface="Calibri" panose="020F0502020204030204" pitchFamily="34" charset="0"/>
                <a:cs typeface="Calibri" panose="020F0502020204030204" pitchFamily="34" charset="0"/>
              </a:rPr>
              <a:t> </a:t>
            </a:r>
            <a:endParaRPr lang="de-DE" sz="2000" dirty="0">
              <a:latin typeface="Calibri" panose="020F0502020204030204" pitchFamily="34" charset="0"/>
              <a:cs typeface="Calibri" panose="020F0502020204030204" pitchFamily="34" charset="0"/>
            </a:endParaRPr>
          </a:p>
          <a:p>
            <a:pPr marL="0" indent="0">
              <a:buNone/>
            </a:pPr>
            <a:endParaRPr lang="de-DE" dirty="0"/>
          </a:p>
        </p:txBody>
      </p:sp>
    </p:spTree>
    <p:extLst>
      <p:ext uri="{BB962C8B-B14F-4D97-AF65-F5344CB8AC3E}">
        <p14:creationId xmlns:p14="http://schemas.microsoft.com/office/powerpoint/2010/main" val="1530188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7C1205-20F1-44CB-B360-9EA1262E98CD}"/>
              </a:ext>
            </a:extLst>
          </p:cNvPr>
          <p:cNvSpPr>
            <a:spLocks noGrp="1"/>
          </p:cNvSpPr>
          <p:nvPr>
            <p:ph type="title"/>
          </p:nvPr>
        </p:nvSpPr>
        <p:spPr>
          <a:xfrm>
            <a:off x="107504" y="404664"/>
            <a:ext cx="6986737" cy="1163216"/>
          </a:xfrm>
        </p:spPr>
        <p:txBody>
          <a:bodyPr>
            <a:normAutofit fontScale="90000"/>
          </a:bodyPr>
          <a:lstStyle/>
          <a:p>
            <a:r>
              <a:rPr lang="de-DE" sz="2700" dirty="0"/>
              <a:t>7.	Beschluss des Sozialhilferates vom 24. November 	2021 zur Abänderung des Stellenplans 2022 des 	ÖSHZ - 	Billigung</a:t>
            </a:r>
            <a:br>
              <a:rPr lang="de-DE" sz="2700" dirty="0"/>
            </a:br>
            <a:br>
              <a:rPr lang="de-DE" dirty="0"/>
            </a:br>
            <a:endParaRPr lang="de-DE" dirty="0"/>
          </a:p>
        </p:txBody>
      </p:sp>
      <p:sp>
        <p:nvSpPr>
          <p:cNvPr id="3" name="Inhaltsplatzhalter 2">
            <a:extLst>
              <a:ext uri="{FF2B5EF4-FFF2-40B4-BE49-F238E27FC236}">
                <a16:creationId xmlns:a16="http://schemas.microsoft.com/office/drawing/2014/main" id="{11E1B6F3-E095-420A-91F6-B85B44BAAE4A}"/>
              </a:ext>
            </a:extLst>
          </p:cNvPr>
          <p:cNvSpPr>
            <a:spLocks noGrp="1"/>
          </p:cNvSpPr>
          <p:nvPr>
            <p:ph idx="1"/>
          </p:nvPr>
        </p:nvSpPr>
        <p:spPr>
          <a:xfrm>
            <a:off x="827584" y="1772816"/>
            <a:ext cx="6624736" cy="3880773"/>
          </a:xfrm>
        </p:spPr>
        <p:txBody>
          <a:bodyPr>
            <a:normAutofit/>
          </a:bodyPr>
          <a:lstStyle/>
          <a:p>
            <a:pPr marL="0" indent="0">
              <a:buNone/>
            </a:pPr>
            <a:r>
              <a:rPr lang="de-DE" sz="2000" dirty="0">
                <a:latin typeface="Calibri" panose="020F0502020204030204" pitchFamily="34" charset="0"/>
                <a:cs typeface="Calibri" panose="020F0502020204030204" pitchFamily="34" charset="0"/>
              </a:rPr>
              <a:t>Der Stellenplan des ÖSHZ wird stets für 1 Jahr festgelegt. </a:t>
            </a:r>
          </a:p>
          <a:p>
            <a:pPr marL="0" indent="0">
              <a:buNone/>
            </a:pPr>
            <a:r>
              <a:rPr lang="de-DE" sz="2000" dirty="0">
                <a:latin typeface="Calibri" panose="020F0502020204030204" pitchFamily="34" charset="0"/>
                <a:cs typeface="Calibri" panose="020F0502020204030204" pitchFamily="34" charset="0"/>
              </a:rPr>
              <a:t>Die Anpassungen bestehen zum größten Teil in Umschichtungen von Personal im Rahmen der Umstrukturierung der Dienste.</a:t>
            </a:r>
          </a:p>
          <a:p>
            <a:pPr marL="0" indent="0">
              <a:buNone/>
            </a:pPr>
            <a:endParaRPr lang="de-DE"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96130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B1BEE6-8D87-433D-8DEF-C586D4217FA4}"/>
              </a:ext>
            </a:extLst>
          </p:cNvPr>
          <p:cNvSpPr>
            <a:spLocks noGrp="1"/>
          </p:cNvSpPr>
          <p:nvPr>
            <p:ph type="title"/>
          </p:nvPr>
        </p:nvSpPr>
        <p:spPr>
          <a:xfrm>
            <a:off x="179512" y="404664"/>
            <a:ext cx="6912768" cy="1320800"/>
          </a:xfrm>
        </p:spPr>
        <p:txBody>
          <a:bodyPr>
            <a:noAutofit/>
          </a:bodyPr>
          <a:lstStyle/>
          <a:p>
            <a:r>
              <a:rPr lang="de-DE" dirty="0"/>
              <a:t>8.	Beschluss des Sozialhilferates vom 22. Dezember 	2021 zur Gewährung eines Vorteils in Naturalien 	für das Personal des ÖSHZ - Billigung</a:t>
            </a:r>
            <a:br>
              <a:rPr lang="de-DE" dirty="0"/>
            </a:br>
            <a:endParaRPr lang="de-DE" dirty="0"/>
          </a:p>
        </p:txBody>
      </p:sp>
      <p:sp>
        <p:nvSpPr>
          <p:cNvPr id="3" name="Inhaltsplatzhalter 2">
            <a:extLst>
              <a:ext uri="{FF2B5EF4-FFF2-40B4-BE49-F238E27FC236}">
                <a16:creationId xmlns:a16="http://schemas.microsoft.com/office/drawing/2014/main" id="{5AD2F45F-2CD1-4E8F-B57E-73D906229E18}"/>
              </a:ext>
            </a:extLst>
          </p:cNvPr>
          <p:cNvSpPr>
            <a:spLocks noGrp="1"/>
          </p:cNvSpPr>
          <p:nvPr>
            <p:ph idx="1"/>
          </p:nvPr>
        </p:nvSpPr>
        <p:spPr>
          <a:xfrm>
            <a:off x="683568" y="1725464"/>
            <a:ext cx="7130754" cy="3880773"/>
          </a:xfrm>
        </p:spPr>
        <p:txBody>
          <a:bodyPr>
            <a:normAutofit/>
          </a:bodyPr>
          <a:lstStyle/>
          <a:p>
            <a:pPr marL="0" indent="0">
              <a:buNone/>
            </a:pPr>
            <a:r>
              <a:rPr lang="de-DE" sz="2000" dirty="0">
                <a:latin typeface="Calibri" panose="020F0502020204030204" pitchFamily="34" charset="0"/>
                <a:cs typeface="Calibri" panose="020F0502020204030204" pitchFamily="34" charset="0"/>
              </a:rPr>
              <a:t>Der Sozialhilferat hat beschlossen allen Personalmitgliedern des ÖSHZ als symbolische Anerkennung einen Naturalvorteil in Höhe von 10 € pro Person zu gewähren. </a:t>
            </a:r>
          </a:p>
          <a:p>
            <a:pPr marL="0" indent="0">
              <a:buNone/>
            </a:pPr>
            <a:r>
              <a:rPr lang="de-DE" sz="2000" dirty="0">
                <a:latin typeface="Calibri" panose="020F0502020204030204" pitchFamily="34" charset="0"/>
                <a:cs typeface="Calibri" panose="020F0502020204030204" pitchFamily="34" charset="0"/>
              </a:rPr>
              <a:t>Dieser Beschluss wird begründet mit der Absage der Weihnachtsfeier des Personals und des Neujahrsempfangs des ÖSHZ sowie mit den besonderen Herausforderungen durch die Corona-Pandemie und die Flutkatastrophe.</a:t>
            </a:r>
          </a:p>
          <a:p>
            <a:pPr marL="0" indent="0">
              <a:buNone/>
            </a:pPr>
            <a:endParaRPr lang="de-DE" sz="1600" dirty="0"/>
          </a:p>
        </p:txBody>
      </p:sp>
    </p:spTree>
    <p:extLst>
      <p:ext uri="{BB962C8B-B14F-4D97-AF65-F5344CB8AC3E}">
        <p14:creationId xmlns:p14="http://schemas.microsoft.com/office/powerpoint/2010/main" val="3152167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46F39D-B607-4704-A40D-DA370F410AE1}"/>
              </a:ext>
            </a:extLst>
          </p:cNvPr>
          <p:cNvSpPr>
            <a:spLocks noGrp="1"/>
          </p:cNvSpPr>
          <p:nvPr>
            <p:ph type="title"/>
          </p:nvPr>
        </p:nvSpPr>
        <p:spPr>
          <a:xfrm>
            <a:off x="107504" y="332656"/>
            <a:ext cx="6842721" cy="1584176"/>
          </a:xfrm>
        </p:spPr>
        <p:txBody>
          <a:bodyPr>
            <a:noAutofit/>
          </a:bodyPr>
          <a:lstStyle/>
          <a:p>
            <a:r>
              <a:rPr lang="de-DE" dirty="0"/>
              <a:t>9.	Verlängerung der Verträge betreffend die sozialen 	Treffpunkte:</a:t>
            </a:r>
            <a:br>
              <a:rPr lang="de-DE" dirty="0"/>
            </a:br>
            <a:r>
              <a:rPr lang="de-DE" dirty="0"/>
              <a:t>	a) Viertelhaus Cardijn</a:t>
            </a:r>
            <a:br>
              <a:rPr lang="de-DE" dirty="0"/>
            </a:br>
            <a:r>
              <a:rPr lang="de-DE" dirty="0"/>
              <a:t>	b) Animationszentrum Ephata</a:t>
            </a:r>
            <a:br>
              <a:rPr lang="de-DE" dirty="0"/>
            </a:br>
            <a:endParaRPr lang="de-DE" dirty="0"/>
          </a:p>
        </p:txBody>
      </p:sp>
      <p:sp>
        <p:nvSpPr>
          <p:cNvPr id="3" name="Inhaltsplatzhalter 2">
            <a:extLst>
              <a:ext uri="{FF2B5EF4-FFF2-40B4-BE49-F238E27FC236}">
                <a16:creationId xmlns:a16="http://schemas.microsoft.com/office/drawing/2014/main" id="{D429DDFC-BEFD-4CE4-BB0D-1B3C9668E00C}"/>
              </a:ext>
            </a:extLst>
          </p:cNvPr>
          <p:cNvSpPr>
            <a:spLocks noGrp="1"/>
          </p:cNvSpPr>
          <p:nvPr>
            <p:ph idx="1"/>
          </p:nvPr>
        </p:nvSpPr>
        <p:spPr>
          <a:xfrm>
            <a:off x="539552" y="2132856"/>
            <a:ext cx="6842721" cy="3880773"/>
          </a:xfrm>
        </p:spPr>
        <p:txBody>
          <a:bodyPr>
            <a:normAutofit/>
          </a:bodyPr>
          <a:lstStyle/>
          <a:p>
            <a:pPr marL="0" indent="0">
              <a:buNone/>
            </a:pPr>
            <a:r>
              <a:rPr lang="de-DE" sz="2000" dirty="0">
                <a:latin typeface="Calibri" panose="020F0502020204030204" pitchFamily="34" charset="0"/>
                <a:cs typeface="Calibri" panose="020F0502020204030204" pitchFamily="34" charset="0"/>
              </a:rPr>
              <a:t>Die Verträge entsprechen den bisherigen Verträgen, außer dass die Laufzeit nunmehr 3 Jahre beträgt.</a:t>
            </a:r>
          </a:p>
          <a:p>
            <a:pPr marL="0" indent="0">
              <a:buNone/>
            </a:pPr>
            <a:r>
              <a:rPr lang="de-DE" sz="2000" dirty="0">
                <a:latin typeface="Calibri" panose="020F0502020204030204" pitchFamily="34" charset="0"/>
                <a:cs typeface="Calibri" panose="020F0502020204030204" pitchFamily="34" charset="0"/>
              </a:rPr>
              <a:t>Die Verträge werden abgeschlossen zwischen der Regierung der Deutschsprachigen Gemeinschaft, der Stadt Eupen, dem ÖSHZ Eupen sowie den Trägern der sozialen Treffpunkte Ephata bzw. Viertelhaus in der Trägerschaft der VoG Christliche Arbeiterjugend </a:t>
            </a:r>
          </a:p>
        </p:txBody>
      </p:sp>
    </p:spTree>
    <p:extLst>
      <p:ext uri="{BB962C8B-B14F-4D97-AF65-F5344CB8AC3E}">
        <p14:creationId xmlns:p14="http://schemas.microsoft.com/office/powerpoint/2010/main" val="2192618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26AAF1-B49C-4A6F-8065-1BFFAF490763}"/>
              </a:ext>
            </a:extLst>
          </p:cNvPr>
          <p:cNvSpPr>
            <a:spLocks noGrp="1"/>
          </p:cNvSpPr>
          <p:nvPr>
            <p:ph type="title"/>
          </p:nvPr>
        </p:nvSpPr>
        <p:spPr>
          <a:xfrm>
            <a:off x="107504" y="404664"/>
            <a:ext cx="6914729" cy="1320800"/>
          </a:xfrm>
        </p:spPr>
        <p:txBody>
          <a:bodyPr>
            <a:noAutofit/>
          </a:bodyPr>
          <a:lstStyle/>
          <a:p>
            <a:r>
              <a:rPr lang="de-DE" dirty="0"/>
              <a:t>10.	Anschaffung von Laptops und PCs für die </a:t>
            </a:r>
            <a:br>
              <a:rPr lang="de-DE" dirty="0"/>
            </a:br>
            <a:r>
              <a:rPr lang="de-DE" dirty="0"/>
              <a:t>	Stadtverwaltung im Laufe des Jahres 2022: 	Festlegung der Vergabeart</a:t>
            </a:r>
            <a:br>
              <a:rPr lang="de-DE" dirty="0"/>
            </a:br>
            <a:endParaRPr lang="de-DE" dirty="0"/>
          </a:p>
        </p:txBody>
      </p:sp>
      <p:sp>
        <p:nvSpPr>
          <p:cNvPr id="3" name="Inhaltsplatzhalter 2">
            <a:extLst>
              <a:ext uri="{FF2B5EF4-FFF2-40B4-BE49-F238E27FC236}">
                <a16:creationId xmlns:a16="http://schemas.microsoft.com/office/drawing/2014/main" id="{C017EB77-EFC3-4250-8560-F9EBD170F6C4}"/>
              </a:ext>
            </a:extLst>
          </p:cNvPr>
          <p:cNvSpPr>
            <a:spLocks noGrp="1"/>
          </p:cNvSpPr>
          <p:nvPr>
            <p:ph idx="1"/>
          </p:nvPr>
        </p:nvSpPr>
        <p:spPr>
          <a:xfrm>
            <a:off x="611560" y="1725464"/>
            <a:ext cx="6347714" cy="3880773"/>
          </a:xfrm>
        </p:spPr>
        <p:txBody>
          <a:bodyPr>
            <a:normAutofit/>
          </a:bodyPr>
          <a:lstStyle/>
          <a:p>
            <a:pPr marL="0" indent="0">
              <a:buNone/>
            </a:pPr>
            <a:r>
              <a:rPr lang="de-DE" sz="2000" dirty="0">
                <a:latin typeface="Calibri" panose="020F0502020204030204" pitchFamily="34" charset="0"/>
                <a:cs typeface="Calibri" panose="020F0502020204030204" pitchFamily="34" charset="0"/>
              </a:rPr>
              <a:t>Im Haushalt 2022 ist ein Betrag von 20.000 € für kurzfristige Anschaffungen bzw. Ersatz von </a:t>
            </a:r>
            <a:r>
              <a:rPr lang="de-DE" sz="2000" dirty="0" err="1">
                <a:latin typeface="Calibri" panose="020F0502020204030204" pitchFamily="34" charset="0"/>
                <a:cs typeface="Calibri" panose="020F0502020204030204" pitchFamily="34" charset="0"/>
              </a:rPr>
              <a:t>PC‘s</a:t>
            </a:r>
            <a:r>
              <a:rPr lang="de-DE" sz="2000" dirty="0">
                <a:latin typeface="Calibri" panose="020F0502020204030204" pitchFamily="34" charset="0"/>
                <a:cs typeface="Calibri" panose="020F0502020204030204" pitchFamily="34" charset="0"/>
              </a:rPr>
              <a:t> und Laptops vorgesehen worden.</a:t>
            </a:r>
          </a:p>
          <a:p>
            <a:pPr marL="0" indent="0">
              <a:buNone/>
            </a:pPr>
            <a:r>
              <a:rPr lang="de-DE" sz="2000" dirty="0">
                <a:latin typeface="Calibri" panose="020F0502020204030204" pitchFamily="34" charset="0"/>
                <a:cs typeface="Calibri" panose="020F0502020204030204" pitchFamily="34" charset="0"/>
              </a:rPr>
              <a:t>Als Vergabeart für diese Anschaffungen wird das Verfahren einer Vergabe auf einfache Rechnung festgelegt.</a:t>
            </a:r>
          </a:p>
        </p:txBody>
      </p:sp>
    </p:spTree>
    <p:extLst>
      <p:ext uri="{BB962C8B-B14F-4D97-AF65-F5344CB8AC3E}">
        <p14:creationId xmlns:p14="http://schemas.microsoft.com/office/powerpoint/2010/main" val="2990499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09769D-A891-4AB3-9DC8-D7A17A2348D8}"/>
              </a:ext>
            </a:extLst>
          </p:cNvPr>
          <p:cNvSpPr>
            <a:spLocks noGrp="1"/>
          </p:cNvSpPr>
          <p:nvPr>
            <p:ph type="title"/>
          </p:nvPr>
        </p:nvSpPr>
        <p:spPr>
          <a:xfrm>
            <a:off x="107504" y="332656"/>
            <a:ext cx="6984776" cy="1320800"/>
          </a:xfrm>
        </p:spPr>
        <p:txBody>
          <a:bodyPr>
            <a:noAutofit/>
          </a:bodyPr>
          <a:lstStyle/>
          <a:p>
            <a:r>
              <a:rPr lang="de-DE" dirty="0"/>
              <a:t>11.	Ochsenalm, Hütte 83A: Installation einer neuen 	Brandmeldeanlage - Genehmigung des Projektes 	und des Vergabeverfahrens</a:t>
            </a:r>
            <a:br>
              <a:rPr lang="de-DE" dirty="0"/>
            </a:br>
            <a:endParaRPr lang="de-DE" dirty="0"/>
          </a:p>
        </p:txBody>
      </p:sp>
      <p:sp>
        <p:nvSpPr>
          <p:cNvPr id="3" name="Inhaltsplatzhalter 2">
            <a:extLst>
              <a:ext uri="{FF2B5EF4-FFF2-40B4-BE49-F238E27FC236}">
                <a16:creationId xmlns:a16="http://schemas.microsoft.com/office/drawing/2014/main" id="{43254155-88DA-4DE5-AA82-9ECA2FEE5FC6}"/>
              </a:ext>
            </a:extLst>
          </p:cNvPr>
          <p:cNvSpPr>
            <a:spLocks noGrp="1"/>
          </p:cNvSpPr>
          <p:nvPr>
            <p:ph idx="1"/>
          </p:nvPr>
        </p:nvSpPr>
        <p:spPr>
          <a:xfrm>
            <a:off x="611560" y="1790810"/>
            <a:ext cx="6984777" cy="3880773"/>
          </a:xfrm>
        </p:spPr>
        <p:txBody>
          <a:bodyPr>
            <a:normAutofit/>
          </a:bodyPr>
          <a:lstStyle/>
          <a:p>
            <a:pPr marL="0" indent="0">
              <a:buNone/>
            </a:pPr>
            <a:r>
              <a:rPr lang="de-DE" sz="2000" dirty="0">
                <a:latin typeface="Calibri" panose="020F0502020204030204" pitchFamily="34" charset="0"/>
                <a:cs typeface="Calibri" panose="020F0502020204030204" pitchFamily="34" charset="0"/>
              </a:rPr>
              <a:t>Die alte Brandmeldeanlage im Gebäude Ochsenalm, Hütte 83A, muss ersetzt werden.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Vergabe auf einfache Rechnung </a:t>
            </a:r>
          </a:p>
          <a:p>
            <a:pPr marL="0" indent="0">
              <a:buNone/>
            </a:pPr>
            <a:endParaRPr lang="de-DE" sz="2000" dirty="0">
              <a:latin typeface="Calibri" panose="020F0502020204030204" pitchFamily="34" charset="0"/>
              <a:cs typeface="Calibri" panose="020F0502020204030204" pitchFamily="34" charset="0"/>
            </a:endParaRPr>
          </a:p>
          <a:p>
            <a:pPr marL="0" indent="0">
              <a:buNone/>
            </a:pPr>
            <a:endParaRPr lang="de-DE" sz="1600" dirty="0"/>
          </a:p>
        </p:txBody>
      </p:sp>
    </p:spTree>
    <p:extLst>
      <p:ext uri="{BB962C8B-B14F-4D97-AF65-F5344CB8AC3E}">
        <p14:creationId xmlns:p14="http://schemas.microsoft.com/office/powerpoint/2010/main" val="456134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6C7933-5EC1-47F5-B799-877C837DB9EA}"/>
              </a:ext>
            </a:extLst>
          </p:cNvPr>
          <p:cNvSpPr>
            <a:spLocks noGrp="1"/>
          </p:cNvSpPr>
          <p:nvPr>
            <p:ph type="title"/>
          </p:nvPr>
        </p:nvSpPr>
        <p:spPr>
          <a:xfrm>
            <a:off x="107504" y="260648"/>
            <a:ext cx="7416823" cy="1320800"/>
          </a:xfrm>
        </p:spPr>
        <p:txBody>
          <a:bodyPr>
            <a:noAutofit/>
          </a:bodyPr>
          <a:lstStyle/>
          <a:p>
            <a:r>
              <a:rPr lang="de-DE" sz="2200" dirty="0"/>
              <a:t>12.	</a:t>
            </a:r>
            <a:r>
              <a:rPr lang="de-DE" sz="2200" dirty="0" err="1"/>
              <a:t>Vervierser</a:t>
            </a:r>
            <a:r>
              <a:rPr lang="de-DE" sz="2200" dirty="0"/>
              <a:t> Straße/Rathausplatz/</a:t>
            </a:r>
            <a:r>
              <a:rPr lang="de-DE" sz="2200" dirty="0" err="1"/>
              <a:t>Paveestraße</a:t>
            </a:r>
            <a:r>
              <a:rPr lang="de-DE" sz="2200" dirty="0"/>
              <a:t> – 	Genehmigung einer Ergänzungsverordnung betreffend die 	Markierung eines Fußgängerüberweges in der </a:t>
            </a:r>
            <a:r>
              <a:rPr lang="de-DE" sz="2200" dirty="0" err="1"/>
              <a:t>Paveestraße</a:t>
            </a:r>
            <a:br>
              <a:rPr lang="de-DE" sz="2200" dirty="0"/>
            </a:br>
            <a:endParaRPr lang="de-DE" sz="2200" dirty="0"/>
          </a:p>
        </p:txBody>
      </p:sp>
      <p:sp>
        <p:nvSpPr>
          <p:cNvPr id="3" name="Inhaltsplatzhalter 2">
            <a:extLst>
              <a:ext uri="{FF2B5EF4-FFF2-40B4-BE49-F238E27FC236}">
                <a16:creationId xmlns:a16="http://schemas.microsoft.com/office/drawing/2014/main" id="{B598A7AE-B4C0-4AB2-A62E-CB8E08F3858F}"/>
              </a:ext>
            </a:extLst>
          </p:cNvPr>
          <p:cNvSpPr>
            <a:spLocks noGrp="1"/>
          </p:cNvSpPr>
          <p:nvPr>
            <p:ph idx="1"/>
          </p:nvPr>
        </p:nvSpPr>
        <p:spPr>
          <a:xfrm>
            <a:off x="4010090" y="1538300"/>
            <a:ext cx="3219791" cy="4752528"/>
          </a:xfrm>
        </p:spPr>
        <p:txBody>
          <a:bodyPr>
            <a:normAutofit fontScale="55000" lnSpcReduction="20000"/>
          </a:bodyPr>
          <a:lstStyle/>
          <a:p>
            <a:pPr marL="0" indent="0">
              <a:lnSpc>
                <a:spcPct val="120000"/>
              </a:lnSpc>
              <a:spcBef>
                <a:spcPts val="0"/>
              </a:spcBef>
              <a:buNone/>
            </a:pPr>
            <a:r>
              <a:rPr lang="de-DE" sz="3200" dirty="0">
                <a:latin typeface="Calibri" panose="020F0502020204030204" pitchFamily="34" charset="0"/>
                <a:cs typeface="Calibri" panose="020F0502020204030204" pitchFamily="34" charset="0"/>
              </a:rPr>
              <a:t>Die Stadt hat gemeinsam</a:t>
            </a:r>
          </a:p>
          <a:p>
            <a:pPr marL="0" indent="0">
              <a:lnSpc>
                <a:spcPct val="120000"/>
              </a:lnSpc>
              <a:spcBef>
                <a:spcPts val="0"/>
              </a:spcBef>
              <a:buNone/>
            </a:pPr>
            <a:r>
              <a:rPr lang="de-DE" sz="3200" dirty="0">
                <a:latin typeface="Calibri" panose="020F0502020204030204" pitchFamily="34" charset="0"/>
                <a:cs typeface="Calibri" panose="020F0502020204030204" pitchFamily="34" charset="0"/>
              </a:rPr>
              <a:t>mit dem </a:t>
            </a:r>
            <a:r>
              <a:rPr lang="de-DE" sz="3600" dirty="0">
                <a:latin typeface="Calibri" panose="020F0502020204030204" pitchFamily="34" charset="0"/>
                <a:cs typeface="Calibri" panose="020F0502020204030204" pitchFamily="34" charset="0"/>
              </a:rPr>
              <a:t>Öffentlichen</a:t>
            </a:r>
            <a:r>
              <a:rPr lang="de-DE" sz="3200" dirty="0">
                <a:latin typeface="Calibri" panose="020F0502020204030204" pitchFamily="34" charset="0"/>
                <a:cs typeface="Calibri" panose="020F0502020204030204" pitchFamily="34" charset="0"/>
              </a:rPr>
              <a:t> Dienst </a:t>
            </a:r>
          </a:p>
          <a:p>
            <a:pPr marL="0" indent="0">
              <a:lnSpc>
                <a:spcPct val="120000"/>
              </a:lnSpc>
              <a:spcBef>
                <a:spcPts val="0"/>
              </a:spcBef>
              <a:buNone/>
            </a:pPr>
            <a:r>
              <a:rPr lang="de-DE" sz="3200" dirty="0">
                <a:latin typeface="Calibri" panose="020F0502020204030204" pitchFamily="34" charset="0"/>
                <a:cs typeface="Calibri" panose="020F0502020204030204" pitchFamily="34" charset="0"/>
              </a:rPr>
              <a:t>der Wallonie, der lokalen Polizei und der TEC verschiedene Möglichkeiten der Verbesserung der Verkehrssicherheit an dieser Kreuzung geprüft.</a:t>
            </a:r>
          </a:p>
          <a:p>
            <a:pPr marL="0" indent="0">
              <a:lnSpc>
                <a:spcPct val="120000"/>
              </a:lnSpc>
              <a:spcBef>
                <a:spcPts val="0"/>
              </a:spcBef>
              <a:buNone/>
            </a:pPr>
            <a:endParaRPr lang="de-DE" sz="3200" dirty="0">
              <a:latin typeface="Calibri" panose="020F0502020204030204" pitchFamily="34" charset="0"/>
              <a:cs typeface="Calibri" panose="020F0502020204030204" pitchFamily="34" charset="0"/>
            </a:endParaRPr>
          </a:p>
          <a:p>
            <a:pPr marL="0" indent="0">
              <a:lnSpc>
                <a:spcPct val="120000"/>
              </a:lnSpc>
              <a:spcBef>
                <a:spcPts val="0"/>
              </a:spcBef>
              <a:buNone/>
            </a:pPr>
            <a:r>
              <a:rPr lang="de-DE" sz="3200" dirty="0">
                <a:latin typeface="Calibri" panose="020F0502020204030204" pitchFamily="34" charset="0"/>
                <a:cs typeface="Calibri" panose="020F0502020204030204" pitchFamily="34" charset="0"/>
              </a:rPr>
              <a:t>Sowohl der ÖDW als auch die lokale Polizei und die TEC sprachen sich dafür aus, den Zebrastreifen weiter nach unten in die </a:t>
            </a:r>
            <a:r>
              <a:rPr lang="de-DE" sz="3200" dirty="0" err="1">
                <a:latin typeface="Calibri" panose="020F0502020204030204" pitchFamily="34" charset="0"/>
                <a:cs typeface="Calibri" panose="020F0502020204030204" pitchFamily="34" charset="0"/>
              </a:rPr>
              <a:t>Paveestraße</a:t>
            </a:r>
            <a:r>
              <a:rPr lang="de-DE" sz="3200" dirty="0">
                <a:latin typeface="Calibri" panose="020F0502020204030204" pitchFamily="34" charset="0"/>
                <a:cs typeface="Calibri" panose="020F0502020204030204" pitchFamily="34" charset="0"/>
              </a:rPr>
              <a:t> zu verlegen, die Bepflanzung anzupassen und Geländer anzubringen.</a:t>
            </a:r>
          </a:p>
          <a:p>
            <a:pPr marL="0" indent="0">
              <a:buNone/>
            </a:pPr>
            <a:endParaRPr lang="de-DE" dirty="0"/>
          </a:p>
        </p:txBody>
      </p:sp>
      <p:pic>
        <p:nvPicPr>
          <p:cNvPr id="4" name="Inhaltsplatzhalter 3">
            <a:extLst>
              <a:ext uri="{FF2B5EF4-FFF2-40B4-BE49-F238E27FC236}">
                <a16:creationId xmlns:a16="http://schemas.microsoft.com/office/drawing/2014/main" id="{F79DA2A7-DD09-4B2D-A1ED-75690C109DC9}"/>
              </a:ext>
            </a:extLst>
          </p:cNvPr>
          <p:cNvPicPr>
            <a:picLocks noChangeAspect="1"/>
          </p:cNvPicPr>
          <p:nvPr/>
        </p:nvPicPr>
        <p:blipFill>
          <a:blip r:embed="rId2"/>
          <a:stretch>
            <a:fillRect/>
          </a:stretch>
        </p:blipFill>
        <p:spPr>
          <a:xfrm>
            <a:off x="608353" y="1383916"/>
            <a:ext cx="3401737" cy="5061297"/>
          </a:xfrm>
          <a:prstGeom prst="rect">
            <a:avLst/>
          </a:prstGeom>
        </p:spPr>
      </p:pic>
    </p:spTree>
    <p:extLst>
      <p:ext uri="{BB962C8B-B14F-4D97-AF65-F5344CB8AC3E}">
        <p14:creationId xmlns:p14="http://schemas.microsoft.com/office/powerpoint/2010/main" val="2052015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EC37DE-B2F1-40F5-8C6B-5D310AA1D634}"/>
              </a:ext>
            </a:extLst>
          </p:cNvPr>
          <p:cNvSpPr>
            <a:spLocks noGrp="1"/>
          </p:cNvSpPr>
          <p:nvPr>
            <p:ph type="title"/>
          </p:nvPr>
        </p:nvSpPr>
        <p:spPr>
          <a:xfrm>
            <a:off x="107504" y="199727"/>
            <a:ext cx="7272808" cy="2459360"/>
          </a:xfrm>
        </p:spPr>
        <p:txBody>
          <a:bodyPr>
            <a:noAutofit/>
          </a:bodyPr>
          <a:lstStyle/>
          <a:p>
            <a:r>
              <a:rPr lang="de-DE" sz="2200" dirty="0"/>
              <a:t>13.	Städtische Verkehrsordnung: </a:t>
            </a:r>
            <a:br>
              <a:rPr lang="de-DE" sz="2200" dirty="0"/>
            </a:br>
            <a:r>
              <a:rPr lang="de-DE" sz="2200" dirty="0"/>
              <a:t>   a) Aufheben einer Ergänzungsverordnung betreffend die 	    	Markierung und Beschilderung des Parkplatzes </a:t>
            </a:r>
            <a:r>
              <a:rPr lang="de-DE" sz="2200" dirty="0" err="1"/>
              <a:t>Vervierser</a:t>
            </a:r>
            <a:r>
              <a:rPr lang="de-DE" sz="2200" dirty="0"/>
              <a:t> 	Straße</a:t>
            </a:r>
            <a:br>
              <a:rPr lang="de-DE" sz="2200" dirty="0"/>
            </a:br>
            <a:r>
              <a:rPr lang="de-DE" sz="2200" dirty="0"/>
              <a:t>   b) Genehmigung einer Ergänzungsverordnung betreffend die 	Markierung und Beschilderung des Parkplatzes </a:t>
            </a:r>
            <a:r>
              <a:rPr lang="de-DE" sz="2200" dirty="0" err="1"/>
              <a:t>Vervierser</a:t>
            </a:r>
            <a:r>
              <a:rPr lang="de-DE" sz="2200" dirty="0"/>
              <a:t> 	Straße</a:t>
            </a:r>
            <a:br>
              <a:rPr lang="de-DE" sz="2200" dirty="0"/>
            </a:br>
            <a:endParaRPr lang="de-DE" sz="2200" dirty="0"/>
          </a:p>
        </p:txBody>
      </p:sp>
      <p:sp>
        <p:nvSpPr>
          <p:cNvPr id="3" name="Inhaltsplatzhalter 2">
            <a:extLst>
              <a:ext uri="{FF2B5EF4-FFF2-40B4-BE49-F238E27FC236}">
                <a16:creationId xmlns:a16="http://schemas.microsoft.com/office/drawing/2014/main" id="{C40B51EE-DAE2-4C0B-9C53-BAE938CBC619}"/>
              </a:ext>
            </a:extLst>
          </p:cNvPr>
          <p:cNvSpPr>
            <a:spLocks noGrp="1"/>
          </p:cNvSpPr>
          <p:nvPr>
            <p:ph idx="1"/>
          </p:nvPr>
        </p:nvSpPr>
        <p:spPr>
          <a:xfrm>
            <a:off x="4556212" y="3212976"/>
            <a:ext cx="3071894" cy="3079387"/>
          </a:xfrm>
        </p:spPr>
        <p:txBody>
          <a:bodyPr>
            <a:normAutofit/>
          </a:bodyPr>
          <a:lstStyle/>
          <a:p>
            <a:pPr marL="0" indent="0">
              <a:spcBef>
                <a:spcPts val="0"/>
              </a:spcBef>
              <a:buNone/>
            </a:pPr>
            <a:r>
              <a:rPr lang="de-DE" sz="2000" dirty="0">
                <a:latin typeface="Calibri" panose="020F0502020204030204" pitchFamily="34" charset="0"/>
                <a:cs typeface="Calibri" panose="020F0502020204030204" pitchFamily="34" charset="0"/>
              </a:rPr>
              <a:t>Die Ergänzungsverordnung vom 26. April 2004 ist nicht mehr aktuell und wird aufgehoben und </a:t>
            </a:r>
          </a:p>
          <a:p>
            <a:pPr marL="0" indent="0">
              <a:spcBef>
                <a:spcPts val="0"/>
              </a:spcBef>
              <a:buNone/>
            </a:pPr>
            <a:r>
              <a:rPr lang="de-DE" sz="2000" dirty="0">
                <a:latin typeface="Calibri" panose="020F0502020204030204" pitchFamily="34" charset="0"/>
                <a:cs typeface="Calibri" panose="020F0502020204030204" pitchFamily="34" charset="0"/>
              </a:rPr>
              <a:t>durch eine angepasste Verordnung ersetzt.</a:t>
            </a:r>
          </a:p>
          <a:p>
            <a:endParaRPr lang="de-DE" sz="2000" dirty="0"/>
          </a:p>
        </p:txBody>
      </p:sp>
      <p:pic>
        <p:nvPicPr>
          <p:cNvPr id="4" name="Grafik 3">
            <a:extLst>
              <a:ext uri="{FF2B5EF4-FFF2-40B4-BE49-F238E27FC236}">
                <a16:creationId xmlns:a16="http://schemas.microsoft.com/office/drawing/2014/main" id="{8A1F7673-8BC0-42CD-BC6D-2326B75C3729}"/>
              </a:ext>
            </a:extLst>
          </p:cNvPr>
          <p:cNvPicPr>
            <a:picLocks noChangeAspect="1"/>
          </p:cNvPicPr>
          <p:nvPr/>
        </p:nvPicPr>
        <p:blipFill>
          <a:blip r:embed="rId2"/>
          <a:stretch>
            <a:fillRect/>
          </a:stretch>
        </p:blipFill>
        <p:spPr>
          <a:xfrm>
            <a:off x="425345" y="2648000"/>
            <a:ext cx="4137769" cy="3498362"/>
          </a:xfrm>
          <a:prstGeom prst="rect">
            <a:avLst/>
          </a:prstGeom>
        </p:spPr>
      </p:pic>
    </p:spTree>
    <p:extLst>
      <p:ext uri="{BB962C8B-B14F-4D97-AF65-F5344CB8AC3E}">
        <p14:creationId xmlns:p14="http://schemas.microsoft.com/office/powerpoint/2010/main" val="2099784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D7165-8D6F-40E7-818F-265260D27BA8}"/>
              </a:ext>
            </a:extLst>
          </p:cNvPr>
          <p:cNvSpPr>
            <a:spLocks noGrp="1"/>
          </p:cNvSpPr>
          <p:nvPr>
            <p:ph type="title"/>
          </p:nvPr>
        </p:nvSpPr>
        <p:spPr>
          <a:xfrm>
            <a:off x="187577" y="249560"/>
            <a:ext cx="7128792" cy="1811288"/>
          </a:xfrm>
        </p:spPr>
        <p:txBody>
          <a:bodyPr>
            <a:normAutofit fontScale="90000"/>
          </a:bodyPr>
          <a:lstStyle/>
          <a:p>
            <a:r>
              <a:rPr lang="de-DE" dirty="0"/>
              <a:t>13.	Städtische Verkehrsordnung:</a:t>
            </a:r>
            <a:br>
              <a:rPr lang="de-DE" dirty="0"/>
            </a:br>
            <a:r>
              <a:rPr lang="de-DE" dirty="0"/>
              <a:t>   c) Genehmigung einer Ergänzungsverordnung  betreffend 	die Einrichtung eines Durchfahrtsverbots, mit Ausnahme 	für den Ortsverkehr, in der Zufahrt zu den Häusern 	</a:t>
            </a:r>
            <a:r>
              <a:rPr lang="de-DE" dirty="0" err="1"/>
              <a:t>Langesthal</a:t>
            </a:r>
            <a:r>
              <a:rPr lang="de-DE" dirty="0"/>
              <a:t> 42 bis 46 </a:t>
            </a:r>
            <a:br>
              <a:rPr lang="de-DE" dirty="0"/>
            </a:br>
            <a:endParaRPr lang="de-DE" dirty="0"/>
          </a:p>
        </p:txBody>
      </p:sp>
      <p:sp>
        <p:nvSpPr>
          <p:cNvPr id="3" name="Inhaltsplatzhalter 2">
            <a:extLst>
              <a:ext uri="{FF2B5EF4-FFF2-40B4-BE49-F238E27FC236}">
                <a16:creationId xmlns:a16="http://schemas.microsoft.com/office/drawing/2014/main" id="{AB82D68B-E293-45A6-9B22-0F38A24EE3CF}"/>
              </a:ext>
            </a:extLst>
          </p:cNvPr>
          <p:cNvSpPr>
            <a:spLocks noGrp="1"/>
          </p:cNvSpPr>
          <p:nvPr>
            <p:ph idx="1"/>
          </p:nvPr>
        </p:nvSpPr>
        <p:spPr>
          <a:xfrm>
            <a:off x="539552" y="5373216"/>
            <a:ext cx="6655494" cy="1959089"/>
          </a:xfrm>
        </p:spPr>
        <p:txBody>
          <a:bodyPr>
            <a:noAutofit/>
          </a:bodyPr>
          <a:lstStyle/>
          <a:p>
            <a:pPr marL="0" indent="0">
              <a:buNone/>
            </a:pPr>
            <a:r>
              <a:rPr lang="de-DE" sz="2000" dirty="0">
                <a:latin typeface="Calibri" panose="020F0502020204030204" pitchFamily="34" charset="0"/>
                <a:cs typeface="Calibri" panose="020F0502020204030204" pitchFamily="34" charset="0"/>
              </a:rPr>
              <a:t>Das Durchfahrtsverbot wird eingerichtet, da es sich um eine Sackgasse handelt.</a:t>
            </a:r>
          </a:p>
          <a:p>
            <a:pPr marL="0" indent="0">
              <a:buNone/>
            </a:pPr>
            <a:r>
              <a:rPr lang="de-DE" sz="2000" dirty="0"/>
              <a:t>		</a:t>
            </a:r>
          </a:p>
        </p:txBody>
      </p:sp>
      <p:pic>
        <p:nvPicPr>
          <p:cNvPr id="4" name="Grafik 3">
            <a:extLst>
              <a:ext uri="{FF2B5EF4-FFF2-40B4-BE49-F238E27FC236}">
                <a16:creationId xmlns:a16="http://schemas.microsoft.com/office/drawing/2014/main" id="{0C31391F-B397-4951-A57C-41AF8A4180DB}"/>
              </a:ext>
            </a:extLst>
          </p:cNvPr>
          <p:cNvPicPr>
            <a:picLocks noChangeAspect="1"/>
          </p:cNvPicPr>
          <p:nvPr/>
        </p:nvPicPr>
        <p:blipFill>
          <a:blip r:embed="rId2"/>
          <a:stretch>
            <a:fillRect/>
          </a:stretch>
        </p:blipFill>
        <p:spPr>
          <a:xfrm>
            <a:off x="899592" y="2060848"/>
            <a:ext cx="5704762" cy="3379331"/>
          </a:xfrm>
          <a:prstGeom prst="rect">
            <a:avLst/>
          </a:prstGeom>
        </p:spPr>
      </p:pic>
    </p:spTree>
    <p:extLst>
      <p:ext uri="{BB962C8B-B14F-4D97-AF65-F5344CB8AC3E}">
        <p14:creationId xmlns:p14="http://schemas.microsoft.com/office/powerpoint/2010/main" val="819143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D7165-8D6F-40E7-818F-265260D27BA8}"/>
              </a:ext>
            </a:extLst>
          </p:cNvPr>
          <p:cNvSpPr>
            <a:spLocks noGrp="1"/>
          </p:cNvSpPr>
          <p:nvPr>
            <p:ph type="title"/>
          </p:nvPr>
        </p:nvSpPr>
        <p:spPr>
          <a:xfrm>
            <a:off x="102847" y="332656"/>
            <a:ext cx="7421481" cy="1440160"/>
          </a:xfrm>
        </p:spPr>
        <p:txBody>
          <a:bodyPr>
            <a:normAutofit fontScale="90000"/>
          </a:bodyPr>
          <a:lstStyle/>
          <a:p>
            <a:r>
              <a:rPr lang="de-DE" dirty="0"/>
              <a:t>13. 	Städtische Verkehrsordnung:</a:t>
            </a:r>
            <a:br>
              <a:rPr lang="de-DE" dirty="0"/>
            </a:br>
            <a:r>
              <a:rPr lang="de-DE" dirty="0"/>
              <a:t>  d) 	Genehmigung einer Ergänzungsverordnung betreffend die 	Einrichtung eines Behindertenparkplatzes vor dem</a:t>
            </a:r>
            <a:br>
              <a:rPr lang="de-DE" dirty="0"/>
            </a:br>
            <a:r>
              <a:rPr lang="de-DE" dirty="0"/>
              <a:t>	Anwesen </a:t>
            </a:r>
            <a:r>
              <a:rPr lang="de-DE" dirty="0" err="1"/>
              <a:t>Bellmerin</a:t>
            </a:r>
            <a:r>
              <a:rPr lang="de-DE" dirty="0"/>
              <a:t> 7</a:t>
            </a:r>
            <a:br>
              <a:rPr lang="de-DE" dirty="0"/>
            </a:br>
            <a:endParaRPr lang="de-DE" dirty="0"/>
          </a:p>
        </p:txBody>
      </p:sp>
      <p:sp>
        <p:nvSpPr>
          <p:cNvPr id="3" name="Inhaltsplatzhalter 2">
            <a:extLst>
              <a:ext uri="{FF2B5EF4-FFF2-40B4-BE49-F238E27FC236}">
                <a16:creationId xmlns:a16="http://schemas.microsoft.com/office/drawing/2014/main" id="{AB82D68B-E293-45A6-9B22-0F38A24EE3CF}"/>
              </a:ext>
            </a:extLst>
          </p:cNvPr>
          <p:cNvSpPr>
            <a:spLocks noGrp="1"/>
          </p:cNvSpPr>
          <p:nvPr>
            <p:ph idx="1"/>
          </p:nvPr>
        </p:nvSpPr>
        <p:spPr>
          <a:xfrm>
            <a:off x="4788024" y="2564904"/>
            <a:ext cx="2880320" cy="3753775"/>
          </a:xfrm>
        </p:spPr>
        <p:txBody>
          <a:bodyPr>
            <a:normAutofit/>
          </a:bodyPr>
          <a:lstStyle/>
          <a:p>
            <a:pPr marL="0" indent="0">
              <a:spcBef>
                <a:spcPts val="0"/>
              </a:spcBef>
              <a:buNone/>
            </a:pPr>
            <a:r>
              <a:rPr lang="de-DE" sz="2000" dirty="0">
                <a:latin typeface="Calibri" panose="020F0502020204030204" pitchFamily="34" charset="0"/>
                <a:cs typeface="Calibri" panose="020F0502020204030204" pitchFamily="34" charset="0"/>
              </a:rPr>
              <a:t>Auf Anfrage eines Anwohners und </a:t>
            </a:r>
          </a:p>
          <a:p>
            <a:pPr marL="0" indent="0">
              <a:spcBef>
                <a:spcPts val="0"/>
              </a:spcBef>
              <a:buNone/>
            </a:pPr>
            <a:r>
              <a:rPr lang="de-DE" sz="2000" dirty="0">
                <a:latin typeface="Calibri" panose="020F0502020204030204" pitchFamily="34" charset="0"/>
                <a:cs typeface="Calibri" panose="020F0502020204030204" pitchFamily="34" charset="0"/>
              </a:rPr>
              <a:t>da im Bereich </a:t>
            </a:r>
          </a:p>
          <a:p>
            <a:pPr marL="0" indent="0">
              <a:spcBef>
                <a:spcPts val="0"/>
              </a:spcBef>
              <a:buNone/>
            </a:pPr>
            <a:r>
              <a:rPr lang="de-DE" sz="2000" dirty="0">
                <a:latin typeface="Calibri" panose="020F0502020204030204" pitchFamily="34" charset="0"/>
                <a:cs typeface="Calibri" panose="020F0502020204030204" pitchFamily="34" charset="0"/>
              </a:rPr>
              <a:t>Bellmerin 1-25 </a:t>
            </a:r>
          </a:p>
          <a:p>
            <a:pPr marL="0" indent="0">
              <a:spcBef>
                <a:spcPts val="0"/>
              </a:spcBef>
              <a:buNone/>
            </a:pPr>
            <a:r>
              <a:rPr lang="de-DE" sz="2000" dirty="0">
                <a:latin typeface="Calibri" panose="020F0502020204030204" pitchFamily="34" charset="0"/>
                <a:cs typeface="Calibri" panose="020F0502020204030204" pitchFamily="34" charset="0"/>
              </a:rPr>
              <a:t>drei Inhaber von Parkkarten für Personen mit Behinderung wohnen, wird dieser Behindertenparkplatz eingerichtet.</a:t>
            </a:r>
          </a:p>
          <a:p>
            <a:pPr marL="0" indent="0">
              <a:buNone/>
            </a:pPr>
            <a:endParaRPr lang="de-DE" dirty="0"/>
          </a:p>
        </p:txBody>
      </p:sp>
      <p:pic>
        <p:nvPicPr>
          <p:cNvPr id="4" name="Grafik 3">
            <a:extLst>
              <a:ext uri="{FF2B5EF4-FFF2-40B4-BE49-F238E27FC236}">
                <a16:creationId xmlns:a16="http://schemas.microsoft.com/office/drawing/2014/main" id="{5D6DF013-F3B2-4720-B431-ABCE0AADBFFA}"/>
              </a:ext>
            </a:extLst>
          </p:cNvPr>
          <p:cNvPicPr>
            <a:picLocks noChangeAspect="1"/>
          </p:cNvPicPr>
          <p:nvPr/>
        </p:nvPicPr>
        <p:blipFill>
          <a:blip r:embed="rId2"/>
          <a:stretch>
            <a:fillRect/>
          </a:stretch>
        </p:blipFill>
        <p:spPr>
          <a:xfrm>
            <a:off x="323528" y="2437015"/>
            <a:ext cx="4464496" cy="3377608"/>
          </a:xfrm>
          <a:prstGeom prst="rect">
            <a:avLst/>
          </a:prstGeom>
        </p:spPr>
      </p:pic>
    </p:spTree>
    <p:extLst>
      <p:ext uri="{BB962C8B-B14F-4D97-AF65-F5344CB8AC3E}">
        <p14:creationId xmlns:p14="http://schemas.microsoft.com/office/powerpoint/2010/main" val="185666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D7165-8D6F-40E7-818F-265260D27BA8}"/>
              </a:ext>
            </a:extLst>
          </p:cNvPr>
          <p:cNvSpPr>
            <a:spLocks noGrp="1"/>
          </p:cNvSpPr>
          <p:nvPr>
            <p:ph type="title"/>
          </p:nvPr>
        </p:nvSpPr>
        <p:spPr>
          <a:xfrm>
            <a:off x="179512" y="219099"/>
            <a:ext cx="7605229" cy="1955304"/>
          </a:xfrm>
        </p:spPr>
        <p:txBody>
          <a:bodyPr>
            <a:normAutofit fontScale="90000"/>
          </a:bodyPr>
          <a:lstStyle/>
          <a:p>
            <a:r>
              <a:rPr lang="de-DE" dirty="0"/>
              <a:t>13.	Städtische Verkehrsordnung:</a:t>
            </a:r>
            <a:br>
              <a:rPr lang="de-DE" dirty="0"/>
            </a:br>
            <a:r>
              <a:rPr lang="de-DE" dirty="0"/>
              <a:t>   e) Genehmigung einer Ergänzungsverordnung betreffend </a:t>
            </a:r>
            <a:br>
              <a:rPr lang="de-DE" dirty="0"/>
            </a:br>
            <a:r>
              <a:rPr lang="de-DE" dirty="0"/>
              <a:t>	die Einrichtung von Fuß- und Fahrradwegen am </a:t>
            </a:r>
            <a:r>
              <a:rPr lang="de-DE" dirty="0" err="1"/>
              <a:t>Kreisver</a:t>
            </a:r>
            <a:r>
              <a:rPr lang="de-DE" dirty="0"/>
              <a:t>-</a:t>
            </a:r>
            <a:br>
              <a:rPr lang="de-DE" dirty="0"/>
            </a:br>
            <a:r>
              <a:rPr lang="de-DE" dirty="0"/>
              <a:t>	kehr Herbesthaler Straße /</a:t>
            </a:r>
            <a:r>
              <a:rPr lang="de-DE" dirty="0" err="1"/>
              <a:t>Vervierser</a:t>
            </a:r>
            <a:r>
              <a:rPr lang="de-DE" dirty="0"/>
              <a:t> Straße zwischen dem 	Friedenspark und dem </a:t>
            </a:r>
            <a:r>
              <a:rPr lang="de-DE" dirty="0" err="1"/>
              <a:t>Klinkeshöfchen</a:t>
            </a:r>
            <a:r>
              <a:rPr lang="de-DE" dirty="0"/>
              <a:t> (N67/N61)</a:t>
            </a:r>
            <a:br>
              <a:rPr lang="de-DE" dirty="0"/>
            </a:br>
            <a:endParaRPr lang="de-DE" dirty="0"/>
          </a:p>
        </p:txBody>
      </p:sp>
      <p:sp>
        <p:nvSpPr>
          <p:cNvPr id="3" name="Inhaltsplatzhalter 2">
            <a:extLst>
              <a:ext uri="{FF2B5EF4-FFF2-40B4-BE49-F238E27FC236}">
                <a16:creationId xmlns:a16="http://schemas.microsoft.com/office/drawing/2014/main" id="{AB82D68B-E293-45A6-9B22-0F38A24EE3CF}"/>
              </a:ext>
            </a:extLst>
          </p:cNvPr>
          <p:cNvSpPr>
            <a:spLocks noGrp="1"/>
          </p:cNvSpPr>
          <p:nvPr>
            <p:ph idx="1"/>
          </p:nvPr>
        </p:nvSpPr>
        <p:spPr>
          <a:xfrm>
            <a:off x="4225201" y="2564904"/>
            <a:ext cx="3424895" cy="3096345"/>
          </a:xfrm>
        </p:spPr>
        <p:txBody>
          <a:bodyPr>
            <a:normAutofit/>
          </a:bodyPr>
          <a:lstStyle/>
          <a:p>
            <a:pPr marL="0" indent="0">
              <a:spcBef>
                <a:spcPts val="0"/>
              </a:spcBef>
              <a:buNone/>
            </a:pPr>
            <a:r>
              <a:rPr lang="de-DE" sz="2000" dirty="0">
                <a:latin typeface="Calibri" panose="020F0502020204030204" pitchFamily="34" charset="0"/>
                <a:cs typeface="Calibri" panose="020F0502020204030204" pitchFamily="34" charset="0"/>
              </a:rPr>
              <a:t>Die Beschilderung wird so angepasst, dass Radfahrer die Möglichkeit erhalten den Kreisverkehr zu umfahren und somit vom Friedenspark in den Park </a:t>
            </a:r>
            <a:r>
              <a:rPr lang="de-DE" sz="2000" dirty="0" err="1">
                <a:latin typeface="Calibri" panose="020F0502020204030204" pitchFamily="34" charset="0"/>
                <a:cs typeface="Calibri" panose="020F0502020204030204" pitchFamily="34" charset="0"/>
              </a:rPr>
              <a:t>Klinkeshöfchen</a:t>
            </a:r>
            <a:r>
              <a:rPr lang="de-DE" sz="2000" dirty="0">
                <a:latin typeface="Calibri" panose="020F0502020204030204" pitchFamily="34" charset="0"/>
                <a:cs typeface="Calibri" panose="020F0502020204030204" pitchFamily="34" charset="0"/>
              </a:rPr>
              <a:t> gelangen ohne vom Rad abzusteigen. </a:t>
            </a:r>
          </a:p>
          <a:p>
            <a:pPr marL="0" indent="0">
              <a:buNone/>
            </a:pPr>
            <a:endParaRPr lang="de-DE" sz="1600" dirty="0"/>
          </a:p>
        </p:txBody>
      </p:sp>
      <p:pic>
        <p:nvPicPr>
          <p:cNvPr id="4" name="Grafik 3">
            <a:extLst>
              <a:ext uri="{FF2B5EF4-FFF2-40B4-BE49-F238E27FC236}">
                <a16:creationId xmlns:a16="http://schemas.microsoft.com/office/drawing/2014/main" id="{31B345F7-7A2E-4157-95FE-29F8AA26767C}"/>
              </a:ext>
            </a:extLst>
          </p:cNvPr>
          <p:cNvPicPr>
            <a:picLocks noChangeAspect="1"/>
          </p:cNvPicPr>
          <p:nvPr/>
        </p:nvPicPr>
        <p:blipFill>
          <a:blip r:embed="rId2"/>
          <a:stretch>
            <a:fillRect/>
          </a:stretch>
        </p:blipFill>
        <p:spPr>
          <a:xfrm>
            <a:off x="403279" y="1916832"/>
            <a:ext cx="3730676" cy="4858555"/>
          </a:xfrm>
          <a:prstGeom prst="rect">
            <a:avLst/>
          </a:prstGeom>
        </p:spPr>
      </p:pic>
    </p:spTree>
    <p:extLst>
      <p:ext uri="{BB962C8B-B14F-4D97-AF65-F5344CB8AC3E}">
        <p14:creationId xmlns:p14="http://schemas.microsoft.com/office/powerpoint/2010/main" val="1108617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D7165-8D6F-40E7-818F-265260D27BA8}"/>
              </a:ext>
            </a:extLst>
          </p:cNvPr>
          <p:cNvSpPr>
            <a:spLocks noGrp="1"/>
          </p:cNvSpPr>
          <p:nvPr>
            <p:ph type="title"/>
          </p:nvPr>
        </p:nvSpPr>
        <p:spPr>
          <a:xfrm>
            <a:off x="107504" y="222944"/>
            <a:ext cx="8136904" cy="1800200"/>
          </a:xfrm>
        </p:spPr>
        <p:txBody>
          <a:bodyPr>
            <a:noAutofit/>
          </a:bodyPr>
          <a:lstStyle/>
          <a:p>
            <a:r>
              <a:rPr lang="de-DE" sz="2200" dirty="0"/>
              <a:t>13.	Städtische Verkehrsordnung:</a:t>
            </a:r>
            <a:br>
              <a:rPr lang="de-DE" sz="2200" dirty="0"/>
            </a:br>
            <a:r>
              <a:rPr lang="de-DE" sz="2200" dirty="0"/>
              <a:t>   f) Genehmigung einer Ergänzungsverordnung betreffend die </a:t>
            </a:r>
            <a:br>
              <a:rPr lang="de-DE" sz="2200" dirty="0"/>
            </a:br>
            <a:r>
              <a:rPr lang="de-DE" sz="2200" dirty="0"/>
              <a:t>	Einrichtung einer Zone 30 für Fahrzeuge, deren Maximal-</a:t>
            </a:r>
            <a:br>
              <a:rPr lang="de-DE" sz="2200" dirty="0"/>
            </a:br>
            <a:r>
              <a:rPr lang="de-DE" sz="2200" dirty="0"/>
              <a:t>	</a:t>
            </a:r>
            <a:r>
              <a:rPr lang="de-DE" sz="2200" dirty="0" err="1"/>
              <a:t>gewicht</a:t>
            </a:r>
            <a:r>
              <a:rPr lang="de-DE" sz="2200" dirty="0"/>
              <a:t> 3,5 Tonnen überschreitet, in der Hochstraße zwischen</a:t>
            </a:r>
            <a:br>
              <a:rPr lang="de-DE" sz="2200" dirty="0"/>
            </a:br>
            <a:r>
              <a:rPr lang="de-DE" sz="2200" dirty="0"/>
              <a:t>	der Herbesthaler Straße und der </a:t>
            </a:r>
            <a:r>
              <a:rPr lang="de-DE" sz="2200" dirty="0" err="1"/>
              <a:t>Weimser</a:t>
            </a:r>
            <a:r>
              <a:rPr lang="de-DE" sz="2200" dirty="0"/>
              <a:t> Straße </a:t>
            </a:r>
            <a:endParaRPr lang="de-DE" sz="2000" dirty="0"/>
          </a:p>
        </p:txBody>
      </p:sp>
      <p:sp>
        <p:nvSpPr>
          <p:cNvPr id="3" name="Inhaltsplatzhalter 2">
            <a:extLst>
              <a:ext uri="{FF2B5EF4-FFF2-40B4-BE49-F238E27FC236}">
                <a16:creationId xmlns:a16="http://schemas.microsoft.com/office/drawing/2014/main" id="{AB82D68B-E293-45A6-9B22-0F38A24EE3CF}"/>
              </a:ext>
            </a:extLst>
          </p:cNvPr>
          <p:cNvSpPr>
            <a:spLocks noGrp="1"/>
          </p:cNvSpPr>
          <p:nvPr>
            <p:ph idx="1"/>
          </p:nvPr>
        </p:nvSpPr>
        <p:spPr>
          <a:xfrm>
            <a:off x="5004048" y="3447986"/>
            <a:ext cx="2806021" cy="2808311"/>
          </a:xfrm>
        </p:spPr>
        <p:txBody>
          <a:bodyPr>
            <a:normAutofit/>
          </a:bodyPr>
          <a:lstStyle/>
          <a:p>
            <a:pPr marL="0" indent="0">
              <a:spcBef>
                <a:spcPts val="0"/>
              </a:spcBef>
              <a:buNone/>
            </a:pPr>
            <a:r>
              <a:rPr lang="de-DE" sz="2000" dirty="0">
                <a:latin typeface="Calibri" panose="020F0502020204030204" pitchFamily="34" charset="0"/>
                <a:cs typeface="Calibri" panose="020F0502020204030204" pitchFamily="34" charset="0"/>
              </a:rPr>
              <a:t>Die Zonenbeschilderung ermöglicht es, die Anzahl der derzeitigen C43-Schilder von 23 auf 12 </a:t>
            </a:r>
          </a:p>
          <a:p>
            <a:pPr marL="0" indent="0">
              <a:spcBef>
                <a:spcPts val="0"/>
              </a:spcBef>
              <a:buNone/>
            </a:pPr>
            <a:r>
              <a:rPr lang="de-DE" sz="2000" dirty="0">
                <a:latin typeface="Calibri" panose="020F0502020204030204" pitchFamily="34" charset="0"/>
                <a:cs typeface="Calibri" panose="020F0502020204030204" pitchFamily="34" charset="0"/>
              </a:rPr>
              <a:t>zu reduzieren.</a:t>
            </a:r>
          </a:p>
        </p:txBody>
      </p:sp>
      <p:pic>
        <p:nvPicPr>
          <p:cNvPr id="4" name="Grafik 3">
            <a:extLst>
              <a:ext uri="{FF2B5EF4-FFF2-40B4-BE49-F238E27FC236}">
                <a16:creationId xmlns:a16="http://schemas.microsoft.com/office/drawing/2014/main" id="{A9C00EB0-585C-409D-BC24-8D6C25EA84A9}"/>
              </a:ext>
            </a:extLst>
          </p:cNvPr>
          <p:cNvPicPr>
            <a:picLocks noChangeAspect="1"/>
          </p:cNvPicPr>
          <p:nvPr/>
        </p:nvPicPr>
        <p:blipFill>
          <a:blip r:embed="rId2"/>
          <a:stretch>
            <a:fillRect/>
          </a:stretch>
        </p:blipFill>
        <p:spPr>
          <a:xfrm>
            <a:off x="648118" y="2023143"/>
            <a:ext cx="4283921" cy="4873451"/>
          </a:xfrm>
          <a:prstGeom prst="rect">
            <a:avLst/>
          </a:prstGeom>
        </p:spPr>
      </p:pic>
    </p:spTree>
    <p:extLst>
      <p:ext uri="{BB962C8B-B14F-4D97-AF65-F5344CB8AC3E}">
        <p14:creationId xmlns:p14="http://schemas.microsoft.com/office/powerpoint/2010/main" val="2533422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D7165-8D6F-40E7-818F-265260D27BA8}"/>
              </a:ext>
            </a:extLst>
          </p:cNvPr>
          <p:cNvSpPr>
            <a:spLocks noGrp="1"/>
          </p:cNvSpPr>
          <p:nvPr>
            <p:ph type="title"/>
          </p:nvPr>
        </p:nvSpPr>
        <p:spPr>
          <a:xfrm>
            <a:off x="107504" y="260648"/>
            <a:ext cx="7416824" cy="1320800"/>
          </a:xfrm>
        </p:spPr>
        <p:txBody>
          <a:bodyPr>
            <a:normAutofit fontScale="90000"/>
          </a:bodyPr>
          <a:lstStyle/>
          <a:p>
            <a:r>
              <a:rPr lang="de-DE" dirty="0"/>
              <a:t>13.	Städtische Verkehrsordnung:</a:t>
            </a:r>
            <a:br>
              <a:rPr lang="de-DE" dirty="0"/>
            </a:br>
            <a:r>
              <a:rPr lang="de-DE" dirty="0"/>
              <a:t>   g) Genehmigung einer Ergänzungsverordnung betreffend die 	Markierung eines Fußgängerüberweges auf der Hochstraße 	auf Höhe Nikolausfeld</a:t>
            </a:r>
            <a:br>
              <a:rPr lang="de-DE" dirty="0"/>
            </a:br>
            <a:endParaRPr lang="de-DE" dirty="0"/>
          </a:p>
        </p:txBody>
      </p:sp>
      <p:sp>
        <p:nvSpPr>
          <p:cNvPr id="3" name="Inhaltsplatzhalter 2">
            <a:extLst>
              <a:ext uri="{FF2B5EF4-FFF2-40B4-BE49-F238E27FC236}">
                <a16:creationId xmlns:a16="http://schemas.microsoft.com/office/drawing/2014/main" id="{AB82D68B-E293-45A6-9B22-0F38A24EE3CF}"/>
              </a:ext>
            </a:extLst>
          </p:cNvPr>
          <p:cNvSpPr>
            <a:spLocks noGrp="1"/>
          </p:cNvSpPr>
          <p:nvPr>
            <p:ph idx="1"/>
          </p:nvPr>
        </p:nvSpPr>
        <p:spPr>
          <a:xfrm>
            <a:off x="611560" y="1793423"/>
            <a:ext cx="6626698" cy="1224136"/>
          </a:xfrm>
        </p:spPr>
        <p:txBody>
          <a:bodyPr>
            <a:normAutofit lnSpcReduction="10000"/>
          </a:bodyPr>
          <a:lstStyle/>
          <a:p>
            <a:pPr marL="0" indent="0">
              <a:buNone/>
            </a:pPr>
            <a:r>
              <a:rPr lang="de-DE" sz="2000" dirty="0">
                <a:latin typeface="Calibri" panose="020F0502020204030204" pitchFamily="34" charset="0"/>
                <a:cs typeface="Calibri" panose="020F0502020204030204" pitchFamily="34" charset="0"/>
              </a:rPr>
              <a:t>Auf Anfrage der Bewohner der Residenzen Olymp und Apollo und aufgrund des Gutachtens der zuständigen Beamtin des ÖDW wird ein Fußgängerüberweg auf Höhe der Zufahrt zu den Residenzen angelegt.</a:t>
            </a:r>
          </a:p>
          <a:p>
            <a:pPr marL="0" indent="0">
              <a:buNone/>
            </a:pPr>
            <a:endParaRPr lang="de-DE" dirty="0"/>
          </a:p>
        </p:txBody>
      </p:sp>
      <p:pic>
        <p:nvPicPr>
          <p:cNvPr id="4" name="Grafik 3">
            <a:extLst>
              <a:ext uri="{FF2B5EF4-FFF2-40B4-BE49-F238E27FC236}">
                <a16:creationId xmlns:a16="http://schemas.microsoft.com/office/drawing/2014/main" id="{AF86DADF-9323-4946-9A3B-5E834FCB39C6}"/>
              </a:ext>
            </a:extLst>
          </p:cNvPr>
          <p:cNvPicPr>
            <a:picLocks noChangeAspect="1"/>
          </p:cNvPicPr>
          <p:nvPr/>
        </p:nvPicPr>
        <p:blipFill>
          <a:blip r:embed="rId2"/>
          <a:stretch>
            <a:fillRect/>
          </a:stretch>
        </p:blipFill>
        <p:spPr>
          <a:xfrm>
            <a:off x="1115616" y="3001535"/>
            <a:ext cx="5171429" cy="3523809"/>
          </a:xfrm>
          <a:prstGeom prst="rect">
            <a:avLst/>
          </a:prstGeom>
        </p:spPr>
      </p:pic>
    </p:spTree>
    <p:extLst>
      <p:ext uri="{BB962C8B-B14F-4D97-AF65-F5344CB8AC3E}">
        <p14:creationId xmlns:p14="http://schemas.microsoft.com/office/powerpoint/2010/main" val="3389459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D7165-8D6F-40E7-818F-265260D27BA8}"/>
              </a:ext>
            </a:extLst>
          </p:cNvPr>
          <p:cNvSpPr>
            <a:spLocks noGrp="1"/>
          </p:cNvSpPr>
          <p:nvPr>
            <p:ph type="title"/>
          </p:nvPr>
        </p:nvSpPr>
        <p:spPr>
          <a:xfrm>
            <a:off x="107504" y="188640"/>
            <a:ext cx="7058745" cy="1536083"/>
          </a:xfrm>
        </p:spPr>
        <p:txBody>
          <a:bodyPr>
            <a:normAutofit fontScale="90000"/>
          </a:bodyPr>
          <a:lstStyle/>
          <a:p>
            <a:r>
              <a:rPr lang="de-DE" dirty="0"/>
              <a:t>13.	Städtische Verkehrsordnung:</a:t>
            </a:r>
            <a:br>
              <a:rPr lang="de-DE" dirty="0"/>
            </a:br>
            <a:r>
              <a:rPr lang="de-DE" dirty="0"/>
              <a:t>  h) Genehmigung einer Ergänzungsverordnung betreffend 	die Markierung einer Verkehrsinsel in der Kreuzung 	Buschbergerweg / Zur </a:t>
            </a:r>
            <a:r>
              <a:rPr lang="de-DE" dirty="0" err="1"/>
              <a:t>Nohn</a:t>
            </a:r>
            <a:r>
              <a:rPr lang="de-DE" dirty="0"/>
              <a:t> / Winkelstraße</a:t>
            </a:r>
            <a:br>
              <a:rPr lang="de-DE" dirty="0"/>
            </a:br>
            <a:endParaRPr lang="de-DE" dirty="0"/>
          </a:p>
        </p:txBody>
      </p:sp>
      <p:sp>
        <p:nvSpPr>
          <p:cNvPr id="3" name="Inhaltsplatzhalter 2">
            <a:extLst>
              <a:ext uri="{FF2B5EF4-FFF2-40B4-BE49-F238E27FC236}">
                <a16:creationId xmlns:a16="http://schemas.microsoft.com/office/drawing/2014/main" id="{AB82D68B-E293-45A6-9B22-0F38A24EE3CF}"/>
              </a:ext>
            </a:extLst>
          </p:cNvPr>
          <p:cNvSpPr>
            <a:spLocks noGrp="1"/>
          </p:cNvSpPr>
          <p:nvPr>
            <p:ph idx="1"/>
          </p:nvPr>
        </p:nvSpPr>
        <p:spPr>
          <a:xfrm>
            <a:off x="4067943" y="1780549"/>
            <a:ext cx="3478335" cy="4528772"/>
          </a:xfrm>
        </p:spPr>
        <p:txBody>
          <a:bodyPr>
            <a:normAutofit fontScale="85000" lnSpcReduction="10000"/>
          </a:bodyPr>
          <a:lstStyle/>
          <a:p>
            <a:pPr marL="0" indent="0">
              <a:lnSpc>
                <a:spcPct val="120000"/>
              </a:lnSpc>
              <a:spcBef>
                <a:spcPts val="0"/>
              </a:spcBef>
              <a:buNone/>
            </a:pPr>
            <a:r>
              <a:rPr lang="de-DE" sz="2400" dirty="0">
                <a:latin typeface="Calibri" panose="020F0502020204030204" pitchFamily="34" charset="0"/>
                <a:cs typeface="Calibri" panose="020F0502020204030204" pitchFamily="34" charset="0"/>
              </a:rPr>
              <a:t>Zur Verbesserung der Verkehrssicherheit wird </a:t>
            </a:r>
          </a:p>
          <a:p>
            <a:pPr marL="0" indent="0">
              <a:lnSpc>
                <a:spcPct val="120000"/>
              </a:lnSpc>
              <a:spcBef>
                <a:spcPts val="0"/>
              </a:spcBef>
              <a:buNone/>
            </a:pPr>
            <a:r>
              <a:rPr lang="de-DE" sz="2400" dirty="0">
                <a:latin typeface="Calibri" panose="020F0502020204030204" pitchFamily="34" charset="0"/>
                <a:cs typeface="Calibri" panose="020F0502020204030204" pitchFamily="34" charset="0"/>
              </a:rPr>
              <a:t>in der Ausfahrt Zur </a:t>
            </a:r>
            <a:r>
              <a:rPr lang="de-DE" sz="2400" dirty="0" err="1">
                <a:latin typeface="Calibri" panose="020F0502020204030204" pitchFamily="34" charset="0"/>
                <a:cs typeface="Calibri" panose="020F0502020204030204" pitchFamily="34" charset="0"/>
              </a:rPr>
              <a:t>Nohn</a:t>
            </a:r>
            <a:r>
              <a:rPr lang="de-DE" sz="2400" dirty="0">
                <a:latin typeface="Calibri" panose="020F0502020204030204" pitchFamily="34" charset="0"/>
                <a:cs typeface="Calibri" panose="020F0502020204030204" pitchFamily="34" charset="0"/>
              </a:rPr>
              <a:t> eine kleine Mittelinsel markiert, deren Spitze auf der Seite der Kreuzung verbreitert und abgerundet ist.</a:t>
            </a:r>
          </a:p>
          <a:p>
            <a:pPr marL="0" indent="0">
              <a:lnSpc>
                <a:spcPct val="120000"/>
              </a:lnSpc>
              <a:spcBef>
                <a:spcPts val="0"/>
              </a:spcBef>
              <a:buNone/>
            </a:pPr>
            <a:endParaRPr lang="de-DE" sz="2400" dirty="0">
              <a:latin typeface="Calibri" panose="020F0502020204030204" pitchFamily="34" charset="0"/>
              <a:cs typeface="Calibri" panose="020F0502020204030204" pitchFamily="34" charset="0"/>
            </a:endParaRPr>
          </a:p>
          <a:p>
            <a:pPr marL="0" indent="0">
              <a:lnSpc>
                <a:spcPct val="120000"/>
              </a:lnSpc>
              <a:spcBef>
                <a:spcPts val="0"/>
              </a:spcBef>
              <a:buNone/>
            </a:pPr>
            <a:r>
              <a:rPr lang="de-DE" sz="2400" dirty="0">
                <a:latin typeface="Calibri" panose="020F0502020204030204" pitchFamily="34" charset="0"/>
                <a:cs typeface="Calibri" panose="020F0502020204030204" pitchFamily="34" charset="0"/>
              </a:rPr>
              <a:t>Diese Insel soll die Verkehrsteilnehmer davon abhalten, sich an dieser Stelle zu weit links zu halten und zu beschleunigen.</a:t>
            </a:r>
          </a:p>
          <a:p>
            <a:pPr marL="0" indent="0">
              <a:buNone/>
            </a:pPr>
            <a:endParaRPr lang="de-DE" dirty="0"/>
          </a:p>
        </p:txBody>
      </p:sp>
      <p:pic>
        <p:nvPicPr>
          <p:cNvPr id="4" name="Grafik 3">
            <a:extLst>
              <a:ext uri="{FF2B5EF4-FFF2-40B4-BE49-F238E27FC236}">
                <a16:creationId xmlns:a16="http://schemas.microsoft.com/office/drawing/2014/main" id="{8EB98690-3FCA-471B-AF01-E8ECFB4DEC43}"/>
              </a:ext>
            </a:extLst>
          </p:cNvPr>
          <p:cNvPicPr>
            <a:picLocks noChangeAspect="1"/>
          </p:cNvPicPr>
          <p:nvPr/>
        </p:nvPicPr>
        <p:blipFill>
          <a:blip r:embed="rId2"/>
          <a:stretch>
            <a:fillRect/>
          </a:stretch>
        </p:blipFill>
        <p:spPr>
          <a:xfrm>
            <a:off x="467544" y="1628800"/>
            <a:ext cx="3478335" cy="4921200"/>
          </a:xfrm>
          <a:prstGeom prst="rect">
            <a:avLst/>
          </a:prstGeom>
        </p:spPr>
      </p:pic>
    </p:spTree>
    <p:extLst>
      <p:ext uri="{BB962C8B-B14F-4D97-AF65-F5344CB8AC3E}">
        <p14:creationId xmlns:p14="http://schemas.microsoft.com/office/powerpoint/2010/main" val="1915651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0E818-EA21-487E-A660-3BC8FE723B18}"/>
              </a:ext>
            </a:extLst>
          </p:cNvPr>
          <p:cNvSpPr>
            <a:spLocks noGrp="1"/>
          </p:cNvSpPr>
          <p:nvPr>
            <p:ph type="title"/>
          </p:nvPr>
        </p:nvSpPr>
        <p:spPr>
          <a:xfrm>
            <a:off x="107504" y="323190"/>
            <a:ext cx="7488832" cy="1296144"/>
          </a:xfrm>
        </p:spPr>
        <p:txBody>
          <a:bodyPr>
            <a:noAutofit/>
          </a:bodyPr>
          <a:lstStyle/>
          <a:p>
            <a:r>
              <a:rPr lang="de-DE" dirty="0"/>
              <a:t>14.	Außergewöhnlicher Straßenunterhalt 2022: 	Genehmigung des Projektes und des Vergabe-	</a:t>
            </a:r>
            <a:r>
              <a:rPr lang="de-DE" dirty="0" err="1"/>
              <a:t>verfahrens</a:t>
            </a:r>
            <a:br>
              <a:rPr lang="de-DE" dirty="0"/>
            </a:br>
            <a:endParaRPr lang="de-DE" dirty="0"/>
          </a:p>
        </p:txBody>
      </p:sp>
      <p:sp>
        <p:nvSpPr>
          <p:cNvPr id="3" name="Inhaltsplatzhalter 2">
            <a:extLst>
              <a:ext uri="{FF2B5EF4-FFF2-40B4-BE49-F238E27FC236}">
                <a16:creationId xmlns:a16="http://schemas.microsoft.com/office/drawing/2014/main" id="{19E5B84F-DCFE-4129-B174-2E60AECD4586}"/>
              </a:ext>
            </a:extLst>
          </p:cNvPr>
          <p:cNvSpPr>
            <a:spLocks noGrp="1"/>
          </p:cNvSpPr>
          <p:nvPr>
            <p:ph idx="1"/>
          </p:nvPr>
        </p:nvSpPr>
        <p:spPr>
          <a:xfrm>
            <a:off x="609598" y="1690199"/>
            <a:ext cx="7202762" cy="4196539"/>
          </a:xfrm>
        </p:spPr>
        <p:txBody>
          <a:bodyPr>
            <a:normAutofit/>
          </a:bodyPr>
          <a:lstStyle/>
          <a:p>
            <a:pPr marL="0" indent="0">
              <a:buNone/>
            </a:pPr>
            <a:r>
              <a:rPr lang="de-DE" sz="2000" dirty="0">
                <a:latin typeface="Calibri" panose="020F0502020204030204" pitchFamily="34" charset="0"/>
                <a:cs typeface="Calibri" panose="020F0502020204030204" pitchFamily="34" charset="0"/>
              </a:rPr>
              <a:t>Unterhaltsarbeiten erfolgen  an folgenden Straßen:</a:t>
            </a:r>
          </a:p>
          <a:p>
            <a:pPr marL="0" indent="0">
              <a:spcBef>
                <a:spcPts val="0"/>
              </a:spcBef>
              <a:buNone/>
            </a:pPr>
            <a:r>
              <a:rPr lang="de-DE" sz="2000" dirty="0">
                <a:latin typeface="Calibri" panose="020F0502020204030204" pitchFamily="34" charset="0"/>
                <a:cs typeface="Calibri" panose="020F0502020204030204" pitchFamily="34" charset="0"/>
              </a:rPr>
              <a:t>Am Busch, Am </a:t>
            </a:r>
            <a:r>
              <a:rPr lang="de-DE" sz="2000" dirty="0" err="1">
                <a:latin typeface="Calibri" panose="020F0502020204030204" pitchFamily="34" charset="0"/>
                <a:cs typeface="Calibri" panose="020F0502020204030204" pitchFamily="34" charset="0"/>
              </a:rPr>
              <a:t>Hertogenwald</a:t>
            </a:r>
            <a:r>
              <a:rPr lang="de-DE" sz="2000" dirty="0">
                <a:latin typeface="Calibri" panose="020F0502020204030204" pitchFamily="34" charset="0"/>
                <a:cs typeface="Calibri" panose="020F0502020204030204" pitchFamily="34" charset="0"/>
              </a:rPr>
              <a:t>, Am Weidenbruch, </a:t>
            </a:r>
            <a:r>
              <a:rPr lang="de-DE" sz="2000" dirty="0" err="1">
                <a:latin typeface="Calibri" panose="020F0502020204030204" pitchFamily="34" charset="0"/>
                <a:cs typeface="Calibri" panose="020F0502020204030204" pitchFamily="34" charset="0"/>
              </a:rPr>
              <a:t>Binstert</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Knippweg</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Lommericher</a:t>
            </a:r>
            <a:r>
              <a:rPr lang="de-DE" sz="2000" dirty="0">
                <a:latin typeface="Calibri" panose="020F0502020204030204" pitchFamily="34" charset="0"/>
                <a:cs typeface="Calibri" panose="020F0502020204030204" pitchFamily="34" charset="0"/>
              </a:rPr>
              <a:t> Gasse, </a:t>
            </a:r>
            <a:r>
              <a:rPr lang="de-DE" sz="2000" dirty="0" err="1">
                <a:latin typeface="Calibri" panose="020F0502020204030204" pitchFamily="34" charset="0"/>
                <a:cs typeface="Calibri" panose="020F0502020204030204" pitchFamily="34" charset="0"/>
              </a:rPr>
              <a:t>Nispert</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Schnellewindgasse</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Schönefelderweg</a:t>
            </a:r>
            <a:r>
              <a:rPr lang="de-DE" sz="2000" dirty="0">
                <a:latin typeface="Calibri" panose="020F0502020204030204" pitchFamily="34" charset="0"/>
                <a:cs typeface="Calibri" panose="020F0502020204030204" pitchFamily="34" charset="0"/>
              </a:rPr>
              <a:t> und </a:t>
            </a:r>
            <a:r>
              <a:rPr lang="de-DE" sz="2000" dirty="0" err="1">
                <a:latin typeface="Calibri" panose="020F0502020204030204" pitchFamily="34" charset="0"/>
                <a:cs typeface="Calibri" panose="020F0502020204030204" pitchFamily="34" charset="0"/>
              </a:rPr>
              <a:t>Walhorner</a:t>
            </a:r>
            <a:r>
              <a:rPr lang="de-DE" sz="2000" dirty="0">
                <a:latin typeface="Calibri" panose="020F0502020204030204" pitchFamily="34" charset="0"/>
                <a:cs typeface="Calibri" panose="020F0502020204030204" pitchFamily="34" charset="0"/>
              </a:rPr>
              <a:t> Feld. </a:t>
            </a:r>
          </a:p>
          <a:p>
            <a:pPr marL="0" indent="0">
              <a:buNone/>
            </a:pPr>
            <a:r>
              <a:rPr lang="de-DE" sz="2000" dirty="0">
                <a:latin typeface="Calibri" panose="020F0502020204030204" pitchFamily="34" charset="0"/>
                <a:cs typeface="Calibri" panose="020F0502020204030204" pitchFamily="34" charset="0"/>
              </a:rPr>
              <a:t>In einem zweiten Los des Projektes sind Grabeninstandsetzungs-arbeiten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Vereinfachtes Verhandlungsverfahren mit 						vorheriger Bekanntmachung </a:t>
            </a:r>
          </a:p>
          <a:p>
            <a:pPr marL="0" indent="0">
              <a:buNone/>
            </a:pPr>
            <a:endParaRPr lang="de-DE" sz="1600" dirty="0"/>
          </a:p>
        </p:txBody>
      </p:sp>
    </p:spTree>
    <p:extLst>
      <p:ext uri="{BB962C8B-B14F-4D97-AF65-F5344CB8AC3E}">
        <p14:creationId xmlns:p14="http://schemas.microsoft.com/office/powerpoint/2010/main" val="929942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928AE1-99BF-40DD-9794-279F3AC052A9}"/>
              </a:ext>
            </a:extLst>
          </p:cNvPr>
          <p:cNvSpPr>
            <a:spLocks noGrp="1"/>
          </p:cNvSpPr>
          <p:nvPr>
            <p:ph type="title"/>
          </p:nvPr>
        </p:nvSpPr>
        <p:spPr>
          <a:xfrm>
            <a:off x="107504" y="404664"/>
            <a:ext cx="7272808" cy="1320800"/>
          </a:xfrm>
        </p:spPr>
        <p:txBody>
          <a:bodyPr>
            <a:normAutofit/>
          </a:bodyPr>
          <a:lstStyle/>
          <a:p>
            <a:r>
              <a:rPr lang="de-DE" dirty="0"/>
              <a:t>15.	Ankauf eines PKWs für die Verwaltung des Bauhofs </a:t>
            </a:r>
            <a:br>
              <a:rPr lang="de-DE" dirty="0"/>
            </a:br>
            <a:r>
              <a:rPr lang="de-DE" dirty="0"/>
              <a:t>	- Genehmigung des Vergabeverfahrens</a:t>
            </a:r>
          </a:p>
        </p:txBody>
      </p:sp>
      <p:sp>
        <p:nvSpPr>
          <p:cNvPr id="3" name="Inhaltsplatzhalter 2">
            <a:extLst>
              <a:ext uri="{FF2B5EF4-FFF2-40B4-BE49-F238E27FC236}">
                <a16:creationId xmlns:a16="http://schemas.microsoft.com/office/drawing/2014/main" id="{81BB7F58-E08C-4998-B674-BBFDD7DD4DD6}"/>
              </a:ext>
            </a:extLst>
          </p:cNvPr>
          <p:cNvSpPr>
            <a:spLocks noGrp="1"/>
          </p:cNvSpPr>
          <p:nvPr>
            <p:ph idx="1"/>
          </p:nvPr>
        </p:nvSpPr>
        <p:spPr>
          <a:xfrm>
            <a:off x="539552" y="2060848"/>
            <a:ext cx="7634809" cy="3880773"/>
          </a:xfrm>
        </p:spPr>
        <p:txBody>
          <a:bodyPr>
            <a:normAutofit/>
          </a:bodyPr>
          <a:lstStyle/>
          <a:p>
            <a:pPr marL="0" indent="0" hangingPunct="0">
              <a:buNone/>
            </a:pPr>
            <a:r>
              <a:rPr lang="de-DE" sz="2000" dirty="0">
                <a:latin typeface="Calibri" panose="020F0502020204030204" pitchFamily="34" charset="0"/>
                <a:cs typeface="Calibri" panose="020F0502020204030204" pitchFamily="34" charset="0"/>
              </a:rPr>
              <a:t>Der VW Polo aus dem Jahre 2005 soll ersetzt werden durch ein Fahrzeug, das den aktuellen Umweltnormen entspricht.</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Vergabe auf einfache Rechnung </a:t>
            </a:r>
          </a:p>
          <a:p>
            <a:pPr marL="0" indent="0">
              <a:buNone/>
            </a:pPr>
            <a:endParaRPr lang="de-DE" sz="1600" dirty="0"/>
          </a:p>
        </p:txBody>
      </p:sp>
    </p:spTree>
    <p:extLst>
      <p:ext uri="{BB962C8B-B14F-4D97-AF65-F5344CB8AC3E}">
        <p14:creationId xmlns:p14="http://schemas.microsoft.com/office/powerpoint/2010/main" val="3809347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BA2459-9EFE-42BB-9D17-4756AAE96E72}"/>
              </a:ext>
            </a:extLst>
          </p:cNvPr>
          <p:cNvSpPr>
            <a:spLocks noGrp="1"/>
          </p:cNvSpPr>
          <p:nvPr>
            <p:ph type="title"/>
          </p:nvPr>
        </p:nvSpPr>
        <p:spPr>
          <a:xfrm>
            <a:off x="107504" y="476672"/>
            <a:ext cx="7056784" cy="1320800"/>
          </a:xfrm>
        </p:spPr>
        <p:txBody>
          <a:bodyPr>
            <a:noAutofit/>
          </a:bodyPr>
          <a:lstStyle/>
          <a:p>
            <a:r>
              <a:rPr lang="de-DE" dirty="0"/>
              <a:t>16.	Ankauf eines Grubenwagenhebers für den Bauhof </a:t>
            </a:r>
            <a:br>
              <a:rPr lang="de-DE" dirty="0"/>
            </a:br>
            <a:r>
              <a:rPr lang="de-DE" dirty="0"/>
              <a:t>	- Genehmigung des Vergabeverfahrens</a:t>
            </a:r>
            <a:br>
              <a:rPr lang="de-DE" dirty="0"/>
            </a:br>
            <a:endParaRPr lang="de-DE" dirty="0"/>
          </a:p>
        </p:txBody>
      </p:sp>
      <p:sp>
        <p:nvSpPr>
          <p:cNvPr id="3" name="Inhaltsplatzhalter 2">
            <a:extLst>
              <a:ext uri="{FF2B5EF4-FFF2-40B4-BE49-F238E27FC236}">
                <a16:creationId xmlns:a16="http://schemas.microsoft.com/office/drawing/2014/main" id="{0B4C0575-61DB-4081-B543-46219835930F}"/>
              </a:ext>
            </a:extLst>
          </p:cNvPr>
          <p:cNvSpPr>
            <a:spLocks noGrp="1"/>
          </p:cNvSpPr>
          <p:nvPr>
            <p:ph idx="1"/>
          </p:nvPr>
        </p:nvSpPr>
        <p:spPr>
          <a:xfrm>
            <a:off x="539552" y="1790810"/>
            <a:ext cx="7274770" cy="3880773"/>
          </a:xfrm>
        </p:spPr>
        <p:txBody>
          <a:bodyPr>
            <a:normAutofit/>
          </a:bodyPr>
          <a:lstStyle/>
          <a:p>
            <a:pPr marL="0" indent="0" hangingPunct="0">
              <a:buNone/>
            </a:pPr>
            <a:r>
              <a:rPr lang="de-DE" sz="2000" dirty="0">
                <a:latin typeface="Calibri" panose="020F0502020204030204" pitchFamily="34" charset="0"/>
                <a:cs typeface="Calibri" panose="020F0502020204030204" pitchFamily="34" charset="0"/>
              </a:rPr>
              <a:t>Der alte defekte Grubenwagenheber soll durch einen neuen Grubenwagenheber mit einer Traglast von ca. 15 Tonnen ersetzt werden.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Vergabe auf einfache Rechnung </a:t>
            </a:r>
          </a:p>
          <a:p>
            <a:pPr marL="0" indent="0">
              <a:buNone/>
            </a:pPr>
            <a:endParaRPr lang="de-DE" sz="1600" dirty="0"/>
          </a:p>
        </p:txBody>
      </p:sp>
    </p:spTree>
    <p:extLst>
      <p:ext uri="{BB962C8B-B14F-4D97-AF65-F5344CB8AC3E}">
        <p14:creationId xmlns:p14="http://schemas.microsoft.com/office/powerpoint/2010/main" val="1907570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0327A2-EBEA-4F6A-94FF-8733749F4A82}"/>
              </a:ext>
            </a:extLst>
          </p:cNvPr>
          <p:cNvSpPr>
            <a:spLocks noGrp="1"/>
          </p:cNvSpPr>
          <p:nvPr>
            <p:ph type="title"/>
          </p:nvPr>
        </p:nvSpPr>
        <p:spPr>
          <a:xfrm>
            <a:off x="107504" y="476672"/>
            <a:ext cx="6984776" cy="936104"/>
          </a:xfrm>
        </p:spPr>
        <p:txBody>
          <a:bodyPr>
            <a:normAutofit/>
          </a:bodyPr>
          <a:lstStyle/>
          <a:p>
            <a:r>
              <a:rPr lang="de-DE" dirty="0"/>
              <a:t>17.	Ankauf von Betriebsmaterial für den Bauhof - 	Genehmigung des Vergabeverfahrens</a:t>
            </a:r>
          </a:p>
        </p:txBody>
      </p:sp>
      <p:sp>
        <p:nvSpPr>
          <p:cNvPr id="3" name="Inhaltsplatzhalter 2">
            <a:extLst>
              <a:ext uri="{FF2B5EF4-FFF2-40B4-BE49-F238E27FC236}">
                <a16:creationId xmlns:a16="http://schemas.microsoft.com/office/drawing/2014/main" id="{2AD77112-5781-406F-8BCE-F33A2CEA25B0}"/>
              </a:ext>
            </a:extLst>
          </p:cNvPr>
          <p:cNvSpPr>
            <a:spLocks noGrp="1"/>
          </p:cNvSpPr>
          <p:nvPr>
            <p:ph idx="1"/>
          </p:nvPr>
        </p:nvSpPr>
        <p:spPr>
          <a:xfrm>
            <a:off x="539552" y="2500555"/>
            <a:ext cx="7346778" cy="3880773"/>
          </a:xfrm>
        </p:spPr>
        <p:txBody>
          <a:bodyPr>
            <a:normAutofit/>
          </a:bodyPr>
          <a:lstStyle/>
          <a:p>
            <a:pPr marL="0" indent="0" hangingPunct="0">
              <a:buNone/>
            </a:pPr>
            <a:r>
              <a:rPr lang="de-DE" sz="2000" dirty="0">
                <a:latin typeface="Calibri" panose="020F0502020204030204" pitchFamily="34" charset="0"/>
                <a:cs typeface="Calibri" panose="020F0502020204030204" pitchFamily="34" charset="0"/>
              </a:rPr>
              <a:t>Ersatz von verschlissenen Kleingeräten und Werkzeugen </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Vergabe auf einfache Rechnung </a:t>
            </a:r>
          </a:p>
          <a:p>
            <a:pPr marL="0" indent="0">
              <a:buNone/>
            </a:pPr>
            <a:endParaRPr lang="de-DE" sz="1600" dirty="0"/>
          </a:p>
        </p:txBody>
      </p:sp>
    </p:spTree>
    <p:extLst>
      <p:ext uri="{BB962C8B-B14F-4D97-AF65-F5344CB8AC3E}">
        <p14:creationId xmlns:p14="http://schemas.microsoft.com/office/powerpoint/2010/main" val="1958051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14DBBF-CF26-4A24-ABB8-8FB5D4926837}"/>
              </a:ext>
            </a:extLst>
          </p:cNvPr>
          <p:cNvSpPr>
            <a:spLocks noGrp="1"/>
          </p:cNvSpPr>
          <p:nvPr>
            <p:ph type="title"/>
          </p:nvPr>
        </p:nvSpPr>
        <p:spPr>
          <a:xfrm>
            <a:off x="107504" y="472003"/>
            <a:ext cx="6984776" cy="1320800"/>
          </a:xfrm>
        </p:spPr>
        <p:txBody>
          <a:bodyPr/>
          <a:lstStyle/>
          <a:p>
            <a:r>
              <a:rPr lang="de-DE" dirty="0"/>
              <a:t>18.	Ankauf einer </a:t>
            </a:r>
            <a:r>
              <a:rPr lang="de-DE" dirty="0" err="1"/>
              <a:t>Stubbenfräse</a:t>
            </a:r>
            <a:r>
              <a:rPr lang="de-DE" dirty="0"/>
              <a:t> für den Bauhof </a:t>
            </a:r>
            <a:br>
              <a:rPr lang="de-DE" dirty="0"/>
            </a:br>
            <a:r>
              <a:rPr lang="de-DE" dirty="0"/>
              <a:t>	- Genehmigung des Vergabeverfahrens</a:t>
            </a:r>
          </a:p>
        </p:txBody>
      </p:sp>
      <p:sp>
        <p:nvSpPr>
          <p:cNvPr id="3" name="Inhaltsplatzhalter 2">
            <a:extLst>
              <a:ext uri="{FF2B5EF4-FFF2-40B4-BE49-F238E27FC236}">
                <a16:creationId xmlns:a16="http://schemas.microsoft.com/office/drawing/2014/main" id="{3A2C66E2-EBCF-4459-9130-D87538F31979}"/>
              </a:ext>
            </a:extLst>
          </p:cNvPr>
          <p:cNvSpPr>
            <a:spLocks noGrp="1"/>
          </p:cNvSpPr>
          <p:nvPr>
            <p:ph idx="1"/>
          </p:nvPr>
        </p:nvSpPr>
        <p:spPr>
          <a:xfrm>
            <a:off x="611560" y="1792803"/>
            <a:ext cx="7274770" cy="3880773"/>
          </a:xfrm>
        </p:spPr>
        <p:txBody>
          <a:bodyPr>
            <a:normAutofit/>
          </a:bodyPr>
          <a:lstStyle/>
          <a:p>
            <a:pPr marL="0" indent="0" hangingPunct="0">
              <a:buNone/>
            </a:pPr>
            <a:r>
              <a:rPr lang="de-DE" sz="2000" dirty="0">
                <a:latin typeface="Calibri" panose="020F0502020204030204" pitchFamily="34" charset="0"/>
                <a:cs typeface="Calibri" panose="020F0502020204030204" pitchFamily="34" charset="0"/>
              </a:rPr>
              <a:t>Da der Bauhof über ein Trägerfahrzeug verfügt, an dem die </a:t>
            </a:r>
            <a:r>
              <a:rPr lang="de-DE" sz="2000" dirty="0" err="1">
                <a:latin typeface="Calibri" panose="020F0502020204030204" pitchFamily="34" charset="0"/>
                <a:cs typeface="Calibri" panose="020F0502020204030204" pitchFamily="34" charset="0"/>
              </a:rPr>
              <a:t>Stubbenfräse</a:t>
            </a:r>
            <a:r>
              <a:rPr lang="de-DE" sz="2000" dirty="0">
                <a:latin typeface="Calibri" panose="020F0502020204030204" pitchFamily="34" charset="0"/>
                <a:cs typeface="Calibri" panose="020F0502020204030204" pitchFamily="34" charset="0"/>
              </a:rPr>
              <a:t> angebaut werden kann, soll eine </a:t>
            </a:r>
            <a:r>
              <a:rPr lang="de-DE" sz="2000" dirty="0" err="1">
                <a:latin typeface="Calibri" panose="020F0502020204030204" pitchFamily="34" charset="0"/>
                <a:cs typeface="Calibri" panose="020F0502020204030204" pitchFamily="34" charset="0"/>
              </a:rPr>
              <a:t>Stubbenfräse</a:t>
            </a:r>
            <a:r>
              <a:rPr lang="de-DE" sz="2000" dirty="0">
                <a:latin typeface="Calibri" panose="020F0502020204030204" pitchFamily="34" charset="0"/>
                <a:cs typeface="Calibri" panose="020F0502020204030204" pitchFamily="34" charset="0"/>
              </a:rPr>
              <a:t> angeschafft werden, damit die Stubben unmittelbar nach den Baumfällungen entfernt werden können und somit keine Gefahr mehr darstellen.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Vergabe auf einfache Rechnung </a:t>
            </a:r>
          </a:p>
          <a:p>
            <a:pPr hangingPunct="0"/>
            <a:endParaRPr lang="de-DE" sz="2000" dirty="0"/>
          </a:p>
          <a:p>
            <a:pPr marL="0" indent="0">
              <a:buNone/>
            </a:pPr>
            <a:endParaRPr lang="de-DE" sz="2000" dirty="0"/>
          </a:p>
        </p:txBody>
      </p:sp>
    </p:spTree>
    <p:extLst>
      <p:ext uri="{BB962C8B-B14F-4D97-AF65-F5344CB8AC3E}">
        <p14:creationId xmlns:p14="http://schemas.microsoft.com/office/powerpoint/2010/main" val="1393092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9F5DE6-E37E-4033-8A40-AEC93BEE7857}"/>
              </a:ext>
            </a:extLst>
          </p:cNvPr>
          <p:cNvSpPr>
            <a:spLocks noGrp="1"/>
          </p:cNvSpPr>
          <p:nvPr>
            <p:ph type="title"/>
          </p:nvPr>
        </p:nvSpPr>
        <p:spPr>
          <a:xfrm>
            <a:off x="107504" y="404664"/>
            <a:ext cx="6984776" cy="1320800"/>
          </a:xfrm>
        </p:spPr>
        <p:txBody>
          <a:bodyPr>
            <a:noAutofit/>
          </a:bodyPr>
          <a:lstStyle/>
          <a:p>
            <a:r>
              <a:rPr lang="de-DE" dirty="0"/>
              <a:t>19.	Ankauf eines Containers für das Hakenfahrzeug des 	Bauhofs - Genehmigung des Vergabeverfahrens</a:t>
            </a:r>
            <a:br>
              <a:rPr lang="de-DE" dirty="0"/>
            </a:br>
            <a:endParaRPr lang="de-DE" dirty="0"/>
          </a:p>
        </p:txBody>
      </p:sp>
      <p:sp>
        <p:nvSpPr>
          <p:cNvPr id="3" name="Inhaltsplatzhalter 2">
            <a:extLst>
              <a:ext uri="{FF2B5EF4-FFF2-40B4-BE49-F238E27FC236}">
                <a16:creationId xmlns:a16="http://schemas.microsoft.com/office/drawing/2014/main" id="{24DFA618-F485-4538-8034-702B3237119F}"/>
              </a:ext>
            </a:extLst>
          </p:cNvPr>
          <p:cNvSpPr>
            <a:spLocks noGrp="1"/>
          </p:cNvSpPr>
          <p:nvPr>
            <p:ph idx="1"/>
          </p:nvPr>
        </p:nvSpPr>
        <p:spPr>
          <a:xfrm>
            <a:off x="683568" y="2060848"/>
            <a:ext cx="7202762" cy="3880773"/>
          </a:xfrm>
        </p:spPr>
        <p:txBody>
          <a:bodyPr>
            <a:normAutofit/>
          </a:bodyPr>
          <a:lstStyle/>
          <a:p>
            <a:pPr marL="0" indent="0" hangingPunct="0">
              <a:buNone/>
            </a:pPr>
            <a:r>
              <a:rPr lang="de-DE" sz="2000" dirty="0">
                <a:latin typeface="Calibri" panose="020F0502020204030204" pitchFamily="34" charset="0"/>
                <a:cs typeface="Calibri" panose="020F0502020204030204" pitchFamily="34" charset="0"/>
              </a:rPr>
              <a:t>Bei der Hochwasserkatastrophe hat sich gezeigt, dass ein 3. Container zu einer effizienteren Arbeitsweise beiträgt.</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Vergabe auf einfache Rechnung </a:t>
            </a:r>
          </a:p>
          <a:p>
            <a:pPr marL="0" indent="0">
              <a:buNone/>
            </a:pPr>
            <a:endParaRPr lang="de-DE" sz="1600" dirty="0"/>
          </a:p>
        </p:txBody>
      </p:sp>
    </p:spTree>
    <p:extLst>
      <p:ext uri="{BB962C8B-B14F-4D97-AF65-F5344CB8AC3E}">
        <p14:creationId xmlns:p14="http://schemas.microsoft.com/office/powerpoint/2010/main" val="1071294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B2BD03-1B06-4882-BCCA-8887EDA0219F}"/>
              </a:ext>
            </a:extLst>
          </p:cNvPr>
          <p:cNvSpPr>
            <a:spLocks noGrp="1"/>
          </p:cNvSpPr>
          <p:nvPr>
            <p:ph type="title"/>
          </p:nvPr>
        </p:nvSpPr>
        <p:spPr>
          <a:xfrm>
            <a:off x="107504" y="393267"/>
            <a:ext cx="6984776" cy="1320800"/>
          </a:xfrm>
        </p:spPr>
        <p:txBody>
          <a:bodyPr>
            <a:normAutofit/>
          </a:bodyPr>
          <a:lstStyle/>
          <a:p>
            <a:r>
              <a:rPr lang="de-DE" dirty="0"/>
              <a:t>20.	Ankauf von Abfallbehältern für das Stadtgebiet </a:t>
            </a:r>
            <a:br>
              <a:rPr lang="de-DE" dirty="0"/>
            </a:br>
            <a:r>
              <a:rPr lang="de-DE" dirty="0"/>
              <a:t>	- Genehmigung des Vergabeverfahrens</a:t>
            </a:r>
            <a:br>
              <a:rPr lang="de-DE" dirty="0"/>
            </a:br>
            <a:endParaRPr lang="de-DE" dirty="0"/>
          </a:p>
        </p:txBody>
      </p:sp>
      <p:sp>
        <p:nvSpPr>
          <p:cNvPr id="3" name="Inhaltsplatzhalter 2">
            <a:extLst>
              <a:ext uri="{FF2B5EF4-FFF2-40B4-BE49-F238E27FC236}">
                <a16:creationId xmlns:a16="http://schemas.microsoft.com/office/drawing/2014/main" id="{AACB1AA8-6799-4DEE-8D23-74ADD9CBDE40}"/>
              </a:ext>
            </a:extLst>
          </p:cNvPr>
          <p:cNvSpPr>
            <a:spLocks noGrp="1"/>
          </p:cNvSpPr>
          <p:nvPr>
            <p:ph idx="1"/>
          </p:nvPr>
        </p:nvSpPr>
        <p:spPr>
          <a:xfrm>
            <a:off x="539552" y="2276872"/>
            <a:ext cx="7418786" cy="3880773"/>
          </a:xfrm>
        </p:spPr>
        <p:txBody>
          <a:bodyPr>
            <a:normAutofit/>
          </a:bodyPr>
          <a:lstStyle/>
          <a:p>
            <a:pPr marL="0" indent="0" hangingPunct="0">
              <a:buNone/>
            </a:pPr>
            <a:r>
              <a:rPr lang="de-DE" sz="2000" dirty="0">
                <a:latin typeface="Calibri" panose="020F0502020204030204" pitchFamily="34" charset="0"/>
                <a:cs typeface="Calibri" panose="020F0502020204030204" pitchFamily="34" charset="0"/>
              </a:rPr>
              <a:t>Ersatz von verschlissenen und beschädigten Abfallbehältern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Vergabe auf einfache Rechnung </a:t>
            </a:r>
          </a:p>
          <a:p>
            <a:pPr marL="0" indent="0">
              <a:buNone/>
            </a:pPr>
            <a:endParaRPr lang="de-DE" sz="1600" dirty="0"/>
          </a:p>
        </p:txBody>
      </p:sp>
    </p:spTree>
    <p:extLst>
      <p:ext uri="{BB962C8B-B14F-4D97-AF65-F5344CB8AC3E}">
        <p14:creationId xmlns:p14="http://schemas.microsoft.com/office/powerpoint/2010/main" val="2677154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5A7A6B-5E72-4614-A235-376D6427D28A}"/>
              </a:ext>
            </a:extLst>
          </p:cNvPr>
          <p:cNvSpPr>
            <a:spLocks noGrp="1"/>
          </p:cNvSpPr>
          <p:nvPr>
            <p:ph type="title"/>
          </p:nvPr>
        </p:nvSpPr>
        <p:spPr>
          <a:xfrm>
            <a:off x="107504" y="332656"/>
            <a:ext cx="7200800" cy="1019200"/>
          </a:xfrm>
        </p:spPr>
        <p:txBody>
          <a:bodyPr>
            <a:noAutofit/>
          </a:bodyPr>
          <a:lstStyle/>
          <a:p>
            <a:r>
              <a:rPr lang="de-DE" dirty="0"/>
              <a:t>21.	Ankauf eines Schneepfluges zum Ersatz für den 	Winterdienst - Genehmigung des Vergabeverfahrens</a:t>
            </a:r>
            <a:br>
              <a:rPr lang="de-DE" dirty="0"/>
            </a:br>
            <a:endParaRPr lang="de-DE" dirty="0"/>
          </a:p>
        </p:txBody>
      </p:sp>
      <p:sp>
        <p:nvSpPr>
          <p:cNvPr id="3" name="Inhaltsplatzhalter 2">
            <a:extLst>
              <a:ext uri="{FF2B5EF4-FFF2-40B4-BE49-F238E27FC236}">
                <a16:creationId xmlns:a16="http://schemas.microsoft.com/office/drawing/2014/main" id="{708BE6AD-5645-4449-ACA7-95FC42673179}"/>
              </a:ext>
            </a:extLst>
          </p:cNvPr>
          <p:cNvSpPr>
            <a:spLocks noGrp="1"/>
          </p:cNvSpPr>
          <p:nvPr>
            <p:ph idx="1"/>
          </p:nvPr>
        </p:nvSpPr>
        <p:spPr>
          <a:xfrm>
            <a:off x="683568" y="1844824"/>
            <a:ext cx="7346778" cy="3880773"/>
          </a:xfrm>
        </p:spPr>
        <p:txBody>
          <a:bodyPr>
            <a:normAutofit/>
          </a:bodyPr>
          <a:lstStyle/>
          <a:p>
            <a:pPr marL="0" indent="0" hangingPunct="0">
              <a:buNone/>
            </a:pPr>
            <a:r>
              <a:rPr lang="de-DE" sz="2000" dirty="0">
                <a:latin typeface="Calibri" panose="020F0502020204030204" pitchFamily="34" charset="0"/>
                <a:cs typeface="Calibri" panose="020F0502020204030204" pitchFamily="34" charset="0"/>
              </a:rPr>
              <a:t>Eines der Fahrzeuge für den Winterdienst besitzt noch einen Schneepflug mit Stahlschild. </a:t>
            </a:r>
          </a:p>
          <a:p>
            <a:pPr marL="0" indent="0" hangingPunct="0">
              <a:buNone/>
            </a:pPr>
            <a:r>
              <a:rPr lang="de-DE" sz="2000" dirty="0">
                <a:latin typeface="Calibri" panose="020F0502020204030204" pitchFamily="34" charset="0"/>
                <a:cs typeface="Calibri" panose="020F0502020204030204" pitchFamily="34" charset="0"/>
              </a:rPr>
              <a:t>Um den Umgang und das Manövrieren mit diesem Fahrzeug zu vereinfachen und das Fahrzeug selbst weniger zu belasten, soll für dieses Fahrzeug ebenfalls ein Kunststoffschild angeschafft werden.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Vergabe auf einfache Rechnung </a:t>
            </a:r>
          </a:p>
          <a:p>
            <a:pPr marL="0" indent="0">
              <a:buNone/>
            </a:pPr>
            <a:endParaRPr lang="de-DE" sz="1600" dirty="0"/>
          </a:p>
        </p:txBody>
      </p:sp>
    </p:spTree>
    <p:extLst>
      <p:ext uri="{BB962C8B-B14F-4D97-AF65-F5344CB8AC3E}">
        <p14:creationId xmlns:p14="http://schemas.microsoft.com/office/powerpoint/2010/main" val="39319015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2BD471-DAF2-4FA7-9EC0-4A91BB5C8159}"/>
              </a:ext>
            </a:extLst>
          </p:cNvPr>
          <p:cNvSpPr>
            <a:spLocks noGrp="1"/>
          </p:cNvSpPr>
          <p:nvPr>
            <p:ph type="title"/>
          </p:nvPr>
        </p:nvSpPr>
        <p:spPr>
          <a:xfrm>
            <a:off x="107504" y="327987"/>
            <a:ext cx="7128792" cy="1320800"/>
          </a:xfrm>
        </p:spPr>
        <p:txBody>
          <a:bodyPr/>
          <a:lstStyle/>
          <a:p>
            <a:r>
              <a:rPr lang="de-DE" dirty="0"/>
              <a:t>22.	Ankauf von Pflanzen für das Stadtgebiet </a:t>
            </a:r>
            <a:br>
              <a:rPr lang="de-DE" dirty="0"/>
            </a:br>
            <a:r>
              <a:rPr lang="de-DE" dirty="0"/>
              <a:t>	- Genehmigung des Vergabeverfahrens</a:t>
            </a:r>
            <a:br>
              <a:rPr lang="de-DE" dirty="0"/>
            </a:br>
            <a:endParaRPr lang="de-DE" dirty="0"/>
          </a:p>
        </p:txBody>
      </p:sp>
      <p:sp>
        <p:nvSpPr>
          <p:cNvPr id="3" name="Inhaltsplatzhalter 2">
            <a:extLst>
              <a:ext uri="{FF2B5EF4-FFF2-40B4-BE49-F238E27FC236}">
                <a16:creationId xmlns:a16="http://schemas.microsoft.com/office/drawing/2014/main" id="{46BD8F1E-C285-44E1-AC65-4497A8D8C225}"/>
              </a:ext>
            </a:extLst>
          </p:cNvPr>
          <p:cNvSpPr>
            <a:spLocks noGrp="1"/>
          </p:cNvSpPr>
          <p:nvPr>
            <p:ph idx="1"/>
          </p:nvPr>
        </p:nvSpPr>
        <p:spPr>
          <a:xfrm>
            <a:off x="611560" y="1988840"/>
            <a:ext cx="7274770" cy="3880773"/>
          </a:xfrm>
        </p:spPr>
        <p:txBody>
          <a:bodyPr>
            <a:normAutofit/>
          </a:bodyPr>
          <a:lstStyle/>
          <a:p>
            <a:pPr marL="0" indent="0" hangingPunct="0">
              <a:buNone/>
            </a:pPr>
            <a:r>
              <a:rPr lang="de-DE" sz="2000" dirty="0">
                <a:latin typeface="Calibri" panose="020F0502020204030204" pitchFamily="34" charset="0"/>
                <a:cs typeface="Calibri" panose="020F0502020204030204" pitchFamily="34" charset="0"/>
              </a:rPr>
              <a:t>Ankauf von Sommerflor, Bäumen, Heckenpflanzen und Stauden </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Vergabe auf einfache Rechnung </a:t>
            </a:r>
          </a:p>
          <a:p>
            <a:pPr marL="0" indent="0">
              <a:buNone/>
            </a:pPr>
            <a:endParaRPr lang="de-DE" sz="2000" dirty="0"/>
          </a:p>
        </p:txBody>
      </p:sp>
    </p:spTree>
    <p:extLst>
      <p:ext uri="{BB962C8B-B14F-4D97-AF65-F5344CB8AC3E}">
        <p14:creationId xmlns:p14="http://schemas.microsoft.com/office/powerpoint/2010/main" val="2665115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DC063F-6F73-4707-9517-419AA0922D7C}"/>
              </a:ext>
            </a:extLst>
          </p:cNvPr>
          <p:cNvSpPr>
            <a:spLocks noGrp="1"/>
          </p:cNvSpPr>
          <p:nvPr>
            <p:ph type="title"/>
          </p:nvPr>
        </p:nvSpPr>
        <p:spPr>
          <a:xfrm>
            <a:off x="107504" y="332656"/>
            <a:ext cx="7202761" cy="1091208"/>
          </a:xfrm>
        </p:spPr>
        <p:txBody>
          <a:bodyPr>
            <a:noAutofit/>
          </a:bodyPr>
          <a:lstStyle/>
          <a:p>
            <a:r>
              <a:rPr lang="de-DE" dirty="0"/>
              <a:t>23.	Ankauf von Material zur Instandsetzung der Fried-	</a:t>
            </a:r>
            <a:r>
              <a:rPr lang="de-DE" dirty="0" err="1"/>
              <a:t>hofsmauer</a:t>
            </a:r>
            <a:r>
              <a:rPr lang="de-DE" dirty="0"/>
              <a:t> - Genehmigung des Vergabeverfahrens</a:t>
            </a:r>
            <a:br>
              <a:rPr lang="de-DE" dirty="0"/>
            </a:br>
            <a:endParaRPr lang="de-DE" dirty="0"/>
          </a:p>
        </p:txBody>
      </p:sp>
      <p:sp>
        <p:nvSpPr>
          <p:cNvPr id="3" name="Inhaltsplatzhalter 2">
            <a:extLst>
              <a:ext uri="{FF2B5EF4-FFF2-40B4-BE49-F238E27FC236}">
                <a16:creationId xmlns:a16="http://schemas.microsoft.com/office/drawing/2014/main" id="{E1BFAAB6-8A5D-4988-8B2D-5ACC005B3162}"/>
              </a:ext>
            </a:extLst>
          </p:cNvPr>
          <p:cNvSpPr>
            <a:spLocks noGrp="1"/>
          </p:cNvSpPr>
          <p:nvPr>
            <p:ph idx="1"/>
          </p:nvPr>
        </p:nvSpPr>
        <p:spPr>
          <a:xfrm>
            <a:off x="609599" y="1916832"/>
            <a:ext cx="7202761" cy="3880773"/>
          </a:xfrm>
        </p:spPr>
        <p:txBody>
          <a:bodyPr>
            <a:normAutofit/>
          </a:bodyPr>
          <a:lstStyle/>
          <a:p>
            <a:pPr marL="0" indent="0" hangingPunct="0">
              <a:buNone/>
            </a:pPr>
            <a:r>
              <a:rPr lang="de-DE" sz="2000" dirty="0">
                <a:latin typeface="Calibri" panose="020F0502020204030204" pitchFamily="34" charset="0"/>
                <a:cs typeface="Calibri" panose="020F0502020204030204" pitchFamily="34" charset="0"/>
              </a:rPr>
              <a:t>Der Mauerkopf der Friedhofsmauern auf dem Friedhof Eupen muss mit Zinkblech abgedeckt werden, um die Mauern gegen eindringendes Regenwasser zu schützen. Hierfür muss Material angeschafft werden.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Vergabe auf einfache Rechnung </a:t>
            </a:r>
          </a:p>
          <a:p>
            <a:pPr marL="0" indent="0">
              <a:buNone/>
            </a:pPr>
            <a:endParaRPr lang="de-DE" sz="1600" dirty="0"/>
          </a:p>
        </p:txBody>
      </p:sp>
    </p:spTree>
    <p:extLst>
      <p:ext uri="{BB962C8B-B14F-4D97-AF65-F5344CB8AC3E}">
        <p14:creationId xmlns:p14="http://schemas.microsoft.com/office/powerpoint/2010/main" val="3480766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CD3F63-FFF6-4C2A-80F2-3CA4556749B2}"/>
              </a:ext>
            </a:extLst>
          </p:cNvPr>
          <p:cNvSpPr>
            <a:spLocks noGrp="1"/>
          </p:cNvSpPr>
          <p:nvPr>
            <p:ph type="title"/>
          </p:nvPr>
        </p:nvSpPr>
        <p:spPr>
          <a:xfrm>
            <a:off x="107504" y="332656"/>
            <a:ext cx="7274769" cy="1091208"/>
          </a:xfrm>
        </p:spPr>
        <p:txBody>
          <a:bodyPr>
            <a:noAutofit/>
          </a:bodyPr>
          <a:lstStyle/>
          <a:p>
            <a:r>
              <a:rPr lang="de-DE" dirty="0"/>
              <a:t>24.	Ankauf einer Hebebühne für den Bauhof </a:t>
            </a:r>
            <a:br>
              <a:rPr lang="de-DE" dirty="0"/>
            </a:br>
            <a:r>
              <a:rPr lang="de-DE" dirty="0"/>
              <a:t>	- Genehmigung des Lastenheftes und des Vergabe-	 	</a:t>
            </a:r>
            <a:r>
              <a:rPr lang="de-DE" dirty="0" err="1"/>
              <a:t>verfahrens</a:t>
            </a:r>
            <a:br>
              <a:rPr lang="de-DE" dirty="0"/>
            </a:br>
            <a:endParaRPr lang="de-DE" dirty="0"/>
          </a:p>
        </p:txBody>
      </p:sp>
      <p:sp>
        <p:nvSpPr>
          <p:cNvPr id="3" name="Inhaltsplatzhalter 2">
            <a:extLst>
              <a:ext uri="{FF2B5EF4-FFF2-40B4-BE49-F238E27FC236}">
                <a16:creationId xmlns:a16="http://schemas.microsoft.com/office/drawing/2014/main" id="{F168ABEB-2D0D-4F74-B85C-CEF2A470FA9A}"/>
              </a:ext>
            </a:extLst>
          </p:cNvPr>
          <p:cNvSpPr>
            <a:spLocks noGrp="1"/>
          </p:cNvSpPr>
          <p:nvPr>
            <p:ph idx="1"/>
          </p:nvPr>
        </p:nvSpPr>
        <p:spPr>
          <a:xfrm>
            <a:off x="609599" y="1772816"/>
            <a:ext cx="7418785" cy="3880773"/>
          </a:xfrm>
        </p:spPr>
        <p:txBody>
          <a:bodyPr>
            <a:normAutofit/>
          </a:bodyPr>
          <a:lstStyle/>
          <a:p>
            <a:pPr marL="0" indent="0" hangingPunct="0">
              <a:buNone/>
            </a:pPr>
            <a:r>
              <a:rPr lang="de-DE" sz="2000" dirty="0">
                <a:latin typeface="Calibri" panose="020F0502020204030204" pitchFamily="34" charset="0"/>
                <a:cs typeface="Calibri" panose="020F0502020204030204" pitchFamily="34" charset="0"/>
              </a:rPr>
              <a:t>Die alte Hebebühne des Bauhofs soll ersetzt werden. Diese Hebebühne wird u. a. benötigt, um Arbeiten an der Straßen-beleuchtung und an Dächern durchzuführen oder um die Weihnachtsbeleuchtung anzubringen.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Finanzierung</a:t>
            </a:r>
            <a:r>
              <a:rPr lang="de-DE" sz="2000" dirty="0">
                <a:latin typeface="Calibri" panose="020F0502020204030204" pitchFamily="34" charset="0"/>
                <a:cs typeface="Calibri" panose="020F0502020204030204" pitchFamily="34" charset="0"/>
              </a:rPr>
              <a:t>:	Die Mittel sind im Haushaltsplan 2022 vorgesehen</a:t>
            </a:r>
          </a:p>
          <a:p>
            <a:pPr>
              <a:buFont typeface="Wingdings" panose="05000000000000000000" pitchFamily="2" charset="2"/>
              <a:buChar char="Ø"/>
            </a:pPr>
            <a:r>
              <a:rPr lang="de-DE" sz="2000" u="sng" dirty="0">
                <a:latin typeface="Calibri" panose="020F0502020204030204" pitchFamily="34" charset="0"/>
                <a:cs typeface="Calibri" panose="020F0502020204030204" pitchFamily="34" charset="0"/>
              </a:rPr>
              <a:t>Vergabeart</a:t>
            </a:r>
            <a:r>
              <a:rPr lang="de-DE" sz="2000" dirty="0">
                <a:latin typeface="Calibri" panose="020F0502020204030204" pitchFamily="34" charset="0"/>
                <a:cs typeface="Calibri" panose="020F0502020204030204" pitchFamily="34" charset="0"/>
              </a:rPr>
              <a:t>:	Verhandlungsverfahren ohne vorherige 							Bekanntmachung </a:t>
            </a:r>
          </a:p>
          <a:p>
            <a:pPr marL="0" indent="0">
              <a:buNone/>
            </a:pPr>
            <a:endParaRPr lang="de-DE" sz="1600" dirty="0"/>
          </a:p>
        </p:txBody>
      </p:sp>
    </p:spTree>
    <p:extLst>
      <p:ext uri="{BB962C8B-B14F-4D97-AF65-F5344CB8AC3E}">
        <p14:creationId xmlns:p14="http://schemas.microsoft.com/office/powerpoint/2010/main" val="194221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6C6EB0-6C58-4060-BC95-2BAD4E3B60B9}"/>
              </a:ext>
            </a:extLst>
          </p:cNvPr>
          <p:cNvSpPr>
            <a:spLocks noGrp="1"/>
          </p:cNvSpPr>
          <p:nvPr>
            <p:ph type="title"/>
          </p:nvPr>
        </p:nvSpPr>
        <p:spPr>
          <a:xfrm>
            <a:off x="107504" y="260648"/>
            <a:ext cx="7778825" cy="1320800"/>
          </a:xfrm>
        </p:spPr>
        <p:txBody>
          <a:bodyPr>
            <a:noAutofit/>
          </a:bodyPr>
          <a:lstStyle/>
          <a:p>
            <a:r>
              <a:rPr lang="de-DE" dirty="0"/>
              <a:t>25.	Zufahrt und Fußweganbindung Bellmerin 40-42 und 	</a:t>
            </a:r>
            <a:r>
              <a:rPr lang="de-DE" dirty="0" err="1"/>
              <a:t>Haagenstraße</a:t>
            </a:r>
            <a:r>
              <a:rPr lang="de-DE" dirty="0"/>
              <a:t> 6 (ÖWOB) - Übertragung in das 	kommunale Verkehrswegenetz </a:t>
            </a:r>
            <a:br>
              <a:rPr lang="de-DE" dirty="0"/>
            </a:br>
            <a:endParaRPr lang="de-DE" dirty="0"/>
          </a:p>
        </p:txBody>
      </p:sp>
      <p:sp>
        <p:nvSpPr>
          <p:cNvPr id="3" name="Inhaltsplatzhalter 2">
            <a:extLst>
              <a:ext uri="{FF2B5EF4-FFF2-40B4-BE49-F238E27FC236}">
                <a16:creationId xmlns:a16="http://schemas.microsoft.com/office/drawing/2014/main" id="{06FD612C-2CA6-4409-AE5B-A48A675525BA}"/>
              </a:ext>
            </a:extLst>
          </p:cNvPr>
          <p:cNvSpPr>
            <a:spLocks noGrp="1"/>
          </p:cNvSpPr>
          <p:nvPr>
            <p:ph idx="1"/>
          </p:nvPr>
        </p:nvSpPr>
        <p:spPr>
          <a:xfrm>
            <a:off x="611560" y="1988840"/>
            <a:ext cx="7128792" cy="3880773"/>
          </a:xfrm>
        </p:spPr>
        <p:txBody>
          <a:bodyPr>
            <a:normAutofit/>
          </a:bodyPr>
          <a:lstStyle/>
          <a:p>
            <a:pPr marL="0" indent="0" hangingPunct="0">
              <a:buNone/>
            </a:pPr>
            <a:r>
              <a:rPr lang="de-DE" sz="2000" dirty="0">
                <a:latin typeface="Calibri" panose="020F0502020204030204" pitchFamily="34" charset="0"/>
                <a:cs typeface="Calibri" panose="020F0502020204030204" pitchFamily="34" charset="0"/>
              </a:rPr>
              <a:t>Übertragung der Zufahrt einschließlich der Fußweganbindung zwischen den Wohnhäusern Bellmerin 40-42 und </a:t>
            </a:r>
            <a:r>
              <a:rPr lang="de-DE" sz="2000" dirty="0" err="1">
                <a:latin typeface="Calibri" panose="020F0502020204030204" pitchFamily="34" charset="0"/>
                <a:cs typeface="Calibri" panose="020F0502020204030204" pitchFamily="34" charset="0"/>
              </a:rPr>
              <a:t>Haagenstraße</a:t>
            </a:r>
            <a:r>
              <a:rPr lang="de-DE" sz="2000" dirty="0">
                <a:latin typeface="Calibri" panose="020F0502020204030204" pitchFamily="34" charset="0"/>
                <a:cs typeface="Calibri" panose="020F0502020204030204" pitchFamily="34" charset="0"/>
              </a:rPr>
              <a:t> 6 aus dem Eigentum der ÖWOB in das kommunale Verkehrswege-netz.</a:t>
            </a:r>
          </a:p>
          <a:p>
            <a:pPr marL="0" indent="0" hangingPunct="0">
              <a:buNone/>
            </a:pPr>
            <a:r>
              <a:rPr lang="de-DE" sz="2000" dirty="0">
                <a:latin typeface="Calibri" panose="020F0502020204030204" pitchFamily="34" charset="0"/>
                <a:cs typeface="Calibri" panose="020F0502020204030204" pitchFamily="34" charset="0"/>
              </a:rPr>
              <a:t>Die zu übertragende Gesamtfläche beläuft sich auf 355m</a:t>
            </a:r>
            <a:r>
              <a:rPr lang="de-DE" sz="2000" baseline="30000" dirty="0">
                <a:latin typeface="Calibri" panose="020F0502020204030204" pitchFamily="34" charset="0"/>
                <a:cs typeface="Calibri" panose="020F0502020204030204" pitchFamily="34" charset="0"/>
              </a:rPr>
              <a:t>2</a:t>
            </a:r>
            <a:r>
              <a:rPr lang="de-DE" sz="2000" dirty="0">
                <a:latin typeface="Calibri" panose="020F0502020204030204" pitchFamily="34" charset="0"/>
                <a:cs typeface="Calibri" panose="020F0502020204030204" pitchFamily="34" charset="0"/>
              </a:rPr>
              <a:t>.</a:t>
            </a:r>
          </a:p>
          <a:p>
            <a:pPr marL="0" indent="0">
              <a:buNone/>
            </a:pPr>
            <a:endParaRPr lang="de-DE" sz="1600" dirty="0"/>
          </a:p>
        </p:txBody>
      </p:sp>
    </p:spTree>
    <p:extLst>
      <p:ext uri="{BB962C8B-B14F-4D97-AF65-F5344CB8AC3E}">
        <p14:creationId xmlns:p14="http://schemas.microsoft.com/office/powerpoint/2010/main" val="2815456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C1A748-A8EF-43C0-94FF-DFD6774181C5}"/>
              </a:ext>
            </a:extLst>
          </p:cNvPr>
          <p:cNvSpPr>
            <a:spLocks noGrp="1"/>
          </p:cNvSpPr>
          <p:nvPr>
            <p:ph type="title"/>
          </p:nvPr>
        </p:nvSpPr>
        <p:spPr>
          <a:xfrm>
            <a:off x="179512" y="260648"/>
            <a:ext cx="6986738" cy="1163216"/>
          </a:xfrm>
        </p:spPr>
        <p:txBody>
          <a:bodyPr>
            <a:noAutofit/>
          </a:bodyPr>
          <a:lstStyle/>
          <a:p>
            <a:r>
              <a:rPr lang="de-DE" dirty="0"/>
              <a:t>26.	Rathausplatz 14 - Zurverfügungstellung von 	Büroraumen an den Dienst Info-Integration des 	Belgischen Roten Kreuzes</a:t>
            </a:r>
            <a:br>
              <a:rPr lang="de-DE" dirty="0"/>
            </a:br>
            <a:endParaRPr lang="de-DE" dirty="0"/>
          </a:p>
        </p:txBody>
      </p:sp>
      <p:sp>
        <p:nvSpPr>
          <p:cNvPr id="3" name="Inhaltsplatzhalter 2">
            <a:extLst>
              <a:ext uri="{FF2B5EF4-FFF2-40B4-BE49-F238E27FC236}">
                <a16:creationId xmlns:a16="http://schemas.microsoft.com/office/drawing/2014/main" id="{C2F1D55F-0066-41DE-AC2D-BCDE9E89D948}"/>
              </a:ext>
            </a:extLst>
          </p:cNvPr>
          <p:cNvSpPr>
            <a:spLocks noGrp="1"/>
          </p:cNvSpPr>
          <p:nvPr>
            <p:ph idx="1"/>
          </p:nvPr>
        </p:nvSpPr>
        <p:spPr>
          <a:xfrm>
            <a:off x="683568" y="1772816"/>
            <a:ext cx="7200800" cy="4392488"/>
          </a:xfrm>
        </p:spPr>
        <p:txBody>
          <a:bodyPr>
            <a:noAutofit/>
          </a:bodyPr>
          <a:lstStyle/>
          <a:p>
            <a:pPr marL="0" indent="0">
              <a:lnSpc>
                <a:spcPct val="120000"/>
              </a:lnSpc>
              <a:spcBef>
                <a:spcPts val="0"/>
              </a:spcBef>
              <a:buNone/>
            </a:pPr>
            <a:r>
              <a:rPr lang="de-DE" sz="2000" dirty="0">
                <a:latin typeface="Calibri" panose="020F0502020204030204" pitchFamily="34" charset="0"/>
                <a:cs typeface="Calibri" panose="020F0502020204030204" pitchFamily="34" charset="0"/>
              </a:rPr>
              <a:t>Die Mieträumlichkeiten des Dienstes Info-Integration des</a:t>
            </a:r>
          </a:p>
          <a:p>
            <a:pPr marL="0" indent="0">
              <a:lnSpc>
                <a:spcPct val="120000"/>
              </a:lnSpc>
              <a:spcBef>
                <a:spcPts val="0"/>
              </a:spcBef>
              <a:buNone/>
            </a:pPr>
            <a:r>
              <a:rPr lang="de-DE" sz="2000" dirty="0">
                <a:latin typeface="Calibri" panose="020F0502020204030204" pitchFamily="34" charset="0"/>
                <a:cs typeface="Calibri" panose="020F0502020204030204" pitchFamily="34" charset="0"/>
              </a:rPr>
              <a:t>Belgischen Roten Kreuzes im 1. Obergeschoss des Gebäudes</a:t>
            </a:r>
          </a:p>
          <a:p>
            <a:pPr marL="0" indent="0">
              <a:lnSpc>
                <a:spcPct val="120000"/>
              </a:lnSpc>
              <a:spcBef>
                <a:spcPts val="0"/>
              </a:spcBef>
              <a:buNone/>
            </a:pPr>
            <a:r>
              <a:rPr lang="de-DE" sz="2000" dirty="0">
                <a:latin typeface="Calibri" panose="020F0502020204030204" pitchFamily="34" charset="0"/>
                <a:cs typeface="Calibri" panose="020F0502020204030204" pitchFamily="34" charset="0"/>
              </a:rPr>
              <a:t>Hillstraße 7 können seit der Flutkatastrophe nicht mehr </a:t>
            </a:r>
          </a:p>
          <a:p>
            <a:pPr marL="0" indent="0">
              <a:lnSpc>
                <a:spcPct val="120000"/>
              </a:lnSpc>
              <a:spcBef>
                <a:spcPts val="0"/>
              </a:spcBef>
              <a:buNone/>
            </a:pPr>
            <a:r>
              <a:rPr lang="de-DE" sz="2000" dirty="0">
                <a:latin typeface="Calibri" panose="020F0502020204030204" pitchFamily="34" charset="0"/>
                <a:cs typeface="Calibri" panose="020F0502020204030204" pitchFamily="34" charset="0"/>
              </a:rPr>
              <a:t>genutzt werden.</a:t>
            </a:r>
          </a:p>
          <a:p>
            <a:pPr marL="0" indent="0">
              <a:lnSpc>
                <a:spcPct val="120000"/>
              </a:lnSpc>
              <a:spcBef>
                <a:spcPts val="600"/>
              </a:spcBef>
              <a:buNone/>
            </a:pPr>
            <a:r>
              <a:rPr lang="de-DE" sz="2000" dirty="0">
                <a:latin typeface="Calibri" panose="020F0502020204030204" pitchFamily="34" charset="0"/>
                <a:cs typeface="Calibri" panose="020F0502020204030204" pitchFamily="34" charset="0"/>
              </a:rPr>
              <a:t>Als Übergangslösung wird der Dienst Büroräume im hinteren Gebäudeflügel des Rathauses auf der 1. Etage sowie ein Büroraum direkt neben dem Treppenhaus anmieten.</a:t>
            </a:r>
          </a:p>
          <a:p>
            <a:pPr hangingPunct="0">
              <a:lnSpc>
                <a:spcPct val="120000"/>
              </a:lnSpc>
              <a:spcBef>
                <a:spcPts val="600"/>
              </a:spcBef>
              <a:buFont typeface="Wingdings" panose="05000000000000000000" pitchFamily="2" charset="2"/>
              <a:buChar char="Ø"/>
            </a:pPr>
            <a:r>
              <a:rPr lang="de-DE" sz="2000" dirty="0">
                <a:latin typeface="Calibri" panose="020F0502020204030204" pitchFamily="34" charset="0"/>
                <a:cs typeface="Calibri" panose="020F0502020204030204" pitchFamily="34" charset="0"/>
              </a:rPr>
              <a:t>Mietvertrag: ab dem 1. Februar 2022 für maximal 2 Jahre </a:t>
            </a:r>
          </a:p>
          <a:p>
            <a:pPr hangingPunct="0">
              <a:lnSpc>
                <a:spcPct val="120000"/>
              </a:lnSpc>
              <a:spcBef>
                <a:spcPts val="0"/>
              </a:spcBef>
              <a:buFont typeface="Wingdings" panose="05000000000000000000" pitchFamily="2" charset="2"/>
              <a:buChar char="Ø"/>
            </a:pPr>
            <a:r>
              <a:rPr lang="de-DE" sz="2000" dirty="0">
                <a:latin typeface="Calibri" panose="020F0502020204030204" pitchFamily="34" charset="0"/>
                <a:cs typeface="Calibri" panose="020F0502020204030204" pitchFamily="34" charset="0"/>
              </a:rPr>
              <a:t>Ausgangsmiete: 817,00 € pro Monat</a:t>
            </a:r>
          </a:p>
          <a:p>
            <a:pPr hangingPunct="0">
              <a:buFont typeface="Wingdings" panose="05000000000000000000" pitchFamily="2" charset="2"/>
              <a:buChar char="Ø"/>
            </a:pPr>
            <a:endParaRPr lang="de-DE" sz="2000" dirty="0">
              <a:latin typeface="Calibri" panose="020F0502020204030204" pitchFamily="34" charset="0"/>
              <a:cs typeface="Calibri" panose="020F0502020204030204" pitchFamily="34" charset="0"/>
            </a:endParaRPr>
          </a:p>
          <a:p>
            <a:pPr marL="0" indent="0" hangingPunct="0">
              <a:buNone/>
            </a:pPr>
            <a:r>
              <a:rPr lang="de-DE" sz="2000" dirty="0">
                <a:latin typeface="Calibri" panose="020F0502020204030204" pitchFamily="34" charset="0"/>
                <a:cs typeface="Calibri" panose="020F0502020204030204" pitchFamily="34" charset="0"/>
              </a:rPr>
              <a:t> </a:t>
            </a:r>
          </a:p>
          <a:p>
            <a:pPr marL="0" indent="0">
              <a:buNone/>
            </a:pPr>
            <a:endParaRPr lang="de-DE" sz="2000" dirty="0">
              <a:latin typeface="Calibri" panose="020F0502020204030204" pitchFamily="34" charset="0"/>
              <a:cs typeface="Calibri" panose="020F0502020204030204" pitchFamily="34" charset="0"/>
            </a:endParaRPr>
          </a:p>
          <a:p>
            <a:pPr marL="0" indent="0">
              <a:buNone/>
            </a:pPr>
            <a:endParaRPr lang="de-DE" sz="2000" dirty="0"/>
          </a:p>
        </p:txBody>
      </p:sp>
    </p:spTree>
    <p:extLst>
      <p:ext uri="{BB962C8B-B14F-4D97-AF65-F5344CB8AC3E}">
        <p14:creationId xmlns:p14="http://schemas.microsoft.com/office/powerpoint/2010/main" val="7161311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BA2318-621F-4A50-B163-6450DC047E3E}"/>
              </a:ext>
            </a:extLst>
          </p:cNvPr>
          <p:cNvSpPr>
            <a:spLocks noGrp="1"/>
          </p:cNvSpPr>
          <p:nvPr>
            <p:ph type="title"/>
          </p:nvPr>
        </p:nvSpPr>
        <p:spPr>
          <a:xfrm>
            <a:off x="179512" y="274462"/>
            <a:ext cx="6770713" cy="1320800"/>
          </a:xfrm>
        </p:spPr>
        <p:txBody>
          <a:bodyPr/>
          <a:lstStyle/>
          <a:p>
            <a:r>
              <a:rPr lang="de-DE" dirty="0"/>
              <a:t>27.	Protokoll der Kassenprüfung – 4. Quartal 2021: 	Kenntnisnahme</a:t>
            </a:r>
            <a:br>
              <a:rPr lang="de-DE" dirty="0"/>
            </a:br>
            <a:endParaRPr lang="de-DE" dirty="0"/>
          </a:p>
        </p:txBody>
      </p:sp>
      <p:sp>
        <p:nvSpPr>
          <p:cNvPr id="3" name="Inhaltsplatzhalter 2">
            <a:extLst>
              <a:ext uri="{FF2B5EF4-FFF2-40B4-BE49-F238E27FC236}">
                <a16:creationId xmlns:a16="http://schemas.microsoft.com/office/drawing/2014/main" id="{D64F7445-C1F8-4B96-B972-337D8791D242}"/>
              </a:ext>
            </a:extLst>
          </p:cNvPr>
          <p:cNvSpPr>
            <a:spLocks noGrp="1"/>
          </p:cNvSpPr>
          <p:nvPr>
            <p:ph idx="1"/>
          </p:nvPr>
        </p:nvSpPr>
        <p:spPr>
          <a:xfrm>
            <a:off x="539552" y="2708920"/>
            <a:ext cx="6912768" cy="3880773"/>
          </a:xfrm>
        </p:spPr>
        <p:txBody>
          <a:bodyPr>
            <a:normAutofit/>
          </a:bodyPr>
          <a:lstStyle/>
          <a:p>
            <a:pPr marL="0" indent="0">
              <a:buNone/>
            </a:pPr>
            <a:r>
              <a:rPr lang="de-DE" sz="2000" dirty="0">
                <a:latin typeface="Calibri" panose="020F0502020204030204" pitchFamily="34" charset="0"/>
                <a:cs typeface="Calibri" panose="020F0502020204030204" pitchFamily="34" charset="0"/>
              </a:rPr>
              <a:t>Stand der Konten am 20. Dezember 2021:		6.895.904,46 €</a:t>
            </a:r>
          </a:p>
          <a:p>
            <a:pPr marL="0" indent="0">
              <a:buNone/>
            </a:pPr>
            <a:endParaRPr lang="de-DE" sz="1600" dirty="0"/>
          </a:p>
        </p:txBody>
      </p:sp>
    </p:spTree>
    <p:extLst>
      <p:ext uri="{BB962C8B-B14F-4D97-AF65-F5344CB8AC3E}">
        <p14:creationId xmlns:p14="http://schemas.microsoft.com/office/powerpoint/2010/main" val="1609039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0C5B38-6D2D-4468-958A-A0E99715A4D3}"/>
              </a:ext>
            </a:extLst>
          </p:cNvPr>
          <p:cNvSpPr>
            <a:spLocks noGrp="1"/>
          </p:cNvSpPr>
          <p:nvPr>
            <p:ph type="title"/>
          </p:nvPr>
        </p:nvSpPr>
        <p:spPr>
          <a:xfrm>
            <a:off x="179512" y="308000"/>
            <a:ext cx="6912768" cy="1320800"/>
          </a:xfrm>
        </p:spPr>
        <p:txBody>
          <a:bodyPr/>
          <a:lstStyle/>
          <a:p>
            <a:r>
              <a:rPr lang="de-DE" dirty="0"/>
              <a:t>28.	Dienstbefreiung für die Impfung gegen das 	Coronavirus COVID-19</a:t>
            </a:r>
            <a:br>
              <a:rPr lang="de-DE" dirty="0"/>
            </a:br>
            <a:endParaRPr lang="de-DE" dirty="0"/>
          </a:p>
        </p:txBody>
      </p:sp>
      <p:sp>
        <p:nvSpPr>
          <p:cNvPr id="3" name="Inhaltsplatzhalter 2">
            <a:extLst>
              <a:ext uri="{FF2B5EF4-FFF2-40B4-BE49-F238E27FC236}">
                <a16:creationId xmlns:a16="http://schemas.microsoft.com/office/drawing/2014/main" id="{73A2D88E-BC0A-46FA-925F-B30C1B6A0D71}"/>
              </a:ext>
            </a:extLst>
          </p:cNvPr>
          <p:cNvSpPr>
            <a:spLocks noGrp="1"/>
          </p:cNvSpPr>
          <p:nvPr>
            <p:ph idx="1"/>
          </p:nvPr>
        </p:nvSpPr>
        <p:spPr>
          <a:xfrm>
            <a:off x="755576" y="1628800"/>
            <a:ext cx="6696744" cy="3880773"/>
          </a:xfrm>
        </p:spPr>
        <p:txBody>
          <a:bodyPr>
            <a:normAutofit/>
          </a:bodyPr>
          <a:lstStyle/>
          <a:p>
            <a:pPr marL="0" indent="0">
              <a:spcBef>
                <a:spcPts val="0"/>
              </a:spcBef>
              <a:buNone/>
            </a:pPr>
            <a:r>
              <a:rPr lang="de-DE" sz="2000" dirty="0">
                <a:latin typeface="Calibri" panose="020F0502020204030204" pitchFamily="34" charset="0"/>
                <a:cs typeface="Calibri" panose="020F0502020204030204" pitchFamily="34" charset="0"/>
              </a:rPr>
              <a:t>Am 19. April 2021 hat der Stadtrat dem Personal eine Dienstbefreiung für die Impfung gegen das Coronavirus </a:t>
            </a:r>
          </a:p>
          <a:p>
            <a:pPr marL="0" indent="0">
              <a:spcBef>
                <a:spcPts val="0"/>
              </a:spcBef>
              <a:buNone/>
            </a:pPr>
            <a:r>
              <a:rPr lang="de-DE" sz="2000" dirty="0">
                <a:latin typeface="Calibri" panose="020F0502020204030204" pitchFamily="34" charset="0"/>
                <a:cs typeface="Calibri" panose="020F0502020204030204" pitchFamily="34" charset="0"/>
              </a:rPr>
              <a:t>COVID-19 eingeräumt.</a:t>
            </a:r>
          </a:p>
          <a:p>
            <a:pPr marL="0" indent="0">
              <a:buNone/>
            </a:pPr>
            <a:r>
              <a:rPr lang="de-DE" sz="2000" dirty="0">
                <a:latin typeface="Calibri" panose="020F0502020204030204" pitchFamily="34" charset="0"/>
                <a:cs typeface="Calibri" panose="020F0502020204030204" pitchFamily="34" charset="0"/>
              </a:rPr>
              <a:t>Diese Dienstbefreiung wird bis zum 30. Juni 2022 verlängert, damit sie auch für die Booster-Impfung genutzt werden kann.</a:t>
            </a:r>
          </a:p>
          <a:p>
            <a:pPr marL="0" indent="0">
              <a:buNone/>
            </a:pPr>
            <a:endParaRPr lang="de-DE" sz="2000" dirty="0">
              <a:latin typeface="Calibri" panose="020F0502020204030204" pitchFamily="34" charset="0"/>
              <a:cs typeface="Calibri" panose="020F0502020204030204" pitchFamily="34" charset="0"/>
            </a:endParaRPr>
          </a:p>
          <a:p>
            <a:pPr marL="0" indent="0">
              <a:buNone/>
            </a:pPr>
            <a:endParaRPr lang="de-DE" sz="2000" dirty="0">
              <a:latin typeface="Calibri" panose="020F0502020204030204" pitchFamily="34" charset="0"/>
              <a:cs typeface="Calibri" panose="020F0502020204030204" pitchFamily="34" charset="0"/>
            </a:endParaRPr>
          </a:p>
          <a:p>
            <a:pPr marL="0" indent="0" algn="ctr">
              <a:buNone/>
            </a:pPr>
            <a:r>
              <a:rPr lang="de-DE" sz="2000" dirty="0">
                <a:latin typeface="Calibri" panose="020F0502020204030204" pitchFamily="34" charset="0"/>
                <a:cs typeface="Calibri" panose="020F0502020204030204" pitchFamily="34" charset="0"/>
              </a:rPr>
              <a:t>**********</a:t>
            </a:r>
          </a:p>
          <a:p>
            <a:pPr marL="0" indent="0">
              <a:buNone/>
            </a:pPr>
            <a:endParaRPr lang="de-DE" sz="2000" dirty="0">
              <a:latin typeface="Calibri" panose="020F0502020204030204" pitchFamily="34" charset="0"/>
              <a:cs typeface="Calibri" panose="020F0502020204030204" pitchFamily="34" charset="0"/>
            </a:endParaRPr>
          </a:p>
          <a:p>
            <a:pPr marL="0" indent="0">
              <a:buNone/>
            </a:pPr>
            <a:endParaRPr lang="de-DE" sz="1600" dirty="0"/>
          </a:p>
        </p:txBody>
      </p:sp>
    </p:spTree>
    <p:extLst>
      <p:ext uri="{BB962C8B-B14F-4D97-AF65-F5344CB8AC3E}">
        <p14:creationId xmlns:p14="http://schemas.microsoft.com/office/powerpoint/2010/main" val="140608962"/>
      </p:ext>
    </p:extLst>
  </p:cSld>
  <p:clrMapOvr>
    <a:masterClrMapping/>
  </p:clrMapOvr>
</p:sld>
</file>

<file path=ppt/theme/theme1.xml><?xml version="1.0" encoding="utf-8"?>
<a:theme xmlns:a="http://schemas.openxmlformats.org/drawingml/2006/main" name="Facette">
  <a:themeElements>
    <a:clrScheme name="Benutzerdefiniert 1">
      <a:dk1>
        <a:srgbClr val="707173"/>
      </a:dk1>
      <a:lt1>
        <a:srgbClr val="FFFFFF"/>
      </a:lt1>
      <a:dk2>
        <a:srgbClr val="AFCB50"/>
      </a:dk2>
      <a:lt2>
        <a:srgbClr val="FFFFFF"/>
      </a:lt2>
      <a:accent1>
        <a:srgbClr val="768EAA"/>
      </a:accent1>
      <a:accent2>
        <a:srgbClr val="AFCB50"/>
      </a:accent2>
      <a:accent3>
        <a:srgbClr val="D2923B"/>
      </a:accent3>
      <a:accent4>
        <a:srgbClr val="D2923B"/>
      </a:accent4>
      <a:accent5>
        <a:srgbClr val="D2923B"/>
      </a:accent5>
      <a:accent6>
        <a:srgbClr val="D2923B"/>
      </a:accent6>
      <a:hlink>
        <a:srgbClr val="0070C0"/>
      </a:hlink>
      <a:folHlink>
        <a:srgbClr val="FFFFFF"/>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Wisp</Template>
  <TotalTime>0</TotalTime>
  <Words>2142</Words>
  <Application>Microsoft Office PowerPoint</Application>
  <PresentationFormat>Bildschirmpräsentation (4:3)</PresentationFormat>
  <Paragraphs>149</Paragraphs>
  <Slides>38</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38</vt:i4>
      </vt:variant>
    </vt:vector>
  </HeadingPairs>
  <TitlesOfParts>
    <vt:vector size="44" baseType="lpstr">
      <vt:lpstr>Arial</vt:lpstr>
      <vt:lpstr>Calibri</vt:lpstr>
      <vt:lpstr>Trebuchet MS</vt:lpstr>
      <vt:lpstr>Wingdings</vt:lpstr>
      <vt:lpstr>Wingdings 3</vt:lpstr>
      <vt:lpstr>Facette</vt:lpstr>
      <vt:lpstr>Stadt Eupen Sitzung des Stadtrates</vt:lpstr>
      <vt:lpstr>1. Bestätigung der Verfügung der Bürgermeisterin  bezüglich der Verlegung des Tagungsorts </vt:lpstr>
      <vt:lpstr>2. Mitteilungen  </vt:lpstr>
      <vt:lpstr>3. Antrag der PFF-Fraktion (Liste 1) auf Ersatz von  Frau Ratsmitglied Jenny Baltus-Möres während  ihres Urlaubs anlässlich der Geburt ihres Kindes  durch Herrn Yves Derwahl, 2. Ersatzkandidat der  Liste 1 - Kenntnisnahme </vt:lpstr>
      <vt:lpstr>4. Wählbarkeit und Unvereinbarkeiten des zweiten  Ersatzkandidaten der Liste 1, Herrn Yves Derwahl    Prüfung der Bedingungen  </vt:lpstr>
      <vt:lpstr>5. Eidesleistung und Einführung von Herrn   Yves Derwahl   </vt:lpstr>
      <vt:lpstr>6. Zeitweilige Umbesetzung in verschiedenen Gremien:  a) Städtische Ausschüsse  </vt:lpstr>
      <vt:lpstr>6. Zeitweilige Umbesetzung in verschiedenen Gremien:  b)  Generalversammlung der Interkommunalen     FINOST, IMIO, Neomansio und Enodia </vt:lpstr>
      <vt:lpstr>6. Zeitweilige Umbesetzung in verschiedenen Gremien:  c)  Pädagogischer Rat der Städtischen Grundschule   für französischsprachige Kinder  </vt:lpstr>
      <vt:lpstr>6. Zeitweilige Umbesetzung in verschiedenen Gremien:  d) Verwaltungsrat der V.o.G. IKOB </vt:lpstr>
      <vt:lpstr>7. Beschluss des Sozialhilferates vom 24. November  2021 zur Abänderung des Stellenplans 2022 des  ÖSHZ -  Billigung  </vt:lpstr>
      <vt:lpstr>8. Beschluss des Sozialhilferates vom 22. Dezember  2021 zur Gewährung eines Vorteils in Naturalien  für das Personal des ÖSHZ - Billigung </vt:lpstr>
      <vt:lpstr>9. Verlängerung der Verträge betreffend die sozialen  Treffpunkte:  a) Viertelhaus Cardijn  b) Animationszentrum Ephata </vt:lpstr>
      <vt:lpstr>10. Anschaffung von Laptops und PCs für die   Stadtverwaltung im Laufe des Jahres 2022:  Festlegung der Vergabeart </vt:lpstr>
      <vt:lpstr>11. Ochsenalm, Hütte 83A: Installation einer neuen  Brandmeldeanlage - Genehmigung des Projektes  und des Vergabeverfahrens </vt:lpstr>
      <vt:lpstr>12. Vervierser Straße/Rathausplatz/Paveestraße –  Genehmigung einer Ergänzungsverordnung betreffend die  Markierung eines Fußgängerüberweges in der Paveestraße </vt:lpstr>
      <vt:lpstr>13. Städtische Verkehrsordnung:     a) Aufheben einer Ergänzungsverordnung betreffend die       Markierung und Beschilderung des Parkplatzes Vervierser  Straße    b) Genehmigung einer Ergänzungsverordnung betreffend die  Markierung und Beschilderung des Parkplatzes Vervierser  Straße </vt:lpstr>
      <vt:lpstr>13. Städtische Verkehrsordnung:    c) Genehmigung einer Ergänzungsverordnung  betreffend  die Einrichtung eines Durchfahrtsverbots, mit Ausnahme  für den Ortsverkehr, in der Zufahrt zu den Häusern  Langesthal 42 bis 46  </vt:lpstr>
      <vt:lpstr>13.  Städtische Verkehrsordnung:   d)  Genehmigung einer Ergänzungsverordnung betreffend die  Einrichtung eines Behindertenparkplatzes vor dem  Anwesen Bellmerin 7 </vt:lpstr>
      <vt:lpstr>13. Städtische Verkehrsordnung:    e) Genehmigung einer Ergänzungsverordnung betreffend   die Einrichtung von Fuß- und Fahrradwegen am Kreisver-  kehr Herbesthaler Straße /Vervierser Straße zwischen dem  Friedenspark und dem Klinkeshöfchen (N67/N61) </vt:lpstr>
      <vt:lpstr>13. Städtische Verkehrsordnung:    f) Genehmigung einer Ergänzungsverordnung betreffend die   Einrichtung einer Zone 30 für Fahrzeuge, deren Maximal-  gewicht 3,5 Tonnen überschreitet, in der Hochstraße zwischen  der Herbesthaler Straße und der Weimser Straße </vt:lpstr>
      <vt:lpstr>13. Städtische Verkehrsordnung:    g) Genehmigung einer Ergänzungsverordnung betreffend die  Markierung eines Fußgängerüberweges auf der Hochstraße  auf Höhe Nikolausfeld </vt:lpstr>
      <vt:lpstr>13. Städtische Verkehrsordnung:   h) Genehmigung einer Ergänzungsverordnung betreffend  die Markierung einer Verkehrsinsel in der Kreuzung  Buschbergerweg / Zur Nohn / Winkelstraße </vt:lpstr>
      <vt:lpstr>14. Außergewöhnlicher Straßenunterhalt 2022:  Genehmigung des Projektes und des Vergabe- verfahrens </vt:lpstr>
      <vt:lpstr>15. Ankauf eines PKWs für die Verwaltung des Bauhofs   - Genehmigung des Vergabeverfahrens</vt:lpstr>
      <vt:lpstr>16. Ankauf eines Grubenwagenhebers für den Bauhof   - Genehmigung des Vergabeverfahrens </vt:lpstr>
      <vt:lpstr>17. Ankauf von Betriebsmaterial für den Bauhof -  Genehmigung des Vergabeverfahrens</vt:lpstr>
      <vt:lpstr>18. Ankauf einer Stubbenfräse für den Bauhof   - Genehmigung des Vergabeverfahrens</vt:lpstr>
      <vt:lpstr>19. Ankauf eines Containers für das Hakenfahrzeug des  Bauhofs - Genehmigung des Vergabeverfahrens </vt:lpstr>
      <vt:lpstr>20. Ankauf von Abfallbehältern für das Stadtgebiet   - Genehmigung des Vergabeverfahrens </vt:lpstr>
      <vt:lpstr>21. Ankauf eines Schneepfluges zum Ersatz für den  Winterdienst - Genehmigung des Vergabeverfahrens </vt:lpstr>
      <vt:lpstr>22. Ankauf von Pflanzen für das Stadtgebiet   - Genehmigung des Vergabeverfahrens </vt:lpstr>
      <vt:lpstr>23. Ankauf von Material zur Instandsetzung der Fried- hofsmauer - Genehmigung des Vergabeverfahrens </vt:lpstr>
      <vt:lpstr>24. Ankauf einer Hebebühne für den Bauhof   - Genehmigung des Lastenheftes und des Vergabe-   verfahrens </vt:lpstr>
      <vt:lpstr>25. Zufahrt und Fußweganbindung Bellmerin 40-42 und  Haagenstraße 6 (ÖWOB) - Übertragung in das  kommunale Verkehrswegenetz  </vt:lpstr>
      <vt:lpstr>26. Rathausplatz 14 - Zurverfügungstellung von  Büroraumen an den Dienst Info-Integration des  Belgischen Roten Kreuzes </vt:lpstr>
      <vt:lpstr>27. Protokoll der Kassenprüfung – 4. Quartal 2021:  Kenntnisnahme </vt:lpstr>
      <vt:lpstr>28. Dienstbefreiung für die Impfung gegen das  Coronavirus COVID-19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MUELLER Wendy</dc:creator>
  <cp:lastModifiedBy>SCHULZ Marga</cp:lastModifiedBy>
  <cp:revision>397</cp:revision>
  <dcterms:created xsi:type="dcterms:W3CDTF">2018-11-08T10:14:26Z</dcterms:created>
  <dcterms:modified xsi:type="dcterms:W3CDTF">2022-01-25T11:48:00Z</dcterms:modified>
</cp:coreProperties>
</file>