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5" r:id="rId1"/>
  </p:sldMasterIdLst>
  <p:notesMasterIdLst>
    <p:notesMasterId r:id="rId25"/>
  </p:notesMasterIdLst>
  <p:sldIdLst>
    <p:sldId id="256" r:id="rId2"/>
    <p:sldId id="351" r:id="rId3"/>
    <p:sldId id="320" r:id="rId4"/>
    <p:sldId id="352" r:id="rId5"/>
    <p:sldId id="354" r:id="rId6"/>
    <p:sldId id="355" r:id="rId7"/>
    <p:sldId id="367" r:id="rId8"/>
    <p:sldId id="356" r:id="rId9"/>
    <p:sldId id="370" r:id="rId10"/>
    <p:sldId id="357" r:id="rId11"/>
    <p:sldId id="377" r:id="rId12"/>
    <p:sldId id="358" r:id="rId13"/>
    <p:sldId id="359" r:id="rId14"/>
    <p:sldId id="381" r:id="rId15"/>
    <p:sldId id="360" r:id="rId16"/>
    <p:sldId id="361" r:id="rId17"/>
    <p:sldId id="362" r:id="rId18"/>
    <p:sldId id="363" r:id="rId19"/>
    <p:sldId id="364" r:id="rId20"/>
    <p:sldId id="365" r:id="rId21"/>
    <p:sldId id="366" r:id="rId22"/>
    <p:sldId id="368" r:id="rId23"/>
    <p:sldId id="36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>
      <p:cViewPr>
        <p:scale>
          <a:sx n="100" d="100"/>
          <a:sy n="100" d="100"/>
        </p:scale>
        <p:origin x="1914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96DB1-6A03-4F0A-AD29-9A9E32792541}" type="datetimeFigureOut">
              <a:rPr lang="de-DE" smtClean="0"/>
              <a:t>03.01.2022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6468B-2091-4AA7-BB4D-9D17AC1284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82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Enthält sich bei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D6468B-2091-4AA7-BB4D-9D17AC128411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1271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1135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872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339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6695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4123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180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3399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2398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3309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9072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1338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45851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8490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8638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1827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110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2593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6" r:id="rId1"/>
    <p:sldLayoutId id="2147484297" r:id="rId2"/>
    <p:sldLayoutId id="2147484298" r:id="rId3"/>
    <p:sldLayoutId id="2147484299" r:id="rId4"/>
    <p:sldLayoutId id="2147484300" r:id="rId5"/>
    <p:sldLayoutId id="2147484301" r:id="rId6"/>
    <p:sldLayoutId id="2147484302" r:id="rId7"/>
    <p:sldLayoutId id="2147484303" r:id="rId8"/>
    <p:sldLayoutId id="2147484304" r:id="rId9"/>
    <p:sldLayoutId id="2147484305" r:id="rId10"/>
    <p:sldLayoutId id="2147484306" r:id="rId11"/>
    <p:sldLayoutId id="2147484307" r:id="rId12"/>
    <p:sldLayoutId id="2147484308" r:id="rId13"/>
    <p:sldLayoutId id="2147484309" r:id="rId14"/>
    <p:sldLayoutId id="2147484310" r:id="rId15"/>
    <p:sldLayoutId id="2147484311" r:id="rId16"/>
  </p:sldLayoutIdLst>
  <p:txStyles>
    <p:titleStyle>
      <a:lvl1pPr marL="457200" indent="-457200" algn="l" defTabSz="457200" rtl="0" eaLnBrk="1" latinLnBrk="0" hangingPunct="1">
        <a:spcBef>
          <a:spcPct val="0"/>
        </a:spcBef>
        <a:buFont typeface="+mj-lt"/>
        <a:buAutoNum type="arabicPeriod"/>
        <a:defRPr sz="2400" kern="1200">
          <a:solidFill>
            <a:schemeClr val="accent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400" b="1" dirty="0"/>
              <a:t>Stadt Eupen</a:t>
            </a:r>
            <a:br>
              <a:rPr lang="de-DE" dirty="0"/>
            </a:br>
            <a:r>
              <a:rPr lang="de-DE" sz="3600" dirty="0"/>
              <a:t>Sitzung des Stadtrates</a:t>
            </a:r>
            <a:endParaRPr lang="de-DE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13. Dezember 2021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21FB91F-570A-40E8-BA1A-46D0607E43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87414"/>
            <a:ext cx="1656184" cy="192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70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7C1205-20F1-44CB-B360-9EA1262E9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620688"/>
            <a:ext cx="7155412" cy="854469"/>
          </a:xfrm>
        </p:spPr>
        <p:txBody>
          <a:bodyPr>
            <a:normAutofit/>
          </a:bodyPr>
          <a:lstStyle/>
          <a:p>
            <a:r>
              <a:rPr lang="de-DE" dirty="0"/>
              <a:t>2.	Verleihung des Titels „Ehren-Gemeinderatsmitglied“ </a:t>
            </a:r>
            <a:br>
              <a:rPr lang="de-DE" dirty="0"/>
            </a:br>
            <a:r>
              <a:rPr lang="de-DE" dirty="0"/>
              <a:t>	an Herrn Martin Orban	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1E1B6F3-E095-420A-91F6-B85B44BAA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700808"/>
            <a:ext cx="6480720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200" dirty="0">
                <a:latin typeface="Calibri" panose="020F0502020204030204" pitchFamily="34" charset="0"/>
                <a:cs typeface="Calibri" panose="020F0502020204030204" pitchFamily="34" charset="0"/>
              </a:rPr>
              <a:t>Herrn Martin Orban wird der Titel „Ehren-Gemeinderatsmitglied“ verliehen.</a:t>
            </a:r>
          </a:p>
        </p:txBody>
      </p:sp>
    </p:spTree>
    <p:extLst>
      <p:ext uri="{BB962C8B-B14F-4D97-AF65-F5344CB8AC3E}">
        <p14:creationId xmlns:p14="http://schemas.microsoft.com/office/powerpoint/2010/main" val="1497994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418785" cy="1320800"/>
          </a:xfrm>
        </p:spPr>
        <p:txBody>
          <a:bodyPr/>
          <a:lstStyle/>
          <a:p>
            <a:r>
              <a:rPr lang="de-DE" dirty="0"/>
              <a:t>3.	Generalversammlung 	verschiedener 	Interkommunalen:</a:t>
            </a:r>
            <a:br>
              <a:rPr lang="de-DE" dirty="0"/>
            </a:br>
            <a:r>
              <a:rPr lang="de-DE" dirty="0"/>
              <a:t>	Beschlussfassung betreffend die Tagesordnung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624" y="1961456"/>
            <a:ext cx="7288601" cy="48965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dirty="0"/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F70F9593-06FB-4EDB-99D4-A963AD75C2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920068"/>
              </p:ext>
            </p:extLst>
          </p:nvPr>
        </p:nvGraphicFramePr>
        <p:xfrm>
          <a:off x="683568" y="2132857"/>
          <a:ext cx="6624736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901">
                  <a:extLst>
                    <a:ext uri="{9D8B030D-6E8A-4147-A177-3AD203B41FA5}">
                      <a16:colId xmlns:a16="http://schemas.microsoft.com/office/drawing/2014/main" val="999227814"/>
                    </a:ext>
                  </a:extLst>
                </a:gridCol>
                <a:gridCol w="1101167">
                  <a:extLst>
                    <a:ext uri="{9D8B030D-6E8A-4147-A177-3AD203B41FA5}">
                      <a16:colId xmlns:a16="http://schemas.microsoft.com/office/drawing/2014/main" val="3317620672"/>
                    </a:ext>
                  </a:extLst>
                </a:gridCol>
                <a:gridCol w="1101167">
                  <a:extLst>
                    <a:ext uri="{9D8B030D-6E8A-4147-A177-3AD203B41FA5}">
                      <a16:colId xmlns:a16="http://schemas.microsoft.com/office/drawing/2014/main" val="2722883601"/>
                    </a:ext>
                  </a:extLst>
                </a:gridCol>
                <a:gridCol w="1101167">
                  <a:extLst>
                    <a:ext uri="{9D8B030D-6E8A-4147-A177-3AD203B41FA5}">
                      <a16:colId xmlns:a16="http://schemas.microsoft.com/office/drawing/2014/main" val="2595196962"/>
                    </a:ext>
                  </a:extLst>
                </a:gridCol>
                <a:gridCol w="1101167">
                  <a:extLst>
                    <a:ext uri="{9D8B030D-6E8A-4147-A177-3AD203B41FA5}">
                      <a16:colId xmlns:a16="http://schemas.microsoft.com/office/drawing/2014/main" val="3978818611"/>
                    </a:ext>
                  </a:extLst>
                </a:gridCol>
                <a:gridCol w="1101167">
                  <a:extLst>
                    <a:ext uri="{9D8B030D-6E8A-4147-A177-3AD203B41FA5}">
                      <a16:colId xmlns:a16="http://schemas.microsoft.com/office/drawing/2014/main" val="302136265"/>
                    </a:ext>
                  </a:extLst>
                </a:gridCol>
              </a:tblGrid>
              <a:tr h="543814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ORES 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Intradel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229048"/>
                  </a:ext>
                </a:extLst>
              </a:tr>
              <a:tr h="286218">
                <a:tc>
                  <a:txBody>
                    <a:bodyPr/>
                    <a:lstStyle/>
                    <a:p>
                      <a:r>
                        <a:rPr lang="de-DE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16.12.2021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16.12.2021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21.12.2021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21.12.2021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22.12.2021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23.12.2021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542552"/>
                  </a:ext>
                </a:extLst>
              </a:tr>
              <a:tr h="2122296"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 Stadtrat stimmt allen Punkten der Tagesordnung zu.</a:t>
                      </a:r>
                    </a:p>
                    <a:p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Die städtischen Vertreter werden beauftragt, diesen Beschluss wiederzugeben.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 Stadtrat stimmt allen Punkten der Tagesordnung zu.</a:t>
                      </a:r>
                    </a:p>
                    <a:p>
                      <a:pPr algn="l" fontAlgn="auto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Kein Vertreter nimmt an der Versammlung teil. Der Beschluss wird ORES Assets übermittelt.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 Stadtrat stimmt allen Punkten der Tagesordnung zu.</a:t>
                      </a:r>
                    </a:p>
                    <a:p>
                      <a:pPr algn="l" fontAlgn="auto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Fr. Claudia Niessen, Bürgermeisterin, vertritt die Stadt bei der Videokonferenz und übermittelt den Beschluss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Calibri" panose="020F0502020204030204" pitchFamily="34" charset="0"/>
                      </a:endParaRPr>
                    </a:p>
                    <a:p>
                      <a:endParaRPr lang="de-DE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 Stadtrat stimmt allen Punkten der Tagesordnung zu.</a:t>
                      </a:r>
                    </a:p>
                    <a:p>
                      <a:pPr algn="l" fontAlgn="auto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Kein Vertreter nimmt an der Versammlung teil. Der Beschluss wird RESA übermittelt.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 Stadtrat stimmt den Punkten 1, 2, 3, 4, 6, 7, 9 und 10 der Tages-ordnung zu, enthält sich bei Punkt 5 und stimmt gegen Punkt 8,</a:t>
                      </a:r>
                    </a:p>
                    <a:p>
                      <a:pPr algn="l" fontAlgn="auto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Kein Vertreter nimmt an der Versammlung teil. Der Beschluss wird </a:t>
                      </a:r>
                      <a:r>
                        <a:rPr lang="de-DE" sz="10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Enodia</a:t>
                      </a:r>
                      <a:r>
                        <a:rPr lang="de-DE" sz="1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übermittelt.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 Stadtrat stimmt allen Punkten der Tagesordnung zu.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Die städtischen Vertreter werden beauftragt, diesen Beschluss wiederzugeben.</a:t>
                      </a:r>
                    </a:p>
                    <a:p>
                      <a:endParaRPr lang="de-DE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782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6467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09600"/>
            <a:ext cx="7418785" cy="1595264"/>
          </a:xfrm>
        </p:spPr>
        <p:txBody>
          <a:bodyPr>
            <a:normAutofit fontScale="90000"/>
          </a:bodyPr>
          <a:lstStyle/>
          <a:p>
            <a:r>
              <a:rPr lang="de-DE" dirty="0"/>
              <a:t>4.	Erneuerung der Gasnetzbetreiber: </a:t>
            </a:r>
            <a:br>
              <a:rPr lang="de-DE" dirty="0"/>
            </a:br>
            <a:r>
              <a:rPr lang="de-DE" dirty="0"/>
              <a:t>	</a:t>
            </a:r>
            <a:r>
              <a:rPr lang="de-DE" dirty="0" err="1"/>
              <a:t>Invorschlagbringung</a:t>
            </a:r>
            <a:r>
              <a:rPr lang="de-DE" dirty="0"/>
              <a:t> der Interkommunalen RESA</a:t>
            </a:r>
            <a:br>
              <a:rPr lang="de-DE" dirty="0"/>
            </a:br>
            <a:r>
              <a:rPr lang="de-DE" dirty="0"/>
              <a:t>5.	Erneuerung der Stromnetzbetreiber: 	</a:t>
            </a:r>
            <a:r>
              <a:rPr lang="de-DE" dirty="0" err="1"/>
              <a:t>Invorschlagbringung</a:t>
            </a:r>
            <a:r>
              <a:rPr lang="de-DE" dirty="0"/>
              <a:t> der Interkommunalen ORES Assets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2204864"/>
            <a:ext cx="6812653" cy="43204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Gasnetz: Aufruf der 4 Gemeinden des Nordens der DG</a:t>
            </a:r>
          </a:p>
          <a:p>
            <a:pPr>
              <a:spcBef>
                <a:spcPts val="0"/>
              </a:spcBef>
            </a:pP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Strommnetz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: Aufruf der 9 Gemeinden der DG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Dauer: maximal 20 Jahren</a:t>
            </a:r>
          </a:p>
          <a:p>
            <a:pPr marL="0" indent="0">
              <a:spcBef>
                <a:spcPts val="0"/>
              </a:spcBef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Der Stadtrat schlägt die Kandidaturen der Interkommunalen ORES Assets als Stromnetzbetreiber und von RESA als Gasnetzbetreiber auf dem Gebiet der Stadt für jeweils 20 Jahre vor.</a:t>
            </a:r>
          </a:p>
          <a:p>
            <a:pPr marL="0" indent="0"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080509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490793" cy="515144"/>
          </a:xfrm>
        </p:spPr>
        <p:txBody>
          <a:bodyPr/>
          <a:lstStyle/>
          <a:p>
            <a:r>
              <a:rPr lang="de-DE" dirty="0"/>
              <a:t>6.	AGR Tilia: Genehmigung des Finanzplans 2022-2026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1052736"/>
            <a:ext cx="7288601" cy="537321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Gewinn- und Verlustrechnung: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2022: erwarteter Verlust					760.806 €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2023: erwarteter Verlust			 		  84.679 €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2024 bis 2026: erwarteter Gewinn:	  45.227 - 65.144 €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Geplante Investitionen:</a:t>
            </a:r>
          </a:p>
          <a:p>
            <a:pPr>
              <a:spcBef>
                <a:spcPts val="0"/>
              </a:spcBef>
              <a:buSzPct val="70000"/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Renovierung des Campings an der Hill</a:t>
            </a:r>
          </a:p>
          <a:p>
            <a:pPr>
              <a:spcBef>
                <a:spcPts val="0"/>
              </a:spcBef>
              <a:buSzPct val="70000"/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Traktor samt Anhänger für das König-Baudouin-Stadion</a:t>
            </a:r>
          </a:p>
          <a:p>
            <a:pPr>
              <a:spcBef>
                <a:spcPts val="0"/>
              </a:spcBef>
              <a:buSzPct val="70000"/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Dachreparatur am König-Baudouin-Stadion</a:t>
            </a:r>
          </a:p>
          <a:p>
            <a:pPr>
              <a:spcBef>
                <a:spcPts val="0"/>
              </a:spcBef>
              <a:buSzPct val="70000"/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Kunstrasenplatz an der Judenstraße</a:t>
            </a:r>
          </a:p>
          <a:p>
            <a:pPr>
              <a:spcBef>
                <a:spcPts val="0"/>
              </a:spcBef>
              <a:buSzPct val="70000"/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Honorare für das Renovierungsprojekt König-Baudouin-Stadion</a:t>
            </a:r>
          </a:p>
          <a:p>
            <a:pPr>
              <a:spcBef>
                <a:spcPts val="0"/>
              </a:spcBef>
              <a:buSzPct val="70000"/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Renovierung der Sporthalle König-Baudouin-Stadion</a:t>
            </a:r>
          </a:p>
          <a:p>
            <a:pPr>
              <a:spcBef>
                <a:spcPts val="0"/>
              </a:spcBef>
              <a:buSzPct val="70000"/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Renovierung der Außenbereiche des König-Baudouin-Stadions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Finanzierung: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Versicherungssummen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Subsidien der DG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Subsidien der Stadt Eupen</a:t>
            </a:r>
          </a:p>
          <a:p>
            <a:pPr marL="0" indent="0">
              <a:spcBef>
                <a:spcPts val="0"/>
              </a:spcBef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916948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38665" cy="1163216"/>
          </a:xfrm>
        </p:spPr>
        <p:txBody>
          <a:bodyPr/>
          <a:lstStyle/>
          <a:p>
            <a:r>
              <a:rPr lang="de-DE" dirty="0"/>
              <a:t>7.	Genehmigung des Informationsplans 2022 </a:t>
            </a:r>
            <a:br>
              <a:rPr lang="de-DE" dirty="0"/>
            </a:br>
            <a:r>
              <a:rPr lang="de-DE" dirty="0"/>
              <a:t>	der Stadt Eupen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1799691"/>
            <a:ext cx="7288601" cy="48965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Schwerpunkt des Plans 2022: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Audit der physischen Zugänge zu städtischen Gebäuden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Auffrischung der Sensibilisierung der Mitarbeiter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Einführung weiterer digitaler Arbeitsabläufe</a:t>
            </a:r>
          </a:p>
          <a:p>
            <a:pPr marL="0" indent="0"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627149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624637"/>
            <a:ext cx="7490793" cy="1163216"/>
          </a:xfrm>
        </p:spPr>
        <p:txBody>
          <a:bodyPr>
            <a:normAutofit fontScale="90000"/>
          </a:bodyPr>
          <a:lstStyle/>
          <a:p>
            <a:r>
              <a:rPr lang="de-DE" dirty="0"/>
              <a:t>8.	Tierschutz: Genehmigung des Zusammenarbeitsvertrags 	zwischen der V.o.G. Tierschutzgesellschaft und der Stadt 	Eupen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787853"/>
            <a:ext cx="7288601" cy="48965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Der Vertrag sieht vor: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unbefristete Vertragsdauer mit 6monatiger Kündigungsfrist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Zahlung eines Zuschusses von 0,50 € pro Einwohner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Verzugszinsen bei verspäteter Zahlung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jährliche Indexierung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Auf Vorschlag des Kollegiums hat das Tierheim folgende Anpassungen vorgenommen: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der Passus zu den Verzugszinsen wird gestrichen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Ergänzung: Verpflichtung der V.o.G. jährlich einen Tätigkeitsbericht und eine finanzielle Bilanz einzureichen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667595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706817" cy="1163216"/>
          </a:xfrm>
        </p:spPr>
        <p:txBody>
          <a:bodyPr/>
          <a:lstStyle/>
          <a:p>
            <a:r>
              <a:rPr lang="de-DE" dirty="0"/>
              <a:t>9.	Wallonie </a:t>
            </a:r>
            <a:r>
              <a:rPr lang="de-DE" dirty="0" err="1"/>
              <a:t>cyclable</a:t>
            </a:r>
            <a:r>
              <a:rPr lang="de-DE" dirty="0"/>
              <a:t> 2020: </a:t>
            </a:r>
            <a:br>
              <a:rPr lang="de-DE" dirty="0"/>
            </a:br>
            <a:r>
              <a:rPr lang="de-DE" dirty="0"/>
              <a:t>	Genehmigung des Investitionsplans der Stadt Eupen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098" y="1556792"/>
            <a:ext cx="6662230" cy="48965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Die Kandidatur der Stadt wurde berücksichtigt und ein maximaler Zuschuss  von 500.000 € in Aussicht gestellt.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Ein Investitionsplan mit einem Finanzvolumen von mindestens 150% und maximal 200% des Zuschussbetrags muss erstellt werden.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Der Investitionsplan sieht die Schaffung eines strukturieren-den Alltagswegenetzes mit 7 spezifischen Routen mit folgenden Schwerpunkten vor: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Reduzierung der Geschwindigkeit auf max. 30 km/h oder 20 km/h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Anwendung der Prinzipien des gemischten Verkehrs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Verwendung von Gestaltungsmöglichkeiten mit klarer und fester Verankerung in der Straßenverkehrsordnung.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Veranschlagte Kosten: 940.000 € einschl. MwSt.</a:t>
            </a:r>
          </a:p>
          <a:p>
            <a:pPr marL="0" indent="0"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22215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D446510F-61D1-4555-9078-CBB5FCFCF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548680"/>
            <a:ext cx="7600000" cy="542857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ABF7661E-D277-4405-A7AE-C63888E92F20}"/>
              </a:ext>
            </a:extLst>
          </p:cNvPr>
          <p:cNvSpPr txBox="1"/>
          <p:nvPr/>
        </p:nvSpPr>
        <p:spPr>
          <a:xfrm>
            <a:off x="3131840" y="17934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Ein Beispiel</a:t>
            </a:r>
          </a:p>
        </p:txBody>
      </p:sp>
    </p:spTree>
    <p:extLst>
      <p:ext uri="{BB962C8B-B14F-4D97-AF65-F5344CB8AC3E}">
        <p14:creationId xmlns:p14="http://schemas.microsoft.com/office/powerpoint/2010/main" val="3664854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202761" cy="1163216"/>
          </a:xfrm>
        </p:spPr>
        <p:txBody>
          <a:bodyPr>
            <a:noAutofit/>
          </a:bodyPr>
          <a:lstStyle/>
          <a:p>
            <a:r>
              <a:rPr lang="de-DE" dirty="0"/>
              <a:t>10.	Hochwasserschäden - Instandsetzung von 	Forstwegen (Phase 1): Genehmigung des Lasten-	</a:t>
            </a:r>
            <a:r>
              <a:rPr lang="de-DE" dirty="0" err="1"/>
              <a:t>heftes</a:t>
            </a:r>
            <a:r>
              <a:rPr lang="de-DE" dirty="0"/>
              <a:t> und des Vergabeverfahrens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2420888"/>
            <a:ext cx="6480720" cy="48965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Nach den Überschwemmungen im Juli 2021 wurden vor allen Dingen beschädigte Forstwege, ausgespülte Gräben und zerstörte Entwässerungsrohre festgestellt.</a:t>
            </a:r>
          </a:p>
          <a:p>
            <a:pPr marL="0" indent="0">
              <a:spcBef>
                <a:spcPts val="0"/>
              </a:spcBef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Das Lastenheft sieht die Behebung dieser Schäden vor.</a:t>
            </a:r>
          </a:p>
          <a:p>
            <a:pPr marL="0" indent="0">
              <a:spcBef>
                <a:spcPts val="0"/>
              </a:spcBef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Finanzierung über den Haushaltsplan 2022</a:t>
            </a:r>
          </a:p>
          <a:p>
            <a:pPr marL="0" indent="0"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802387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10E5BF1D-EBD7-4AF2-A0FC-E5FAB3E79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047" y="229000"/>
            <a:ext cx="5961905" cy="6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34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130753" cy="1163216"/>
          </a:xfrm>
        </p:spPr>
        <p:txBody>
          <a:bodyPr>
            <a:normAutofit/>
          </a:bodyPr>
          <a:lstStyle/>
          <a:p>
            <a:r>
              <a:rPr lang="de-DE" dirty="0"/>
              <a:t>11.	Kanalspülungen: Genehmigung der Vereinbarung 		zwischen Stadt Eupen	und AIDE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9" y="1700808"/>
            <a:ext cx="6552728" cy="48965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Der Zustand der Kanalisation vor Erneuerung der Straßen muss durch eine Kamerabefahrung ermittelt werden. In manchen Fällen ist eine vorherige Kanalspülung notwendig.</a:t>
            </a:r>
          </a:p>
          <a:p>
            <a:pPr marL="0" indent="0">
              <a:spcBef>
                <a:spcPts val="0"/>
              </a:spcBef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Die AIDE möchte eine Ausschreibung für diese Kanalspülungen auf dem gesamten Gebiet der Provinz Lüttich für den Zeitraum 2022-2024 durchführen.</a:t>
            </a:r>
          </a:p>
          <a:p>
            <a:pPr marL="0" indent="0">
              <a:spcBef>
                <a:spcPts val="0"/>
              </a:spcBef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Der Stadtrat genehmigt die von der AIDE vorgelegte Vereinbarung zur Beteiligung an dieser Ausschreibung,</a:t>
            </a:r>
          </a:p>
          <a:p>
            <a:pPr marL="0" indent="0"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064599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51148"/>
            <a:ext cx="7706817" cy="1091208"/>
          </a:xfrm>
        </p:spPr>
        <p:txBody>
          <a:bodyPr>
            <a:normAutofit fontScale="90000"/>
          </a:bodyPr>
          <a:lstStyle/>
          <a:p>
            <a:r>
              <a:rPr lang="de-DE" dirty="0"/>
              <a:t>12.	Öffentliche Auftragswesen: Delegation der Befugnis der 	Festlegung der Vergabeart (Anpassung des Beschlusses </a:t>
            </a:r>
            <a:br>
              <a:rPr lang="de-DE" dirty="0"/>
            </a:br>
            <a:r>
              <a:rPr lang="de-DE" dirty="0"/>
              <a:t>	vom 27. Januar 2020 infolge der neuen Haushaltsordnung)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846" y="1916832"/>
            <a:ext cx="6810196" cy="369979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Die Festlegung der Vergabeart bei öffentlichen Aufträgen ist eine Befugnis des Gemeinderates, die er in einem gewissen Rahmen delegieren kann, um administrative Vereinfachungen zu ermöglichen.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Am 27. Januar 2020 erteilte der Rat bereits Delegationen an den Generaldirektor und das Gemeindekollegium.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Mit der neuen Haushaltsordnung treten neue Bestimmungen in Kraft: die Unterscheidung zwischen ordentlichen und außerordentlichen Haushalt entfällt und die mögliche Delegation an den Generaldirektor wurde auf 10.000 € zzgl. MwSt. erhöht.</a:t>
            </a:r>
          </a:p>
          <a:p>
            <a:pPr marL="0" indent="0">
              <a:spcBef>
                <a:spcPts val="0"/>
              </a:spcBef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131694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A486465D-EEBC-49A6-9F4F-D0CD77C79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628800"/>
            <a:ext cx="6810196" cy="4248472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Der Stadtrat beschließt:</a:t>
            </a:r>
          </a:p>
          <a:p>
            <a:pPr>
              <a:spcBef>
                <a:spcPts val="600"/>
              </a:spcBef>
              <a:buAutoNum type="arabicParenR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Dem Generaldirektor eine Delegation bis zu 10.000 € zzgl. MwSt. zu erteilen für alle Betriebskosten. Bisher belief sich die Delegation auf 2.000 € zzgl. MwSt.</a:t>
            </a:r>
          </a:p>
          <a:p>
            <a:pPr>
              <a:spcBef>
                <a:spcPts val="600"/>
              </a:spcBef>
              <a:buAutoNum type="arabicParenR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Dem Gemeindekollegium eine Delegation zu erteilen für Ausgaben bis zu 30.000 € zzgl. MwSt. im Organisations-bereich 10. Dies entspricht der bisherigen Delegation im ordentlichen Haushalt.</a:t>
            </a:r>
          </a:p>
          <a:p>
            <a:pPr marL="0" indent="0"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64021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67" y="621677"/>
            <a:ext cx="7706817" cy="947192"/>
          </a:xfrm>
        </p:spPr>
        <p:txBody>
          <a:bodyPr>
            <a:normAutofit/>
          </a:bodyPr>
          <a:lstStyle/>
          <a:p>
            <a:r>
              <a:rPr lang="de-DE" dirty="0"/>
              <a:t>13.	Kirchenfabrik St. Nikolaus: </a:t>
            </a:r>
            <a:br>
              <a:rPr lang="de-DE" dirty="0"/>
            </a:br>
            <a:r>
              <a:rPr lang="de-DE" dirty="0"/>
              <a:t>	Billigung der Haushaltsplananpassung 2021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816" y="1700808"/>
            <a:ext cx="7236804" cy="424847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Die Haushaltsplananpassung 2021 weist folgende Beträge auf: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Total Einnahmen/Ausgaben: Ursprungshaushalt			520.671,89 €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Erhöhung/Senkung der Einnahmen und Ausgaben		177.200,00 €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Total Einnahmen/Ausgaben: Neues Ergebnis				697.871,89 €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Wesentliche Anpassungen: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Mehrkosten für die Sanierung Türme/Heizung 	         	+ 326.421,60 €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Große Ausbesserungen/Kirchenbau					-  203.039,60 €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Rückzahlung eines Überbrückungskredits an die Stadt 		  + 50.000,00 €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Zuschüsse der Stadt: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Ordentlicher Zuschuss: 					  unverändert 174.968,00 €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Außerordentlicher Zuschuss (bereits bewilligt):			 24.000,00 €</a:t>
            </a:r>
          </a:p>
          <a:p>
            <a:pPr marL="0" indent="0">
              <a:buNone/>
            </a:pPr>
            <a:endParaRPr lang="de-DE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4854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706817" cy="515144"/>
          </a:xfrm>
        </p:spPr>
        <p:txBody>
          <a:bodyPr>
            <a:normAutofit/>
          </a:bodyPr>
          <a:lstStyle/>
          <a:p>
            <a:r>
              <a:rPr lang="de-DE" dirty="0"/>
              <a:t>14.	ÖSHZ Eupen: Billigung des Haushaltsplans 2022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411" y="1351856"/>
            <a:ext cx="6251893" cy="489654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Ordentlicher Zuschuss der Stadt Eupen: 	3.329.000 €</a:t>
            </a:r>
          </a:p>
          <a:p>
            <a:pPr marL="0" indent="0">
              <a:buNone/>
            </a:pPr>
            <a:endParaRPr lang="de-DE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9C15809F-7A91-4458-9D5C-47E79E6282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320986"/>
              </p:ext>
            </p:extLst>
          </p:nvPr>
        </p:nvGraphicFramePr>
        <p:xfrm>
          <a:off x="1187624" y="1422688"/>
          <a:ext cx="5904656" cy="2377440"/>
        </p:xfrm>
        <a:graphic>
          <a:graphicData uri="http://schemas.openxmlformats.org/drawingml/2006/table">
            <a:tbl>
              <a:tblPr lastCol="1" bandRow="1">
                <a:tableStyleId>{5C22544A-7EE6-4342-B048-85BDC9FD1C3A}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val="911634799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406229208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Ordentlicher Haushaltsplan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164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Einnahmen und Ausgaben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28.055.000,00 €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55166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Außerordentlicher Haushaltsplan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639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Einnahmen und Ausgaben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2.983.000,00 €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62185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Durchlaufender Haushaltsplan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03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Einnahmen und Ausgaben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7.720.000,00 €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95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2833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20688"/>
            <a:ext cx="7706817" cy="875184"/>
          </a:xfrm>
        </p:spPr>
        <p:txBody>
          <a:bodyPr>
            <a:normAutofit/>
          </a:bodyPr>
          <a:lstStyle/>
          <a:p>
            <a:r>
              <a:rPr lang="de-DE" dirty="0"/>
              <a:t>15.	Hilfeleistungszone DG: </a:t>
            </a:r>
            <a:br>
              <a:rPr lang="de-DE" dirty="0"/>
            </a:br>
            <a:r>
              <a:rPr lang="de-DE" dirty="0"/>
              <a:t>	Billigung einer zusätzlichen Dotation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760" y="1628800"/>
            <a:ext cx="7288601" cy="48965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Der Provinz-Zuschuss für die neue Einsatzstelle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soll in voller Höhe weitergeleitet werden (bisher nur zu 36/41).</a:t>
            </a:r>
          </a:p>
          <a:p>
            <a:pPr marL="0" indent="0">
              <a:spcBef>
                <a:spcPts val="0"/>
              </a:spcBef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Zusätzlicher Betrag: 				117.148,75 €</a:t>
            </a: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864903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706817" cy="947192"/>
          </a:xfrm>
        </p:spPr>
        <p:txBody>
          <a:bodyPr>
            <a:normAutofit/>
          </a:bodyPr>
          <a:lstStyle/>
          <a:p>
            <a:r>
              <a:rPr lang="de-DE" dirty="0"/>
              <a:t>16.	Steuer auf Schankstätten 2021: </a:t>
            </a:r>
            <a:br>
              <a:rPr lang="de-DE" dirty="0"/>
            </a:br>
            <a:r>
              <a:rPr lang="de-DE" dirty="0"/>
              <a:t>	Verzicht auf die Erhebung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385" y="1533359"/>
            <a:ext cx="6321928" cy="48965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Die Cafés und Restaurants durften in der ersten Jahreshälfte zum Großteil nicht öffnen und anschließend den Betrieb nur eingeschränkt aufnehmen. </a:t>
            </a:r>
          </a:p>
          <a:p>
            <a:pPr marL="0" indent="0">
              <a:spcBef>
                <a:spcPts val="0"/>
              </a:spcBef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Der Stadtrat beschließt, auch in diesem Jahr auf die Erhebung der Steuer zu verzichten.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(Steuer 2019:	 +/- 15.000 €).</a:t>
            </a:r>
          </a:p>
          <a:p>
            <a:pPr marL="0" indent="0"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165276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706817" cy="875184"/>
          </a:xfrm>
        </p:spPr>
        <p:txBody>
          <a:bodyPr>
            <a:normAutofit fontScale="90000"/>
          </a:bodyPr>
          <a:lstStyle/>
          <a:p>
            <a:r>
              <a:rPr lang="de-DE" dirty="0"/>
              <a:t>17.	Städtisches Personal: Abänderung der Urlaubsbestimmungen, 	Abschnitt 7 – Pränataler Urlaub und Mutterschaftsurlaub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1700808"/>
            <a:ext cx="6408712" cy="48965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Diese Passage des Statuts wird so abgeändert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weden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, dass in Zukunft lediglich auf die Bestimmungen des Gesetzes verwiesen wird.</a:t>
            </a:r>
          </a:p>
          <a:p>
            <a:pPr marL="0" indent="0">
              <a:spcBef>
                <a:spcPts val="0"/>
              </a:spcBef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Die Statutenänderung tritt rückwirkend zum 1. März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2020 in Kraft.</a:t>
            </a:r>
          </a:p>
          <a:p>
            <a:pPr marL="0" indent="0">
              <a:spcBef>
                <a:spcPts val="0"/>
              </a:spcBef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742782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706817" cy="1163216"/>
          </a:xfrm>
        </p:spPr>
        <p:txBody>
          <a:bodyPr>
            <a:normAutofit fontScale="90000"/>
          </a:bodyPr>
          <a:lstStyle/>
          <a:p>
            <a:r>
              <a:rPr lang="de-DE" dirty="0"/>
              <a:t>18.	Städtisches Personal: Abänderung der Urlaubsbestimmungen, 	Abschnitt 4, Artikel 5 – Urlaub wegen besonderer Umstände 	aus persönlichen Gründen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815" y="1942956"/>
            <a:ext cx="6568521" cy="48965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Die Urlaubsbestimmungen werden den geltenden gesetzlichen Bestimmungen angepasst: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Erhöhung des Trauerurlaubs im Todesfall eines Kindes oder Partners des Bediensteten auf 10 Tage 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Aufhebung der Begrenzung der Gesamtdauer der außerordentlichen Urlaube auf 8 Arbeitstage pro Jahr.</a:t>
            </a:r>
          </a:p>
          <a:p>
            <a:pPr marL="0" indent="0">
              <a:spcBef>
                <a:spcPts val="0"/>
              </a:spcBef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Die Statutenanpassung treten rückwirkend zum 25. Juli 2021 in Kraft.</a:t>
            </a:r>
          </a:p>
          <a:p>
            <a:pPr marL="0" indent="0"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121715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620688"/>
            <a:ext cx="7706817" cy="947192"/>
          </a:xfrm>
        </p:spPr>
        <p:txBody>
          <a:bodyPr>
            <a:normAutofit fontScale="90000"/>
          </a:bodyPr>
          <a:lstStyle/>
          <a:p>
            <a:r>
              <a:rPr lang="de-DE" dirty="0"/>
              <a:t>19.	Städtische Grundschulen: Jährliche Organisation auf der 	Grundlage des Stellenkapitals für das Schuljahr 2021/2022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526035"/>
            <a:ext cx="6424505" cy="4896544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Die Organisation und die Verteilung der Stellen auf der Grundlage des Stellenkapitals des Schuljahres 2021/2022 für die Kindergärten und Primarschulen wird festgelegt.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Die Anzahl der Schüler ergibt das Stellenkapital.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Gesamtschülerzahl: 1.088 (Vorjahr: 1.077)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2 Grundschulen haben die Umwandlung von je 6 Wochenstunden in Anspruch genommen – 12 Wochenstunden (12/24), um Schulentwicklung zu betreiben oder besondere pädagogische Projekte zu bearbeiten.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Die Stadt hat einen Dreiviertelstundenplan für Sprachenprojekte in der Grundschule für französischsprachige Kinder und in der Grundschule Oberstadt erhalten.</a:t>
            </a:r>
          </a:p>
          <a:p>
            <a:pPr marL="0" indent="0"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375598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8B4DDD-37C1-4945-B484-F33515773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682658"/>
            <a:ext cx="6480720" cy="549268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Der Stadt stehen für das Schuljahr 3½ Vollzeitstellen als Fachlehrer für Förderpädagogik:</a:t>
            </a: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Grundschule Kettenis: 	1 Stelle</a:t>
            </a: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Grundschule Oberstadt: 	1,5 Stelle</a:t>
            </a: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Grundschule Unterstadt: 	1/2 Stelle</a:t>
            </a: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Französische Schule: 		1/2 Stelle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-"/>
              <a:tabLst>
                <a:tab pos="2962275" algn="l"/>
              </a:tabLst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Stellenkapital zur Förderung der Unterrichtssprache für erstankommende Schüler:	</a:t>
            </a: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-"/>
              <a:tabLst>
                <a:tab pos="2962275" algn="l"/>
              </a:tabLst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2 Vollzeitstellen in Kindergärten</a:t>
            </a: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-"/>
              <a:tabLst>
                <a:tab pos="2962275" algn="l"/>
              </a:tabLst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5 Vollzeitstellen in den Primarschulen</a:t>
            </a:r>
          </a:p>
          <a:p>
            <a:pPr marL="0" indent="0">
              <a:spcBef>
                <a:spcPts val="600"/>
              </a:spcBef>
              <a:buNone/>
              <a:tabLst>
                <a:tab pos="2962275" algn="l"/>
              </a:tabLst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Außerhalb des Stellenkapitals stehen den Schulen zusätzlich folgende BVA-Stellen zur Verfügung:</a:t>
            </a:r>
          </a:p>
          <a:p>
            <a:pPr>
              <a:spcBef>
                <a:spcPts val="600"/>
              </a:spcBef>
              <a:buFont typeface="Symbol" panose="05050102010706020507" pitchFamily="18" charset="2"/>
              <a:buChar char="-"/>
              <a:tabLst>
                <a:tab pos="2962275" algn="l"/>
              </a:tabLst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Je 4,5 Wochenstunden für die Lernrückstände aufgrund von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Covid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19 pro Grundschule</a:t>
            </a:r>
          </a:p>
          <a:p>
            <a:pPr>
              <a:spcBef>
                <a:spcPts val="600"/>
              </a:spcBef>
              <a:buFont typeface="Symbol" panose="05050102010706020507" pitchFamily="18" charset="2"/>
              <a:buChar char="-"/>
              <a:tabLst>
                <a:tab pos="2962275" algn="l"/>
              </a:tabLst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Kindergarten Kettenis:</a:t>
            </a:r>
            <a:b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- ½ Vollzeitstelle – Sprachförderung</a:t>
            </a:r>
            <a:b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- ½ Vollzeitstelle – Projekt Achtsamkeit</a:t>
            </a:r>
          </a:p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496053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8B4DDD-37C1-4945-B484-F33515773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682658"/>
            <a:ext cx="6696744" cy="549268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Symbol" panose="05050102010706020507" pitchFamily="18" charset="2"/>
              <a:buChar char="-"/>
              <a:tabLst>
                <a:tab pos="2962275" algn="l"/>
              </a:tabLst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Kindergarten Oberstadt:</a:t>
            </a:r>
            <a:b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- 1 Vollzeitstelle (36/36) – Aufseher-Erzieher</a:t>
            </a:r>
            <a:b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- 1 Vollzeitstelle – Sprachförderung erstankommende Schüler</a:t>
            </a:r>
          </a:p>
          <a:p>
            <a:pPr>
              <a:spcBef>
                <a:spcPts val="600"/>
              </a:spcBef>
              <a:buFont typeface="Symbol" panose="05050102010706020507" pitchFamily="18" charset="2"/>
              <a:buChar char="-"/>
              <a:tabLst>
                <a:tab pos="2962275" algn="l"/>
              </a:tabLst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Kindergarten Unterstadt:</a:t>
            </a:r>
            <a:b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- ½ Vollzeitstelle – Projekt Aufbau einer Inklusionsklasse auf dem </a:t>
            </a:r>
            <a:b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 Campus in Zusammenarbeit mit dem ZFP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  <a:buFont typeface="Symbol" panose="05050102010706020507" pitchFamily="18" charset="2"/>
              <a:buChar char="-"/>
              <a:tabLst>
                <a:tab pos="2962275" algn="l"/>
              </a:tabLst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Kindergarten Unterstadt mit dem Kindergarten für französischsprachige Kinder:</a:t>
            </a:r>
            <a:b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1 Vollzeitstelle – Projekt Vorbereitung eines bilingualen </a:t>
            </a:r>
            <a:b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  Kindergartens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  <a:buFont typeface="Symbol" panose="05050102010706020507" pitchFamily="18" charset="2"/>
              <a:buChar char="-"/>
              <a:tabLst>
                <a:tab pos="2962275" algn="l"/>
              </a:tabLst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Primarschule Unterstadt:</a:t>
            </a:r>
            <a:b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- ¼ Vollzeitstelle – Projekt Lernprozess digital unterstützen. </a:t>
            </a:r>
          </a:p>
          <a:p>
            <a:pPr marL="0" indent="0">
              <a:spcBef>
                <a:spcPts val="0"/>
              </a:spcBef>
              <a:buNone/>
              <a:tabLst>
                <a:tab pos="2962275" algn="l"/>
              </a:tabLst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684970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Benutzerdefiniert 1">
      <a:dk1>
        <a:srgbClr val="707173"/>
      </a:dk1>
      <a:lt1>
        <a:srgbClr val="FFFFFF"/>
      </a:lt1>
      <a:dk2>
        <a:srgbClr val="AFCB50"/>
      </a:dk2>
      <a:lt2>
        <a:srgbClr val="FFFFFF"/>
      </a:lt2>
      <a:accent1>
        <a:srgbClr val="768EAA"/>
      </a:accent1>
      <a:accent2>
        <a:srgbClr val="AFCB50"/>
      </a:accent2>
      <a:accent3>
        <a:srgbClr val="D2923B"/>
      </a:accent3>
      <a:accent4>
        <a:srgbClr val="D2923B"/>
      </a:accent4>
      <a:accent5>
        <a:srgbClr val="D2923B"/>
      </a:accent5>
      <a:accent6>
        <a:srgbClr val="D2923B"/>
      </a:accent6>
      <a:hlink>
        <a:srgbClr val="0070C0"/>
      </a:hlink>
      <a:folHlink>
        <a:srgbClr val="FFFFFF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1608</Words>
  <Application>Microsoft Office PowerPoint</Application>
  <PresentationFormat>Bildschirmpräsentation (4:3)</PresentationFormat>
  <Paragraphs>186</Paragraphs>
  <Slides>23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30" baseType="lpstr">
      <vt:lpstr>MS Mincho</vt:lpstr>
      <vt:lpstr>Arial</vt:lpstr>
      <vt:lpstr>Calibri</vt:lpstr>
      <vt:lpstr>Symbol</vt:lpstr>
      <vt:lpstr>Trebuchet MS</vt:lpstr>
      <vt:lpstr>Wingdings 3</vt:lpstr>
      <vt:lpstr>Facette</vt:lpstr>
      <vt:lpstr>Stadt Eupen Sitzung des Stadtrates</vt:lpstr>
      <vt:lpstr>2. Verleihung des Titels „Ehren-Gemeinderatsmitglied“   an Herrn Martin Orban </vt:lpstr>
      <vt:lpstr>3. Generalversammlung  verschiedener  Interkommunalen:  Beschlussfassung betreffend die Tagesordnung</vt:lpstr>
      <vt:lpstr>4. Erneuerung der Gasnetzbetreiber:   Invorschlagbringung der Interkommunalen RESA 5. Erneuerung der Stromnetzbetreiber:  Invorschlagbringung der Interkommunalen ORES Assets</vt:lpstr>
      <vt:lpstr>6. AGR Tilia: Genehmigung des Finanzplans 2022-2026</vt:lpstr>
      <vt:lpstr>7. Genehmigung des Informationsplans 2022   der Stadt Eupen</vt:lpstr>
      <vt:lpstr>8. Tierschutz: Genehmigung des Zusammenarbeitsvertrags  zwischen der V.o.G. Tierschutzgesellschaft und der Stadt  Eupen</vt:lpstr>
      <vt:lpstr>9. Wallonie cyclable 2020:   Genehmigung des Investitionsplans der Stadt Eupen</vt:lpstr>
      <vt:lpstr>PowerPoint-Präsentation</vt:lpstr>
      <vt:lpstr>10. Hochwasserschäden - Instandsetzung von  Forstwegen (Phase 1): Genehmigung des Lasten- heftes und des Vergabeverfahrens</vt:lpstr>
      <vt:lpstr>PowerPoint-Präsentation</vt:lpstr>
      <vt:lpstr>11. Kanalspülungen: Genehmigung der Vereinbarung   zwischen Stadt Eupen und AIDE</vt:lpstr>
      <vt:lpstr>12. Öffentliche Auftragswesen: Delegation der Befugnis der  Festlegung der Vergabeart (Anpassung des Beschlusses   vom 27. Januar 2020 infolge der neuen Haushaltsordnung)</vt:lpstr>
      <vt:lpstr>PowerPoint-Präsentation</vt:lpstr>
      <vt:lpstr>13. Kirchenfabrik St. Nikolaus:   Billigung der Haushaltsplananpassung 2021</vt:lpstr>
      <vt:lpstr>14. ÖSHZ Eupen: Billigung des Haushaltsplans 2022</vt:lpstr>
      <vt:lpstr>15. Hilfeleistungszone DG:   Billigung einer zusätzlichen Dotation</vt:lpstr>
      <vt:lpstr>16. Steuer auf Schankstätten 2021:   Verzicht auf die Erhebung</vt:lpstr>
      <vt:lpstr>17. Städtisches Personal: Abänderung der Urlaubsbestimmungen,  Abschnitt 7 – Pränataler Urlaub und Mutterschaftsurlaub</vt:lpstr>
      <vt:lpstr>18. Städtisches Personal: Abänderung der Urlaubsbestimmungen,  Abschnitt 4, Artikel 5 – Urlaub wegen besonderer Umstände  aus persönlichen Gründen</vt:lpstr>
      <vt:lpstr>19. Städtische Grundschulen: Jährliche Organisation auf der  Grundlage des Stellenkapitals für das Schuljahr 2021/2022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MUELLER Wendy</dc:creator>
  <cp:lastModifiedBy>SCHULZ Marga</cp:lastModifiedBy>
  <cp:revision>372</cp:revision>
  <dcterms:created xsi:type="dcterms:W3CDTF">2018-11-08T10:14:26Z</dcterms:created>
  <dcterms:modified xsi:type="dcterms:W3CDTF">2022-01-03T14:51:45Z</dcterms:modified>
</cp:coreProperties>
</file>